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13"/>
  </p:notesMasterIdLst>
  <p:handoutMasterIdLst>
    <p:handoutMasterId r:id="rId14"/>
  </p:handoutMasterIdLst>
  <p:sldIdLst>
    <p:sldId id="260" r:id="rId6"/>
    <p:sldId id="2573" r:id="rId7"/>
    <p:sldId id="2574" r:id="rId8"/>
    <p:sldId id="2575" r:id="rId9"/>
    <p:sldId id="2576" r:id="rId10"/>
    <p:sldId id="2577" r:id="rId11"/>
    <p:sldId id="257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E567CC-71B9-465F-88BC-DAE56CDF8CC3}" v="1" dt="2023-02-17T22:20:12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27" autoAdjust="0"/>
    <p:restoredTop sz="96357" autoAdjust="0"/>
  </p:normalViewPr>
  <p:slideViewPr>
    <p:cSldViewPr showGuides="1">
      <p:cViewPr varScale="1">
        <p:scale>
          <a:sx n="118" d="100"/>
          <a:sy n="118" d="100"/>
        </p:scale>
        <p:origin x="35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2/08/29/3__Dispatchable-Flexible_Resource_Adequacy_Measures_.pptx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Status of Draft NPRRs for the Capacity, Demand and Reserves Report (CDR)</a:t>
            </a:r>
          </a:p>
          <a:p>
            <a:endParaRPr lang="en-US" dirty="0"/>
          </a:p>
          <a:p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 dirty="0"/>
              <a:t>August 25,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03033"/>
            <a:ext cx="8458200" cy="389645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At least three NPRRs will impact the CDR:</a:t>
            </a:r>
          </a:p>
          <a:p>
            <a:pPr lvl="1"/>
            <a:r>
              <a:rPr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CDR overhaul</a:t>
            </a:r>
          </a:p>
          <a:p>
            <a:pPr lvl="1"/>
            <a:r>
              <a:rPr lang="en-US" sz="1800" b="0" kern="0" dirty="0">
                <a:latin typeface="Calibri" panose="020F0502020204030204" pitchFamily="34" charset="0"/>
                <a:cs typeface="Calibri" panose="020F0502020204030204" pitchFamily="34" charset="0"/>
              </a:rPr>
              <a:t>NPRR 1191, L</a:t>
            </a:r>
            <a:r>
              <a:rPr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arge Flexible Loads</a:t>
            </a:r>
          </a:p>
          <a:p>
            <a:pPr lvl="1"/>
            <a:r>
              <a:rPr lang="en-US" sz="1800" b="0" kern="0" dirty="0">
                <a:latin typeface="Calibri" panose="020F0502020204030204" pitchFamily="34" charset="0"/>
                <a:cs typeface="Calibri" panose="020F0502020204030204" pitchFamily="34" charset="0"/>
              </a:rPr>
              <a:t>NPRR for remaining CDR changes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Draft NPRR language for the CDR overhaul has been prepared for internal ERCOT review; multiple departments and their work processes are impacted</a:t>
            </a:r>
          </a:p>
          <a:p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Review </a:t>
            </a:r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NPRR </a:t>
            </a:r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overhaul language at the next SAWG meeting (Sept. 29)</a:t>
            </a:r>
          </a:p>
          <a:p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Anticipate filing the NPRR in October</a:t>
            </a:r>
          </a:p>
        </p:txBody>
      </p:sp>
    </p:spTree>
    <p:extLst>
      <p:ext uri="{BB962C8B-B14F-4D97-AF65-F5344CB8AC3E}">
        <p14:creationId xmlns:p14="http://schemas.microsoft.com/office/powerpoint/2010/main" val="39166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Elements of the CDR Overhaul NPRR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707682"/>
            <a:ext cx="8458200" cy="535531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Elements of the internal draft </a:t>
            </a:r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NPRR language </a:t>
            </a:r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include the following:</a:t>
            </a:r>
          </a:p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New definitions: </a:t>
            </a:r>
          </a:p>
          <a:p>
            <a:pPr lvl="2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Effective Load Carrying Capability (ELCC)</a:t>
            </a:r>
          </a:p>
          <a:p>
            <a:pPr lvl="2"/>
            <a:r>
              <a:rPr 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Loss of Load Expectation (LOLE)</a:t>
            </a:r>
          </a:p>
          <a:p>
            <a:pPr lvl="2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Net Load</a:t>
            </a:r>
          </a:p>
          <a:p>
            <a:pPr lvl="2"/>
            <a:r>
              <a:rPr 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Fully Dispatchable Resource, a new resource attribute</a:t>
            </a:r>
          </a:p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Quarterly publication schedule and reporting for all seasons</a:t>
            </a:r>
          </a:p>
          <a:p>
            <a:pPr lvl="1"/>
            <a:r>
              <a:rPr lang="en-US" sz="2200" b="0" kern="0" dirty="0">
                <a:latin typeface="Calibri" panose="020F0502020204030204" pitchFamily="34" charset="0"/>
                <a:cs typeface="Calibri" panose="020F0502020204030204" pitchFamily="34" charset="0"/>
              </a:rPr>
              <a:t>Five year forecasting period (although </a:t>
            </a:r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data for a longer period may be included as supplemental information)</a:t>
            </a:r>
          </a:p>
          <a:p>
            <a:pPr lvl="1"/>
            <a:r>
              <a:rPr lang="en-US" sz="2200" b="0" kern="0" dirty="0">
                <a:latin typeface="Calibri" panose="020F0502020204030204" pitchFamily="34" charset="0"/>
                <a:cs typeface="Calibri" panose="020F0502020204030204" pitchFamily="34" charset="0"/>
              </a:rPr>
              <a:t>Planning Reserve Margin (PRM) reporting for forecasted seasonal peak Load hour and peak Net Load hour</a:t>
            </a:r>
          </a:p>
          <a:p>
            <a:pPr lvl="1"/>
            <a:r>
              <a:rPr lang="en-US" sz="2200" b="0" kern="0" dirty="0">
                <a:latin typeface="Calibri" panose="020F0502020204030204" pitchFamily="34" charset="0"/>
                <a:cs typeface="Calibri" panose="020F0502020204030204" pitchFamily="34" charset="0"/>
              </a:rPr>
              <a:t>Risk Period concept, applicable to the calculation of ELCCs and their use for peak Load hour and peak Net Load hour reporting</a:t>
            </a:r>
          </a:p>
        </p:txBody>
      </p:sp>
    </p:spTree>
    <p:extLst>
      <p:ext uri="{BB962C8B-B14F-4D97-AF65-F5344CB8AC3E}">
        <p14:creationId xmlns:p14="http://schemas.microsoft.com/office/powerpoint/2010/main" val="4076360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Elements of the CDR Overhaul NPRR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762000"/>
            <a:ext cx="8458200" cy="528760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ELCCs</a:t>
            </a:r>
          </a:p>
          <a:p>
            <a:pPr lvl="2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New section for ELCC study requirement</a:t>
            </a:r>
          </a:p>
          <a:p>
            <a:pPr lvl="2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Incorporation of ELCCs for capacity contribution calculations</a:t>
            </a:r>
            <a:endParaRPr 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Reporting of a “Fully Dispatchable Resource” Reserve Margin</a:t>
            </a:r>
          </a:p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Additional criteria for planned wind, solar and ESRs to qualify for inclusion in Reserve Margins (notice to proceed with interconnection construction and financial security posted)</a:t>
            </a:r>
          </a:p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Definition of operational capacity to include planned units approved for grid synchronization by the start of a season</a:t>
            </a:r>
          </a:p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Addition of Energy Storage Resource reporting</a:t>
            </a:r>
          </a:p>
          <a:p>
            <a:pPr lvl="2"/>
            <a:r>
              <a:rPr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Distinguish ESRs by storage duration categories </a:t>
            </a:r>
          </a:p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Revision of Emergency Response Service (ERS) capacity estimation</a:t>
            </a:r>
          </a:p>
          <a:p>
            <a:pPr lvl="2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Reflect all-season reporting</a:t>
            </a:r>
          </a:p>
          <a:p>
            <a:pPr lvl="2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Break-out of load and generation capacity amounts</a:t>
            </a:r>
          </a:p>
        </p:txBody>
      </p:sp>
    </p:spTree>
    <p:extLst>
      <p:ext uri="{BB962C8B-B14F-4D97-AF65-F5344CB8AC3E}">
        <p14:creationId xmlns:p14="http://schemas.microsoft.com/office/powerpoint/2010/main" val="2280868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Elements of the CDR Overhaul NPRR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40807"/>
            <a:ext cx="8458200" cy="487518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Incorporation of multiple solar regions for ELCC calculation and geographical solar capacity reporting</a:t>
            </a:r>
          </a:p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Include a new line item for reporting of “unconfirmed retired” capacity; both confirmed and unconfirmed retired capacity will be reflected in the Planning Reserve Margins</a:t>
            </a:r>
          </a:p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Changes to various resource line items, such as PUN generator capacity, to reflect Risk Period and all-season reporting</a:t>
            </a:r>
          </a:p>
          <a:p>
            <a:pPr marL="457200" lvl="1" indent="0">
              <a:buNone/>
            </a:pPr>
            <a:endParaRPr lang="en-US" sz="22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kern="0" dirty="0">
                <a:latin typeface="Calibri" panose="020F0502020204030204" pitchFamily="34" charset="0"/>
                <a:cs typeface="Calibri" panose="020F0502020204030204" pitchFamily="34" charset="0"/>
              </a:rPr>
              <a:t>There will be major structural changes to CDR report design to accommodate the changes</a:t>
            </a:r>
          </a:p>
          <a:p>
            <a:pPr marL="400050" lvl="1" indent="0">
              <a:buNone/>
            </a:pPr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design ideas will be presented at future SAWG meetings</a:t>
            </a:r>
          </a:p>
          <a:p>
            <a:endParaRPr lang="en-US" sz="26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201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Follow-up CDR NPRR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762000"/>
            <a:ext cx="8458200" cy="405649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Elements of the follow-up </a:t>
            </a:r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NPRR to include, but not be limited to, the </a:t>
            </a:r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following:</a:t>
            </a:r>
          </a:p>
          <a:p>
            <a:pPr lvl="1"/>
            <a:r>
              <a:rPr lang="en-US" sz="2200" b="0" kern="0" dirty="0">
                <a:latin typeface="Calibri" panose="020F0502020204030204" pitchFamily="34" charset="0"/>
                <a:cs typeface="Calibri" panose="020F0502020204030204" pitchFamily="34" charset="0"/>
              </a:rPr>
              <a:t>An ELCC for thermal resources, subject to further study</a:t>
            </a:r>
          </a:p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Inclusion of an Unregistered Distributed Generation line item</a:t>
            </a:r>
          </a:p>
          <a:p>
            <a:pPr lvl="1"/>
            <a:r>
              <a:rPr lang="en-US" sz="2200" b="0" kern="0" dirty="0">
                <a:latin typeface="Calibri" panose="020F0502020204030204" pitchFamily="34" charset="0"/>
                <a:cs typeface="Calibri" panose="020F0502020204030204" pitchFamily="34" charset="0"/>
              </a:rPr>
              <a:t>Resource flexibility measures </a:t>
            </a:r>
          </a:p>
          <a:p>
            <a:pPr lvl="2"/>
            <a:r>
              <a:rPr lang="en-US" sz="1800" b="0" kern="0" dirty="0">
                <a:latin typeface="Calibri" panose="020F0502020204030204" pitchFamily="34" charset="0"/>
                <a:cs typeface="Calibri" panose="020F0502020204030204" pitchFamily="34" charset="0"/>
              </a:rPr>
              <a:t>See 8/29/2022 SAWG presentation: </a:t>
            </a:r>
            <a:r>
              <a:rPr lang="en-US" sz="1600" b="0" kern="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https://www.ercot.com/files/docs/2022/08/29/3__Dispatchable-Flexible_Resource_Adequacy_Measures_.pptx</a:t>
            </a:r>
            <a:endParaRPr lang="en-US" sz="16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An NPRR prep and filing schedule has not been established; this will depend on further discussions with ERCOT staff, the PUCT and Market Participants</a:t>
            </a:r>
          </a:p>
        </p:txBody>
      </p:sp>
    </p:spTree>
    <p:extLst>
      <p:ext uri="{BB962C8B-B14F-4D97-AF65-F5344CB8AC3E}">
        <p14:creationId xmlns:p14="http://schemas.microsoft.com/office/powerpoint/2010/main" val="699495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CDR Report Re-design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40807"/>
            <a:ext cx="8458200" cy="272690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There will be major structural changes to CDR report design to accommodate the changes</a:t>
            </a:r>
          </a:p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CDR design ideas will be presented at future SAWG meetings</a:t>
            </a:r>
          </a:p>
          <a:p>
            <a:pPr lvl="1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Design elements will not be reflected in the Protocols</a:t>
            </a:r>
          </a:p>
          <a:p>
            <a:pPr lvl="1"/>
            <a:r>
              <a:rPr lang="en-US" sz="2200" b="0" kern="0" dirty="0">
                <a:latin typeface="Calibri" panose="020F0502020204030204" pitchFamily="34" charset="0"/>
                <a:cs typeface="Calibri" panose="020F0502020204030204" pitchFamily="34" charset="0"/>
              </a:rPr>
              <a:t>Development and roll-out </a:t>
            </a:r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plans for </a:t>
            </a:r>
            <a:r>
              <a:rPr lang="en-US" sz="2200" b="0" kern="0" dirty="0">
                <a:latin typeface="Calibri" panose="020F0502020204030204" pitchFamily="34" charset="0"/>
                <a:cs typeface="Calibri" panose="020F0502020204030204" pitchFamily="34" charset="0"/>
              </a:rPr>
              <a:t>a high-level main report with a link to an interactive dashboard for resource details has yet to be determined</a:t>
            </a:r>
            <a:endParaRPr lang="en-US" sz="26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6585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37615</TotalTime>
  <Words>565</Words>
  <Application>Microsoft Office PowerPoint</Application>
  <PresentationFormat>On-screen Show (4:3)</PresentationFormat>
  <Paragraphs>65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1_Office Theme</vt:lpstr>
      <vt:lpstr>PowerPoint Presentation</vt:lpstr>
      <vt:lpstr>NPRR Status</vt:lpstr>
      <vt:lpstr>Elements of the CDR Overhaul NPRR</vt:lpstr>
      <vt:lpstr>Elements of the CDR Overhaul NPRR</vt:lpstr>
      <vt:lpstr>Elements of the CDR Overhaul NPRR</vt:lpstr>
      <vt:lpstr>Follow-up CDR NPRR</vt:lpstr>
      <vt:lpstr>CDR Report Re-design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142</cp:revision>
  <cp:lastPrinted>2022-12-07T20:17:39Z</cp:lastPrinted>
  <dcterms:created xsi:type="dcterms:W3CDTF">2016-01-21T15:20:31Z</dcterms:created>
  <dcterms:modified xsi:type="dcterms:W3CDTF">2023-08-24T16:26:32Z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2023-08-21T21:00:16Z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9c944ced-d87b-4344-bf8b-4cc5dd33abcc</vt:lpwstr>
  </property>
  <property fmtid="{D5CDD505-2E9C-101B-9397-08002B2CF9AE}" pid="9" name="MSIP_Label_7084cbda-52b8-46fb-a7b7-cb5bd465ed85_ContentBits">
    <vt:lpwstr>0</vt:lpwstr>
  </property>
</Properties>
</file>