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3"/>
  </p:notesMasterIdLst>
  <p:handoutMasterIdLst>
    <p:handoutMasterId r:id="rId14"/>
  </p:handoutMasterIdLst>
  <p:sldIdLst>
    <p:sldId id="260" r:id="rId6"/>
    <p:sldId id="2573" r:id="rId7"/>
    <p:sldId id="2574" r:id="rId8"/>
    <p:sldId id="2575" r:id="rId9"/>
    <p:sldId id="2576" r:id="rId10"/>
    <p:sldId id="2577" r:id="rId11"/>
    <p:sldId id="257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118" d="100"/>
          <a:sy n="11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8/29/3__Dispatchable-Flexible_Resource_Adequacy_Measures_.ppt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Draft NPRRs for the Capacity, Demand and Reserves Report (CDR)</a:t>
            </a:r>
          </a:p>
          <a:p>
            <a:endParaRPr lang="en-US" dirty="0"/>
          </a:p>
          <a:p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August 25,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38964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At least three NPRRs will impact the CDR:</a:t>
            </a:r>
          </a:p>
          <a:p>
            <a:pPr lvl="1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CDR overhaul</a:t>
            </a:r>
          </a:p>
          <a:p>
            <a:pPr lvl="1"/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NPRR 1191, L</a:t>
            </a: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arge Flexible Loads</a:t>
            </a:r>
          </a:p>
          <a:p>
            <a:pPr lvl="1"/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NPRR for remaining CDR changes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Draft NPRR language for the CDR overhaul has been prepared for internal ERCOT review; multiple departments and their work processes are impacted</a:t>
            </a:r>
          </a:p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Review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NPRR </a:t>
            </a:r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overhaul language at the next SAWG meeting (Sept. 29)</a:t>
            </a:r>
          </a:p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Anticipate filing the NPRR in October</a:t>
            </a: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Elements of the CDR Overhaul NPRR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707682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Elements of the internal draft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NPRR language </a:t>
            </a:r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include the following: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New definitions: 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Effective Load Carrying Capability (ELCC)</a:t>
            </a:r>
          </a:p>
          <a:p>
            <a:pPr lvl="2"/>
            <a:r>
              <a:rPr 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Loss of Load Expectation (LOLE)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Net Load</a:t>
            </a:r>
          </a:p>
          <a:p>
            <a:pPr lvl="2"/>
            <a:r>
              <a:rPr 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Fully Dispatchable Resource, a new resource attribute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Quarterly publication schedule and reporting for all seasons</a:t>
            </a:r>
          </a:p>
          <a:p>
            <a:pPr lvl="1"/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Five year forecasting period (although </a:t>
            </a:r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data for a longer period may be included as supplemental information)</a:t>
            </a:r>
          </a:p>
          <a:p>
            <a:pPr lvl="1"/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Planning Reserve Margin (PRM) reporting for forecasted seasonal peak Load hour and peak Net Load hour</a:t>
            </a:r>
          </a:p>
          <a:p>
            <a:pPr lvl="1"/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Risk Period concept, applicable to the calculation of ELCCs and their use for peak Load hour and peak Net Load hour reporting</a:t>
            </a:r>
          </a:p>
        </p:txBody>
      </p:sp>
    </p:spTree>
    <p:extLst>
      <p:ext uri="{BB962C8B-B14F-4D97-AF65-F5344CB8AC3E}">
        <p14:creationId xmlns:p14="http://schemas.microsoft.com/office/powerpoint/2010/main" val="407636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Elements of the CDR Overhaul NPRR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762000"/>
            <a:ext cx="8458200" cy="528760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ELCCs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New section for ELCC study requirement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Incorporation of ELCCs for capacity contribution calculations</a:t>
            </a:r>
            <a:endParaRPr lang="en-US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Reporting of a “Fully Dispatchable Resource” Reserve Margin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Additional criteria for planned wind, solar and ESRs to qualify for inclusion in Reserve Margins (notice to proceed with interconnection construction and financial security posted)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Definition of operational capacity to include planned units approved for grid synchronization by the start of a season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Addition of Energy Storage Resource reporting</a:t>
            </a:r>
          </a:p>
          <a:p>
            <a:pPr lvl="2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Distinguish ESRs by storage duration categories 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Revision of Emergency Response Service (ERS) capacity estimation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Reflect all-season reporting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Break-out of load and generation capacity amounts</a:t>
            </a:r>
          </a:p>
        </p:txBody>
      </p:sp>
    </p:spTree>
    <p:extLst>
      <p:ext uri="{BB962C8B-B14F-4D97-AF65-F5344CB8AC3E}">
        <p14:creationId xmlns:p14="http://schemas.microsoft.com/office/powerpoint/2010/main" val="228086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Elements of the CDR Overhaul NPRR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0807"/>
            <a:ext cx="8458200" cy="487518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Incorporation of multiple solar regions for ELCC calculation and geographical solar capacity reporting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Include a new line item for reporting of “unconfirmed retired” capacity; both confirmed and unconfirmed retired capacity will be reflected in the Planning Reserve Margins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Changes to various resource line items, such as PUN generator capacity, to reflect Risk Period and all-season reporting</a:t>
            </a:r>
          </a:p>
          <a:p>
            <a:pPr marL="457200" lvl="1" indent="0">
              <a:buNone/>
            </a:pPr>
            <a:endParaRPr lang="en-US" sz="22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kern="0" dirty="0">
                <a:latin typeface="Calibri" panose="020F0502020204030204" pitchFamily="34" charset="0"/>
                <a:cs typeface="Calibri" panose="020F0502020204030204" pitchFamily="34" charset="0"/>
              </a:rPr>
              <a:t>There will be major structural changes to CDR report design to accommodate the changes</a:t>
            </a:r>
          </a:p>
          <a:p>
            <a:pPr marL="400050" lvl="1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design ideas will be presented at future SAWG meetings</a:t>
            </a:r>
          </a:p>
          <a:p>
            <a:endParaRPr lang="en-US" sz="2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0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Follow-up CDR NPRR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762000"/>
            <a:ext cx="8458200" cy="405649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Elements of the follow-up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NPRR to include, but not be limited to, the </a:t>
            </a:r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following:</a:t>
            </a:r>
          </a:p>
          <a:p>
            <a:pPr lvl="1"/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An ELCC for thermal resources, subject to further study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Inclusion of an Unregistered Distributed Generation line item</a:t>
            </a:r>
          </a:p>
          <a:p>
            <a:pPr lvl="1"/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Resource flexibility measures </a:t>
            </a:r>
          </a:p>
          <a:p>
            <a:pPr lvl="2"/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See 8/29/2022 SAWG presentation: </a:t>
            </a:r>
            <a:r>
              <a:rPr lang="en-US" sz="1600" b="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https://www.ercot.com/files/docs/2022/08/29/3__Dispatchable-Flexible_Resource_Adequacy_Measures_.pptx</a:t>
            </a:r>
            <a:endParaRPr lang="en-US" sz="1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An NPRR prep and filing schedule has not been established; this will depend on further discussions with ERCOT staff, the PUCT and Market Participants</a:t>
            </a:r>
          </a:p>
        </p:txBody>
      </p:sp>
    </p:spTree>
    <p:extLst>
      <p:ext uri="{BB962C8B-B14F-4D97-AF65-F5344CB8AC3E}">
        <p14:creationId xmlns:p14="http://schemas.microsoft.com/office/powerpoint/2010/main" val="69949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CDR Report Re-design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0807"/>
            <a:ext cx="8458200" cy="272690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There will be major structural changes to CDR report design to accommodate the changes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CDR design ideas will be presented at future SAWG meetings</a:t>
            </a:r>
          </a:p>
          <a:p>
            <a:pPr lvl="1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Design elements will not be reflected in the Protocols</a:t>
            </a:r>
          </a:p>
          <a:p>
            <a:pPr lvl="1"/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Development and roll-out </a:t>
            </a:r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plans for </a:t>
            </a:r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a high-level main report with a link to an interactive dashboard for resource details has yet to be determined</a:t>
            </a:r>
            <a:endParaRPr lang="en-US" sz="2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37615</TotalTime>
  <Words>565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1_Office Theme</vt:lpstr>
      <vt:lpstr>PowerPoint Presentation</vt:lpstr>
      <vt:lpstr>NPRR Status</vt:lpstr>
      <vt:lpstr>Elements of the CDR Overhaul NPRR</vt:lpstr>
      <vt:lpstr>Elements of the CDR Overhaul NPRR</vt:lpstr>
      <vt:lpstr>Elements of the CDR Overhaul NPRR</vt:lpstr>
      <vt:lpstr>Follow-up CDR NPRR</vt:lpstr>
      <vt:lpstr>CDR Report Re-design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142</cp:revision>
  <cp:lastPrinted>2022-12-07T20:17:39Z</cp:lastPrinted>
  <dcterms:created xsi:type="dcterms:W3CDTF">2016-01-21T15:20:31Z</dcterms:created>
  <dcterms:modified xsi:type="dcterms:W3CDTF">2023-08-24T16:26:32Z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