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5"/>
  </p:notesMasterIdLst>
  <p:handoutMasterIdLst>
    <p:handoutMasterId r:id="rId16"/>
  </p:handoutMasterIdLst>
  <p:sldIdLst>
    <p:sldId id="260" r:id="rId6"/>
    <p:sldId id="286" r:id="rId7"/>
    <p:sldId id="278" r:id="rId8"/>
    <p:sldId id="280" r:id="rId9"/>
    <p:sldId id="289" r:id="rId10"/>
    <p:sldId id="290" r:id="rId11"/>
    <p:sldId id="291" r:id="rId12"/>
    <p:sldId id="292" r:id="rId13"/>
    <p:sldId id="288"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14" y="18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charts/_rels/chart1.xml.rels><?xml version="1.0" encoding="UTF-8" standalone="yes"?>
<Relationships xmlns="http://schemas.openxmlformats.org/package/2006/relationships"><Relationship Id="rId3" Type="http://schemas.openxmlformats.org/officeDocument/2006/relationships/oleObject" Target="https://ercot-my.sharepoint.com/personal/thair_mahmoud_ercot_com/Documents/Documents/InFLEXion/New%20Simulation/Ramping%20Analysis%20Result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ercot-my.sharepoint.com/personal/thair_mahmoud_ercot_com/Documents/Documents/InFLEXion/New%20Simulation/Ramping%20Analysis%20Result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ercot-my.sharepoint.com/personal/thair_mahmoud_ercot_com/Documents/Documents/InFLEXion/New%20Simulation/Ramping%20Analysis%20Results.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a:t>Maximum Observed 5-Min NetLoad based Ramp Values in (MW) </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lotArea>
      <c:layout>
        <c:manualLayout>
          <c:layoutTarget val="inner"/>
          <c:xMode val="edge"/>
          <c:yMode val="edge"/>
          <c:x val="5.1015086528818039E-2"/>
          <c:y val="7.2533971499391239E-2"/>
          <c:w val="0.93407976441969143"/>
          <c:h val="0.84706859930562295"/>
        </c:manualLayout>
      </c:layout>
      <c:lineChart>
        <c:grouping val="standard"/>
        <c:varyColors val="0"/>
        <c:ser>
          <c:idx val="0"/>
          <c:order val="0"/>
          <c:tx>
            <c:strRef>
              <c:f>'Max Positive'!$B$1</c:f>
              <c:strCache>
                <c:ptCount val="1"/>
                <c:pt idx="0">
                  <c:v>(+) 2020</c:v>
                </c:pt>
              </c:strCache>
            </c:strRef>
          </c:tx>
          <c:spPr>
            <a:ln w="22225" cap="rnd">
              <a:solidFill>
                <a:schemeClr val="accent1"/>
              </a:solidFill>
              <a:round/>
            </a:ln>
            <a:effectLst/>
          </c:spPr>
          <c:marker>
            <c:symbol val="none"/>
          </c:marker>
          <c:cat>
            <c:strRef>
              <c:f>'Max Positive'!$A$2:$A$13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'Max Positive'!$B$2:$B$13</c:f>
              <c:numCache>
                <c:formatCode>General</c:formatCode>
                <c:ptCount val="12"/>
                <c:pt idx="0">
                  <c:v>963.56329999999798</c:v>
                </c:pt>
                <c:pt idx="1">
                  <c:v>1151.2260000000001</c:v>
                </c:pt>
                <c:pt idx="2">
                  <c:v>767.55596000000196</c:v>
                </c:pt>
                <c:pt idx="3">
                  <c:v>1127.3510200000001</c:v>
                </c:pt>
                <c:pt idx="4">
                  <c:v>1505.46649</c:v>
                </c:pt>
                <c:pt idx="5">
                  <c:v>843.20303999999999</c:v>
                </c:pt>
                <c:pt idx="6">
                  <c:v>844.58105000000103</c:v>
                </c:pt>
                <c:pt idx="7">
                  <c:v>958.88799999999901</c:v>
                </c:pt>
                <c:pt idx="8">
                  <c:v>888.50066000000197</c:v>
                </c:pt>
                <c:pt idx="9">
                  <c:v>882.07678999999905</c:v>
                </c:pt>
                <c:pt idx="10">
                  <c:v>864.06841999999995</c:v>
                </c:pt>
                <c:pt idx="11">
                  <c:v>1240.88489</c:v>
                </c:pt>
              </c:numCache>
            </c:numRef>
          </c:val>
          <c:smooth val="0"/>
          <c:extLst>
            <c:ext xmlns:c16="http://schemas.microsoft.com/office/drawing/2014/chart" uri="{C3380CC4-5D6E-409C-BE32-E72D297353CC}">
              <c16:uniqueId val="{00000000-DE43-4636-9F46-3E162EE06140}"/>
            </c:ext>
          </c:extLst>
        </c:ser>
        <c:ser>
          <c:idx val="1"/>
          <c:order val="1"/>
          <c:tx>
            <c:strRef>
              <c:f>'Max Positive'!$C$1</c:f>
              <c:strCache>
                <c:ptCount val="1"/>
                <c:pt idx="0">
                  <c:v>(+) 2021</c:v>
                </c:pt>
              </c:strCache>
            </c:strRef>
          </c:tx>
          <c:spPr>
            <a:ln w="22225" cap="rnd">
              <a:solidFill>
                <a:schemeClr val="accent2"/>
              </a:solidFill>
              <a:round/>
            </a:ln>
            <a:effectLst/>
          </c:spPr>
          <c:marker>
            <c:symbol val="none"/>
          </c:marker>
          <c:cat>
            <c:strRef>
              <c:f>'Max Positive'!$A$2:$A$13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'Max Positive'!$C$2:$C$13</c:f>
              <c:numCache>
                <c:formatCode>General</c:formatCode>
                <c:ptCount val="12"/>
                <c:pt idx="0">
                  <c:v>980.09050999999795</c:v>
                </c:pt>
                <c:pt idx="1">
                  <c:v>975.74019999999996</c:v>
                </c:pt>
                <c:pt idx="2">
                  <c:v>862.44237999999996</c:v>
                </c:pt>
                <c:pt idx="3">
                  <c:v>1207.1464100000001</c:v>
                </c:pt>
                <c:pt idx="4">
                  <c:v>1254.8180299999999</c:v>
                </c:pt>
                <c:pt idx="5">
                  <c:v>846.84967000000302</c:v>
                </c:pt>
                <c:pt idx="6">
                  <c:v>798.37171000000296</c:v>
                </c:pt>
                <c:pt idx="7">
                  <c:v>1332.94597</c:v>
                </c:pt>
                <c:pt idx="8">
                  <c:v>1237.88825</c:v>
                </c:pt>
                <c:pt idx="9">
                  <c:v>1030.4063100000001</c:v>
                </c:pt>
                <c:pt idx="10">
                  <c:v>1317.6319000000001</c:v>
                </c:pt>
                <c:pt idx="11">
                  <c:v>880.11104</c:v>
                </c:pt>
              </c:numCache>
            </c:numRef>
          </c:val>
          <c:smooth val="0"/>
          <c:extLst>
            <c:ext xmlns:c16="http://schemas.microsoft.com/office/drawing/2014/chart" uri="{C3380CC4-5D6E-409C-BE32-E72D297353CC}">
              <c16:uniqueId val="{00000001-DE43-4636-9F46-3E162EE06140}"/>
            </c:ext>
          </c:extLst>
        </c:ser>
        <c:ser>
          <c:idx val="2"/>
          <c:order val="2"/>
          <c:tx>
            <c:strRef>
              <c:f>'Max Positive'!$D$1</c:f>
              <c:strCache>
                <c:ptCount val="1"/>
                <c:pt idx="0">
                  <c:v>(+) 2022</c:v>
                </c:pt>
              </c:strCache>
            </c:strRef>
          </c:tx>
          <c:spPr>
            <a:ln w="22225" cap="rnd">
              <a:solidFill>
                <a:schemeClr val="accent3"/>
              </a:solidFill>
              <a:round/>
            </a:ln>
            <a:effectLst/>
          </c:spPr>
          <c:marker>
            <c:symbol val="none"/>
          </c:marker>
          <c:cat>
            <c:strRef>
              <c:f>'Max Positive'!$A$2:$A$13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'Max Positive'!$D$2:$D$13</c:f>
              <c:numCache>
                <c:formatCode>General</c:formatCode>
                <c:ptCount val="12"/>
                <c:pt idx="0">
                  <c:v>994.69359999999904</c:v>
                </c:pt>
                <c:pt idx="1">
                  <c:v>965.351709999999</c:v>
                </c:pt>
                <c:pt idx="2">
                  <c:v>1173.7504300000001</c:v>
                </c:pt>
                <c:pt idx="3">
                  <c:v>1231.6179199999999</c:v>
                </c:pt>
                <c:pt idx="4">
                  <c:v>1045.1648</c:v>
                </c:pt>
                <c:pt idx="5">
                  <c:v>884.79862999999796</c:v>
                </c:pt>
                <c:pt idx="6">
                  <c:v>912.36006999999495</c:v>
                </c:pt>
                <c:pt idx="7">
                  <c:v>1004.79975</c:v>
                </c:pt>
                <c:pt idx="8">
                  <c:v>757.49737000000505</c:v>
                </c:pt>
                <c:pt idx="9">
                  <c:v>828.618480000001</c:v>
                </c:pt>
                <c:pt idx="10">
                  <c:v>945.25566999999899</c:v>
                </c:pt>
                <c:pt idx="11">
                  <c:v>1172.4951699999899</c:v>
                </c:pt>
              </c:numCache>
            </c:numRef>
          </c:val>
          <c:smooth val="0"/>
          <c:extLst>
            <c:ext xmlns:c16="http://schemas.microsoft.com/office/drawing/2014/chart" uri="{C3380CC4-5D6E-409C-BE32-E72D297353CC}">
              <c16:uniqueId val="{00000002-DE43-4636-9F46-3E162EE06140}"/>
            </c:ext>
          </c:extLst>
        </c:ser>
        <c:ser>
          <c:idx val="3"/>
          <c:order val="3"/>
          <c:tx>
            <c:strRef>
              <c:f>'Max Positive'!$E$1</c:f>
              <c:strCache>
                <c:ptCount val="1"/>
                <c:pt idx="0">
                  <c:v>(+) 2026</c:v>
                </c:pt>
              </c:strCache>
            </c:strRef>
          </c:tx>
          <c:spPr>
            <a:ln w="22225" cap="rnd">
              <a:solidFill>
                <a:srgbClr val="FF0000"/>
              </a:solidFill>
              <a:prstDash val="dash"/>
              <a:round/>
            </a:ln>
            <a:effectLst/>
          </c:spPr>
          <c:marker>
            <c:symbol val="none"/>
          </c:marker>
          <c:cat>
            <c:strRef>
              <c:f>'Max Positive'!$A$2:$A$13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'Max Positive'!$E$2:$E$13</c:f>
              <c:numCache>
                <c:formatCode>General</c:formatCode>
                <c:ptCount val="12"/>
                <c:pt idx="0">
                  <c:v>2803.8</c:v>
                </c:pt>
                <c:pt idx="1">
                  <c:v>4571</c:v>
                </c:pt>
                <c:pt idx="2">
                  <c:v>2816.1</c:v>
                </c:pt>
                <c:pt idx="3">
                  <c:v>4523.6000000000004</c:v>
                </c:pt>
                <c:pt idx="4">
                  <c:v>1684</c:v>
                </c:pt>
                <c:pt idx="5">
                  <c:v>4671.5</c:v>
                </c:pt>
                <c:pt idx="6">
                  <c:v>2922.3</c:v>
                </c:pt>
                <c:pt idx="7">
                  <c:v>2727</c:v>
                </c:pt>
                <c:pt idx="8">
                  <c:v>10959.9</c:v>
                </c:pt>
                <c:pt idx="9">
                  <c:v>2863</c:v>
                </c:pt>
                <c:pt idx="10">
                  <c:v>3340.3</c:v>
                </c:pt>
                <c:pt idx="11">
                  <c:v>3816.4</c:v>
                </c:pt>
              </c:numCache>
            </c:numRef>
          </c:val>
          <c:smooth val="0"/>
          <c:extLst>
            <c:ext xmlns:c16="http://schemas.microsoft.com/office/drawing/2014/chart" uri="{C3380CC4-5D6E-409C-BE32-E72D297353CC}">
              <c16:uniqueId val="{00000003-DE43-4636-9F46-3E162EE06140}"/>
            </c:ext>
          </c:extLst>
        </c:ser>
        <c:ser>
          <c:idx val="4"/>
          <c:order val="4"/>
          <c:tx>
            <c:strRef>
              <c:f>'Max Positive'!$F$1</c:f>
              <c:strCache>
                <c:ptCount val="1"/>
                <c:pt idx="0">
                  <c:v>(-) 2020</c:v>
                </c:pt>
              </c:strCache>
            </c:strRef>
          </c:tx>
          <c:spPr>
            <a:ln w="22225" cap="rnd">
              <a:solidFill>
                <a:schemeClr val="accent5"/>
              </a:solidFill>
              <a:round/>
            </a:ln>
            <a:effectLst/>
          </c:spPr>
          <c:marker>
            <c:symbol val="none"/>
          </c:marker>
          <c:cat>
            <c:strRef>
              <c:f>'Max Positive'!$A$2:$A$13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'Max Positive'!$F$2:$F$13</c:f>
              <c:numCache>
                <c:formatCode>General</c:formatCode>
                <c:ptCount val="12"/>
                <c:pt idx="0">
                  <c:v>-734.66186000000005</c:v>
                </c:pt>
                <c:pt idx="1">
                  <c:v>-1531.61967</c:v>
                </c:pt>
                <c:pt idx="2">
                  <c:v>-651.85901000000001</c:v>
                </c:pt>
                <c:pt idx="3">
                  <c:v>-1542.06567</c:v>
                </c:pt>
                <c:pt idx="4">
                  <c:v>-1107.81161</c:v>
                </c:pt>
                <c:pt idx="5">
                  <c:v>-878.85046000000204</c:v>
                </c:pt>
                <c:pt idx="6">
                  <c:v>-801.62526999999704</c:v>
                </c:pt>
                <c:pt idx="7">
                  <c:v>-949.85724000000505</c:v>
                </c:pt>
                <c:pt idx="8">
                  <c:v>-748.59031000000004</c:v>
                </c:pt>
                <c:pt idx="9">
                  <c:v>-711.10839000000101</c:v>
                </c:pt>
                <c:pt idx="10">
                  <c:v>-899.27371999999696</c:v>
                </c:pt>
                <c:pt idx="11">
                  <c:v>-832.18308999999897</c:v>
                </c:pt>
              </c:numCache>
            </c:numRef>
          </c:val>
          <c:smooth val="0"/>
          <c:extLst>
            <c:ext xmlns:c16="http://schemas.microsoft.com/office/drawing/2014/chart" uri="{C3380CC4-5D6E-409C-BE32-E72D297353CC}">
              <c16:uniqueId val="{00000004-DE43-4636-9F46-3E162EE06140}"/>
            </c:ext>
          </c:extLst>
        </c:ser>
        <c:ser>
          <c:idx val="5"/>
          <c:order val="5"/>
          <c:tx>
            <c:strRef>
              <c:f>'Max Positive'!$G$1</c:f>
              <c:strCache>
                <c:ptCount val="1"/>
                <c:pt idx="0">
                  <c:v>(-) 2021</c:v>
                </c:pt>
              </c:strCache>
            </c:strRef>
          </c:tx>
          <c:spPr>
            <a:ln w="22225" cap="rnd">
              <a:solidFill>
                <a:schemeClr val="accent6"/>
              </a:solidFill>
              <a:round/>
            </a:ln>
            <a:effectLst/>
          </c:spPr>
          <c:marker>
            <c:symbol val="none"/>
          </c:marker>
          <c:cat>
            <c:strRef>
              <c:f>'Max Positive'!$A$2:$A$13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'Max Positive'!$G$2:$G$13</c:f>
              <c:numCache>
                <c:formatCode>General</c:formatCode>
                <c:ptCount val="12"/>
                <c:pt idx="0">
                  <c:v>-628.63628999999901</c:v>
                </c:pt>
                <c:pt idx="1">
                  <c:v>-2621.4052000000001</c:v>
                </c:pt>
                <c:pt idx="2">
                  <c:v>-734.92577999999799</c:v>
                </c:pt>
                <c:pt idx="3">
                  <c:v>-1640.5088499999999</c:v>
                </c:pt>
                <c:pt idx="4">
                  <c:v>-1258.46667</c:v>
                </c:pt>
                <c:pt idx="5">
                  <c:v>-931.67571000000305</c:v>
                </c:pt>
                <c:pt idx="6">
                  <c:v>-787.14764999999898</c:v>
                </c:pt>
                <c:pt idx="7">
                  <c:v>-823.82501000000104</c:v>
                </c:pt>
                <c:pt idx="8">
                  <c:v>-1037.43559</c:v>
                </c:pt>
                <c:pt idx="9">
                  <c:v>-953.57403999999997</c:v>
                </c:pt>
                <c:pt idx="10">
                  <c:v>-733.08100000000195</c:v>
                </c:pt>
                <c:pt idx="11">
                  <c:v>-938.93283000000201</c:v>
                </c:pt>
              </c:numCache>
            </c:numRef>
          </c:val>
          <c:smooth val="0"/>
          <c:extLst>
            <c:ext xmlns:c16="http://schemas.microsoft.com/office/drawing/2014/chart" uri="{C3380CC4-5D6E-409C-BE32-E72D297353CC}">
              <c16:uniqueId val="{00000005-DE43-4636-9F46-3E162EE06140}"/>
            </c:ext>
          </c:extLst>
        </c:ser>
        <c:ser>
          <c:idx val="6"/>
          <c:order val="6"/>
          <c:tx>
            <c:strRef>
              <c:f>'Max Positive'!$H$1</c:f>
              <c:strCache>
                <c:ptCount val="1"/>
                <c:pt idx="0">
                  <c:v>(-) 2022</c:v>
                </c:pt>
              </c:strCache>
            </c:strRef>
          </c:tx>
          <c:spPr>
            <a:ln w="22225" cap="rnd">
              <a:solidFill>
                <a:schemeClr val="accent1">
                  <a:lumMod val="60000"/>
                </a:schemeClr>
              </a:solidFill>
              <a:round/>
            </a:ln>
            <a:effectLst/>
          </c:spPr>
          <c:marker>
            <c:symbol val="none"/>
          </c:marker>
          <c:cat>
            <c:strRef>
              <c:f>'Max Positive'!$A$2:$A$13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'Max Positive'!$H$2:$H$13</c:f>
              <c:numCache>
                <c:formatCode>General</c:formatCode>
                <c:ptCount val="12"/>
                <c:pt idx="0">
                  <c:v>-755.88788000000204</c:v>
                </c:pt>
                <c:pt idx="1">
                  <c:v>-899.90532999999402</c:v>
                </c:pt>
                <c:pt idx="2">
                  <c:v>-826.85940999999696</c:v>
                </c:pt>
                <c:pt idx="3">
                  <c:v>-1285.4152899999999</c:v>
                </c:pt>
                <c:pt idx="4">
                  <c:v>-1139.8290400000001</c:v>
                </c:pt>
                <c:pt idx="5">
                  <c:v>-956.95846999999799</c:v>
                </c:pt>
                <c:pt idx="6">
                  <c:v>-858.72365000000002</c:v>
                </c:pt>
                <c:pt idx="7">
                  <c:v>-904.69079999999701</c:v>
                </c:pt>
                <c:pt idx="8">
                  <c:v>-904.69079999999701</c:v>
                </c:pt>
                <c:pt idx="9">
                  <c:v>-957.83929999999998</c:v>
                </c:pt>
                <c:pt idx="10">
                  <c:v>-772.17382999999995</c:v>
                </c:pt>
                <c:pt idx="11">
                  <c:v>-954.16043999999999</c:v>
                </c:pt>
              </c:numCache>
            </c:numRef>
          </c:val>
          <c:smooth val="0"/>
          <c:extLst>
            <c:ext xmlns:c16="http://schemas.microsoft.com/office/drawing/2014/chart" uri="{C3380CC4-5D6E-409C-BE32-E72D297353CC}">
              <c16:uniqueId val="{00000006-DE43-4636-9F46-3E162EE06140}"/>
            </c:ext>
          </c:extLst>
        </c:ser>
        <c:ser>
          <c:idx val="7"/>
          <c:order val="7"/>
          <c:tx>
            <c:strRef>
              <c:f>'Max Positive'!$I$1</c:f>
              <c:strCache>
                <c:ptCount val="1"/>
                <c:pt idx="0">
                  <c:v>(-) 2026</c:v>
                </c:pt>
              </c:strCache>
            </c:strRef>
          </c:tx>
          <c:spPr>
            <a:ln w="22225" cap="rnd">
              <a:solidFill>
                <a:srgbClr val="FF0000"/>
              </a:solidFill>
              <a:prstDash val="dash"/>
              <a:round/>
            </a:ln>
            <a:effectLst/>
          </c:spPr>
          <c:marker>
            <c:symbol val="none"/>
          </c:marker>
          <c:cat>
            <c:strRef>
              <c:f>'Max Positive'!$A$2:$A$13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'Max Positive'!$I$2:$I$13</c:f>
              <c:numCache>
                <c:formatCode>General</c:formatCode>
                <c:ptCount val="12"/>
                <c:pt idx="0">
                  <c:v>-1941.5</c:v>
                </c:pt>
                <c:pt idx="1">
                  <c:v>-4802</c:v>
                </c:pt>
                <c:pt idx="2">
                  <c:v>-2853.1</c:v>
                </c:pt>
                <c:pt idx="3">
                  <c:v>-4860.6000000000004</c:v>
                </c:pt>
                <c:pt idx="4">
                  <c:v>-2483.3000000000002</c:v>
                </c:pt>
                <c:pt idx="5">
                  <c:v>-4018.8999999999901</c:v>
                </c:pt>
                <c:pt idx="6">
                  <c:v>-2271</c:v>
                </c:pt>
                <c:pt idx="7">
                  <c:v>-2059</c:v>
                </c:pt>
                <c:pt idx="8">
                  <c:v>-4762.3</c:v>
                </c:pt>
                <c:pt idx="9">
                  <c:v>-3934</c:v>
                </c:pt>
                <c:pt idx="10">
                  <c:v>-2681.1</c:v>
                </c:pt>
                <c:pt idx="11">
                  <c:v>-3533.3</c:v>
                </c:pt>
              </c:numCache>
            </c:numRef>
          </c:val>
          <c:smooth val="0"/>
          <c:extLst>
            <c:ext xmlns:c16="http://schemas.microsoft.com/office/drawing/2014/chart" uri="{C3380CC4-5D6E-409C-BE32-E72D297353CC}">
              <c16:uniqueId val="{00000007-DE43-4636-9F46-3E162EE06140}"/>
            </c:ext>
          </c:extLst>
        </c:ser>
        <c:dLbls>
          <c:showLegendKey val="0"/>
          <c:showVal val="0"/>
          <c:showCatName val="0"/>
          <c:showSerName val="0"/>
          <c:showPercent val="0"/>
          <c:showBubbleSize val="0"/>
        </c:dLbls>
        <c:smooth val="0"/>
        <c:axId val="2093459536"/>
        <c:axId val="2103075376"/>
      </c:lineChart>
      <c:catAx>
        <c:axId val="2093459536"/>
        <c:scaling>
          <c:orientation val="minMax"/>
        </c:scaling>
        <c:delete val="0"/>
        <c:axPos val="b"/>
        <c:majorGridlines>
          <c:spPr>
            <a:ln w="9525" cap="flat" cmpd="sng" algn="ctr">
              <a:solidFill>
                <a:schemeClr val="dk1">
                  <a:lumMod val="15000"/>
                  <a:lumOff val="85000"/>
                  <a:alpha val="54000"/>
                </a:schemeClr>
              </a:solidFill>
              <a:round/>
            </a:ln>
            <a:effectLst/>
          </c:spPr>
        </c:majorGridlines>
        <c:minorGridlines>
          <c:spPr>
            <a:ln w="9525" cap="flat" cmpd="sng" algn="ctr">
              <a:solidFill>
                <a:schemeClr val="dk1">
                  <a:lumMod val="15000"/>
                  <a:lumOff val="85000"/>
                  <a:alpha val="51000"/>
                </a:schemeClr>
              </a:solidFill>
              <a:round/>
            </a:ln>
            <a:effectLst/>
          </c:spPr>
        </c:min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en-US"/>
          </a:p>
        </c:txPr>
        <c:crossAx val="2103075376"/>
        <c:crosses val="autoZero"/>
        <c:auto val="1"/>
        <c:lblAlgn val="ctr"/>
        <c:lblOffset val="100"/>
        <c:noMultiLvlLbl val="0"/>
      </c:catAx>
      <c:valAx>
        <c:axId val="2103075376"/>
        <c:scaling>
          <c:orientation val="minMax"/>
        </c:scaling>
        <c:delete val="0"/>
        <c:axPos val="l"/>
        <c:majorGridlines>
          <c:spPr>
            <a:ln w="9525" cap="flat" cmpd="sng" algn="ctr">
              <a:solidFill>
                <a:schemeClr val="dk1">
                  <a:lumMod val="15000"/>
                  <a:lumOff val="85000"/>
                  <a:alpha val="54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crossAx val="2093459536"/>
        <c:crosses val="autoZero"/>
        <c:crossBetween val="between"/>
      </c:valAx>
      <c:spPr>
        <a:pattFill prst="ltDnDiag">
          <a:fgClr>
            <a:schemeClr val="dk1">
              <a:lumMod val="15000"/>
              <a:lumOff val="85000"/>
            </a:schemeClr>
          </a:fgClr>
          <a:bgClr>
            <a:schemeClr val="lt1"/>
          </a:bgClr>
        </a:patt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a:t>Average 5-Min based NetLoad Ramp Values in (MW) </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lotArea>
      <c:layout/>
      <c:lineChart>
        <c:grouping val="standard"/>
        <c:varyColors val="0"/>
        <c:ser>
          <c:idx val="0"/>
          <c:order val="0"/>
          <c:tx>
            <c:strRef>
              <c:f>'Positive Average'!$B$1</c:f>
              <c:strCache>
                <c:ptCount val="1"/>
                <c:pt idx="0">
                  <c:v>(+) 2020</c:v>
                </c:pt>
              </c:strCache>
            </c:strRef>
          </c:tx>
          <c:spPr>
            <a:ln w="22225" cap="rnd">
              <a:solidFill>
                <a:schemeClr val="accent1"/>
              </a:solidFill>
              <a:round/>
            </a:ln>
            <a:effectLst/>
          </c:spPr>
          <c:marker>
            <c:symbol val="none"/>
          </c:marker>
          <c:cat>
            <c:strRef>
              <c:f>'Positive Average'!$A$2:$A$13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'Positive Average'!$B$2:$B$13</c:f>
              <c:numCache>
                <c:formatCode>General</c:formatCode>
                <c:ptCount val="12"/>
                <c:pt idx="0">
                  <c:v>168.78357807294901</c:v>
                </c:pt>
                <c:pt idx="1">
                  <c:v>176.05255288734699</c:v>
                </c:pt>
                <c:pt idx="2">
                  <c:v>154.44142601037399</c:v>
                </c:pt>
                <c:pt idx="3">
                  <c:v>153.198496901894</c:v>
                </c:pt>
                <c:pt idx="4">
                  <c:v>180.582655947392</c:v>
                </c:pt>
                <c:pt idx="5">
                  <c:v>191.41870690815901</c:v>
                </c:pt>
                <c:pt idx="6">
                  <c:v>202.491711413286</c:v>
                </c:pt>
                <c:pt idx="7">
                  <c:v>214.213689366556</c:v>
                </c:pt>
                <c:pt idx="8">
                  <c:v>164.55247012624599</c:v>
                </c:pt>
                <c:pt idx="9">
                  <c:v>177.419547392841</c:v>
                </c:pt>
                <c:pt idx="10">
                  <c:v>162.28846913698601</c:v>
                </c:pt>
                <c:pt idx="11">
                  <c:v>185.501913148255</c:v>
                </c:pt>
              </c:numCache>
            </c:numRef>
          </c:val>
          <c:smooth val="0"/>
          <c:extLst>
            <c:ext xmlns:c16="http://schemas.microsoft.com/office/drawing/2014/chart" uri="{C3380CC4-5D6E-409C-BE32-E72D297353CC}">
              <c16:uniqueId val="{00000000-29EA-4739-868F-4F62B19F5E71}"/>
            </c:ext>
          </c:extLst>
        </c:ser>
        <c:ser>
          <c:idx val="1"/>
          <c:order val="1"/>
          <c:tx>
            <c:strRef>
              <c:f>'Positive Average'!$C$1</c:f>
              <c:strCache>
                <c:ptCount val="1"/>
                <c:pt idx="0">
                  <c:v>(+) 2021</c:v>
                </c:pt>
              </c:strCache>
            </c:strRef>
          </c:tx>
          <c:spPr>
            <a:ln w="22225" cap="rnd">
              <a:solidFill>
                <a:schemeClr val="accent2"/>
              </a:solidFill>
              <a:round/>
            </a:ln>
            <a:effectLst/>
          </c:spPr>
          <c:marker>
            <c:symbol val="none"/>
          </c:marker>
          <c:cat>
            <c:strRef>
              <c:f>'Positive Average'!$A$2:$A$13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'Positive Average'!$C$2:$C$13</c:f>
              <c:numCache>
                <c:formatCode>General</c:formatCode>
                <c:ptCount val="12"/>
                <c:pt idx="0">
                  <c:v>158.351897060498</c:v>
                </c:pt>
                <c:pt idx="1">
                  <c:v>157.45699998315499</c:v>
                </c:pt>
                <c:pt idx="2">
                  <c:v>161.52648575837699</c:v>
                </c:pt>
                <c:pt idx="3">
                  <c:v>160.79570942821499</c:v>
                </c:pt>
                <c:pt idx="4">
                  <c:v>161.08103842209499</c:v>
                </c:pt>
                <c:pt idx="5">
                  <c:v>184.355880860475</c:v>
                </c:pt>
                <c:pt idx="6">
                  <c:v>180.71444040493</c:v>
                </c:pt>
                <c:pt idx="7">
                  <c:v>190.584901353433</c:v>
                </c:pt>
                <c:pt idx="8">
                  <c:v>196.910970589789</c:v>
                </c:pt>
                <c:pt idx="9">
                  <c:v>167.37139365537001</c:v>
                </c:pt>
                <c:pt idx="10">
                  <c:v>164.67494920840701</c:v>
                </c:pt>
                <c:pt idx="11">
                  <c:v>164.63707202949001</c:v>
                </c:pt>
              </c:numCache>
            </c:numRef>
          </c:val>
          <c:smooth val="0"/>
          <c:extLst>
            <c:ext xmlns:c16="http://schemas.microsoft.com/office/drawing/2014/chart" uri="{C3380CC4-5D6E-409C-BE32-E72D297353CC}">
              <c16:uniqueId val="{00000001-29EA-4739-868F-4F62B19F5E71}"/>
            </c:ext>
          </c:extLst>
        </c:ser>
        <c:ser>
          <c:idx val="2"/>
          <c:order val="2"/>
          <c:tx>
            <c:strRef>
              <c:f>'Positive Average'!$D$1</c:f>
              <c:strCache>
                <c:ptCount val="1"/>
                <c:pt idx="0">
                  <c:v>(+) 2022</c:v>
                </c:pt>
              </c:strCache>
            </c:strRef>
          </c:tx>
          <c:spPr>
            <a:ln w="22225" cap="rnd">
              <a:solidFill>
                <a:schemeClr val="accent3"/>
              </a:solidFill>
              <a:round/>
            </a:ln>
            <a:effectLst/>
          </c:spPr>
          <c:marker>
            <c:symbol val="none"/>
          </c:marker>
          <c:cat>
            <c:strRef>
              <c:f>'Positive Average'!$A$2:$A$13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'Positive Average'!$D$2:$D$13</c:f>
              <c:numCache>
                <c:formatCode>General</c:formatCode>
                <c:ptCount val="12"/>
                <c:pt idx="0">
                  <c:v>191.53615296045999</c:v>
                </c:pt>
                <c:pt idx="1">
                  <c:v>188.66203248148099</c:v>
                </c:pt>
                <c:pt idx="2">
                  <c:v>179.661043293017</c:v>
                </c:pt>
                <c:pt idx="3">
                  <c:v>175.130826111593</c:v>
                </c:pt>
                <c:pt idx="4">
                  <c:v>206.10179757664599</c:v>
                </c:pt>
                <c:pt idx="5">
                  <c:v>207.369742488729</c:v>
                </c:pt>
                <c:pt idx="6">
                  <c:v>228.471426332281</c:v>
                </c:pt>
                <c:pt idx="7">
                  <c:v>200.229800130749</c:v>
                </c:pt>
                <c:pt idx="8">
                  <c:v>191.68661988013301</c:v>
                </c:pt>
                <c:pt idx="9">
                  <c:v>176.32117809544999</c:v>
                </c:pt>
                <c:pt idx="10">
                  <c:v>167.47947411098801</c:v>
                </c:pt>
                <c:pt idx="11">
                  <c:v>169.56589713651499</c:v>
                </c:pt>
              </c:numCache>
            </c:numRef>
          </c:val>
          <c:smooth val="0"/>
          <c:extLst>
            <c:ext xmlns:c16="http://schemas.microsoft.com/office/drawing/2014/chart" uri="{C3380CC4-5D6E-409C-BE32-E72D297353CC}">
              <c16:uniqueId val="{00000002-29EA-4739-868F-4F62B19F5E71}"/>
            </c:ext>
          </c:extLst>
        </c:ser>
        <c:ser>
          <c:idx val="3"/>
          <c:order val="3"/>
          <c:tx>
            <c:strRef>
              <c:f>'Positive Average'!$E$1</c:f>
              <c:strCache>
                <c:ptCount val="1"/>
                <c:pt idx="0">
                  <c:v>(+) 2026</c:v>
                </c:pt>
              </c:strCache>
            </c:strRef>
          </c:tx>
          <c:spPr>
            <a:ln w="22225" cap="rnd">
              <a:solidFill>
                <a:srgbClr val="FF0000"/>
              </a:solidFill>
              <a:prstDash val="dash"/>
              <a:round/>
            </a:ln>
            <a:effectLst/>
          </c:spPr>
          <c:marker>
            <c:symbol val="none"/>
          </c:marker>
          <c:cat>
            <c:strRef>
              <c:f>'Positive Average'!$A$2:$A$13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'Positive Average'!$E$2:$E$13</c:f>
              <c:numCache>
                <c:formatCode>General</c:formatCode>
                <c:ptCount val="12"/>
                <c:pt idx="0">
                  <c:v>245.01759167258101</c:v>
                </c:pt>
                <c:pt idx="1">
                  <c:v>291.48104116394597</c:v>
                </c:pt>
                <c:pt idx="2">
                  <c:v>280.35487432553998</c:v>
                </c:pt>
                <c:pt idx="3">
                  <c:v>256.14025539568303</c:v>
                </c:pt>
                <c:pt idx="4">
                  <c:v>230.797999363895</c:v>
                </c:pt>
                <c:pt idx="5">
                  <c:v>239.640486948892</c:v>
                </c:pt>
                <c:pt idx="6">
                  <c:v>227.18189098486499</c:v>
                </c:pt>
                <c:pt idx="7">
                  <c:v>239.78396907216501</c:v>
                </c:pt>
                <c:pt idx="8">
                  <c:v>237.70840995832401</c:v>
                </c:pt>
                <c:pt idx="9">
                  <c:v>245.13440074577801</c:v>
                </c:pt>
                <c:pt idx="10">
                  <c:v>230.166034239965</c:v>
                </c:pt>
                <c:pt idx="11">
                  <c:v>264.43529019521799</c:v>
                </c:pt>
              </c:numCache>
            </c:numRef>
          </c:val>
          <c:smooth val="0"/>
          <c:extLst>
            <c:ext xmlns:c16="http://schemas.microsoft.com/office/drawing/2014/chart" uri="{C3380CC4-5D6E-409C-BE32-E72D297353CC}">
              <c16:uniqueId val="{00000003-29EA-4739-868F-4F62B19F5E71}"/>
            </c:ext>
          </c:extLst>
        </c:ser>
        <c:ser>
          <c:idx val="4"/>
          <c:order val="4"/>
          <c:tx>
            <c:strRef>
              <c:f>'Positive Average'!$F$1</c:f>
              <c:strCache>
                <c:ptCount val="1"/>
                <c:pt idx="0">
                  <c:v>(-) 2020</c:v>
                </c:pt>
              </c:strCache>
            </c:strRef>
          </c:tx>
          <c:spPr>
            <a:ln w="22225" cap="rnd">
              <a:solidFill>
                <a:schemeClr val="accent5"/>
              </a:solidFill>
              <a:round/>
            </a:ln>
            <a:effectLst/>
          </c:spPr>
          <c:marker>
            <c:symbol val="none"/>
          </c:marker>
          <c:cat>
            <c:strRef>
              <c:f>'Positive Average'!$A$2:$A$13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'Positive Average'!$F$2:$F$13</c:f>
              <c:numCache>
                <c:formatCode>General</c:formatCode>
                <c:ptCount val="12"/>
                <c:pt idx="0">
                  <c:v>-147.62682902085999</c:v>
                </c:pt>
                <c:pt idx="1">
                  <c:v>-154.322245447113</c:v>
                </c:pt>
                <c:pt idx="2">
                  <c:v>-151.70148341340101</c:v>
                </c:pt>
                <c:pt idx="3">
                  <c:v>-158.01450541571799</c:v>
                </c:pt>
                <c:pt idx="4">
                  <c:v>-181.052788137379</c:v>
                </c:pt>
                <c:pt idx="5">
                  <c:v>-190.597230299199</c:v>
                </c:pt>
                <c:pt idx="6">
                  <c:v>-197.027155486726</c:v>
                </c:pt>
                <c:pt idx="7">
                  <c:v>-217.07673825748</c:v>
                </c:pt>
                <c:pt idx="8">
                  <c:v>-171.431589749263</c:v>
                </c:pt>
                <c:pt idx="9">
                  <c:v>-182.020546989043</c:v>
                </c:pt>
                <c:pt idx="10">
                  <c:v>-149.55048118499801</c:v>
                </c:pt>
                <c:pt idx="11">
                  <c:v>-161.10662612726099</c:v>
                </c:pt>
              </c:numCache>
            </c:numRef>
          </c:val>
          <c:smooth val="0"/>
          <c:extLst>
            <c:ext xmlns:c16="http://schemas.microsoft.com/office/drawing/2014/chart" uri="{C3380CC4-5D6E-409C-BE32-E72D297353CC}">
              <c16:uniqueId val="{00000004-29EA-4739-868F-4F62B19F5E71}"/>
            </c:ext>
          </c:extLst>
        </c:ser>
        <c:ser>
          <c:idx val="5"/>
          <c:order val="5"/>
          <c:tx>
            <c:strRef>
              <c:f>'Positive Average'!$G$1</c:f>
              <c:strCache>
                <c:ptCount val="1"/>
                <c:pt idx="0">
                  <c:v>(-) 2021</c:v>
                </c:pt>
              </c:strCache>
            </c:strRef>
          </c:tx>
          <c:spPr>
            <a:ln w="22225" cap="rnd">
              <a:solidFill>
                <a:schemeClr val="accent6"/>
              </a:solidFill>
              <a:round/>
            </a:ln>
            <a:effectLst/>
          </c:spPr>
          <c:marker>
            <c:symbol val="none"/>
          </c:marker>
          <c:cat>
            <c:strRef>
              <c:f>'Positive Average'!$A$2:$A$13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'Positive Average'!$G$2:$G$13</c:f>
              <c:numCache>
                <c:formatCode>General</c:formatCode>
                <c:ptCount val="12"/>
                <c:pt idx="0">
                  <c:v>-141.93740190577199</c:v>
                </c:pt>
                <c:pt idx="1">
                  <c:v>-147.358345118633</c:v>
                </c:pt>
                <c:pt idx="2">
                  <c:v>-153.345924989813</c:v>
                </c:pt>
                <c:pt idx="3">
                  <c:v>-162.12473022559399</c:v>
                </c:pt>
                <c:pt idx="4">
                  <c:v>-163.89495872241099</c:v>
                </c:pt>
                <c:pt idx="5">
                  <c:v>-183.31942951612899</c:v>
                </c:pt>
                <c:pt idx="6">
                  <c:v>-182.088422969015</c:v>
                </c:pt>
                <c:pt idx="7">
                  <c:v>-190.415519348472</c:v>
                </c:pt>
                <c:pt idx="8">
                  <c:v>-211.84409676782701</c:v>
                </c:pt>
                <c:pt idx="9">
                  <c:v>-171.752070573005</c:v>
                </c:pt>
                <c:pt idx="10">
                  <c:v>-150.784202946307</c:v>
                </c:pt>
                <c:pt idx="11">
                  <c:v>-151.045037447369</c:v>
                </c:pt>
              </c:numCache>
            </c:numRef>
          </c:val>
          <c:smooth val="0"/>
          <c:extLst>
            <c:ext xmlns:c16="http://schemas.microsoft.com/office/drawing/2014/chart" uri="{C3380CC4-5D6E-409C-BE32-E72D297353CC}">
              <c16:uniqueId val="{00000005-29EA-4739-868F-4F62B19F5E71}"/>
            </c:ext>
          </c:extLst>
        </c:ser>
        <c:ser>
          <c:idx val="6"/>
          <c:order val="6"/>
          <c:tx>
            <c:strRef>
              <c:f>'Positive Average'!$H$1</c:f>
              <c:strCache>
                <c:ptCount val="1"/>
                <c:pt idx="0">
                  <c:v>(-) 2022</c:v>
                </c:pt>
              </c:strCache>
            </c:strRef>
          </c:tx>
          <c:spPr>
            <a:ln w="22225" cap="rnd">
              <a:solidFill>
                <a:schemeClr val="accent1">
                  <a:lumMod val="60000"/>
                </a:schemeClr>
              </a:solidFill>
              <a:round/>
            </a:ln>
            <a:effectLst/>
          </c:spPr>
          <c:marker>
            <c:symbol val="none"/>
          </c:marker>
          <c:cat>
            <c:strRef>
              <c:f>'Positive Average'!$A$2:$A$13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'Positive Average'!$H$2:$H$13</c:f>
              <c:numCache>
                <c:formatCode>General</c:formatCode>
                <c:ptCount val="12"/>
                <c:pt idx="0">
                  <c:v>-157.50925138308699</c:v>
                </c:pt>
                <c:pt idx="1">
                  <c:v>-166.904559563172</c:v>
                </c:pt>
                <c:pt idx="2">
                  <c:v>-175.242927272359</c:v>
                </c:pt>
                <c:pt idx="3">
                  <c:v>-179.371827923545</c:v>
                </c:pt>
                <c:pt idx="4">
                  <c:v>-202.654825603326</c:v>
                </c:pt>
                <c:pt idx="5">
                  <c:v>-212.965886092071</c:v>
                </c:pt>
                <c:pt idx="6">
                  <c:v>-211.51166173392801</c:v>
                </c:pt>
                <c:pt idx="7">
                  <c:v>-191.24481962482301</c:v>
                </c:pt>
                <c:pt idx="8">
                  <c:v>-208.41427125329599</c:v>
                </c:pt>
                <c:pt idx="9">
                  <c:v>-179.868926866761</c:v>
                </c:pt>
                <c:pt idx="10">
                  <c:v>-157.829601969175</c:v>
                </c:pt>
                <c:pt idx="11">
                  <c:v>-151.808293279254</c:v>
                </c:pt>
              </c:numCache>
            </c:numRef>
          </c:val>
          <c:smooth val="0"/>
          <c:extLst>
            <c:ext xmlns:c16="http://schemas.microsoft.com/office/drawing/2014/chart" uri="{C3380CC4-5D6E-409C-BE32-E72D297353CC}">
              <c16:uniqueId val="{00000006-29EA-4739-868F-4F62B19F5E71}"/>
            </c:ext>
          </c:extLst>
        </c:ser>
        <c:ser>
          <c:idx val="7"/>
          <c:order val="7"/>
          <c:tx>
            <c:strRef>
              <c:f>'Positive Average'!$I$1</c:f>
              <c:strCache>
                <c:ptCount val="1"/>
                <c:pt idx="0">
                  <c:v>(-) 2026</c:v>
                </c:pt>
              </c:strCache>
            </c:strRef>
          </c:tx>
          <c:spPr>
            <a:ln w="22225" cap="rnd">
              <a:solidFill>
                <a:srgbClr val="FF0000"/>
              </a:solidFill>
              <a:prstDash val="dash"/>
              <a:round/>
            </a:ln>
            <a:effectLst/>
          </c:spPr>
          <c:marker>
            <c:symbol val="none"/>
          </c:marker>
          <c:cat>
            <c:strRef>
              <c:f>'Positive Average'!$A$2:$A$13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'Positive Average'!$I$2:$I$13</c:f>
              <c:numCache>
                <c:formatCode>General</c:formatCode>
                <c:ptCount val="12"/>
                <c:pt idx="0">
                  <c:v>-220.735821276596</c:v>
                </c:pt>
                <c:pt idx="1">
                  <c:v>-267.76706191489399</c:v>
                </c:pt>
                <c:pt idx="2">
                  <c:v>-280.77750021276597</c:v>
                </c:pt>
                <c:pt idx="3">
                  <c:v>-261.44732468085101</c:v>
                </c:pt>
                <c:pt idx="4">
                  <c:v>-239.155255765958</c:v>
                </c:pt>
                <c:pt idx="5">
                  <c:v>-240.55929212766</c:v>
                </c:pt>
                <c:pt idx="6">
                  <c:v>-231.978734893617</c:v>
                </c:pt>
                <c:pt idx="7">
                  <c:v>-249.229771914894</c:v>
                </c:pt>
                <c:pt idx="8">
                  <c:v>-248.47047106382999</c:v>
                </c:pt>
                <c:pt idx="9">
                  <c:v>-236.86890489361701</c:v>
                </c:pt>
                <c:pt idx="10">
                  <c:v>-225.81639789361699</c:v>
                </c:pt>
                <c:pt idx="11">
                  <c:v>-240.281384680851</c:v>
                </c:pt>
              </c:numCache>
            </c:numRef>
          </c:val>
          <c:smooth val="0"/>
          <c:extLst>
            <c:ext xmlns:c16="http://schemas.microsoft.com/office/drawing/2014/chart" uri="{C3380CC4-5D6E-409C-BE32-E72D297353CC}">
              <c16:uniqueId val="{00000007-29EA-4739-868F-4F62B19F5E71}"/>
            </c:ext>
          </c:extLst>
        </c:ser>
        <c:dLbls>
          <c:showLegendKey val="0"/>
          <c:showVal val="0"/>
          <c:showCatName val="0"/>
          <c:showSerName val="0"/>
          <c:showPercent val="0"/>
          <c:showBubbleSize val="0"/>
        </c:dLbls>
        <c:smooth val="0"/>
        <c:axId val="2093355600"/>
        <c:axId val="2103076336"/>
      </c:lineChart>
      <c:catAx>
        <c:axId val="2093355600"/>
        <c:scaling>
          <c:orientation val="minMax"/>
        </c:scaling>
        <c:delete val="0"/>
        <c:axPos val="b"/>
        <c:majorGridlines>
          <c:spPr>
            <a:ln w="9525" cap="flat" cmpd="sng" algn="ctr">
              <a:solidFill>
                <a:schemeClr val="dk1">
                  <a:lumMod val="15000"/>
                  <a:lumOff val="85000"/>
                  <a:alpha val="54000"/>
                </a:schemeClr>
              </a:solidFill>
              <a:round/>
            </a:ln>
            <a:effectLst/>
          </c:spPr>
        </c:majorGridlines>
        <c:minorGridlines>
          <c:spPr>
            <a:ln w="9525" cap="flat" cmpd="sng" algn="ctr">
              <a:solidFill>
                <a:schemeClr val="dk1">
                  <a:lumMod val="15000"/>
                  <a:lumOff val="85000"/>
                  <a:alpha val="51000"/>
                </a:schemeClr>
              </a:solidFill>
              <a:round/>
            </a:ln>
            <a:effectLst/>
          </c:spPr>
        </c:min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en-US"/>
          </a:p>
        </c:txPr>
        <c:crossAx val="2103076336"/>
        <c:crosses val="autoZero"/>
        <c:auto val="1"/>
        <c:lblAlgn val="ctr"/>
        <c:lblOffset val="100"/>
        <c:noMultiLvlLbl val="0"/>
      </c:catAx>
      <c:valAx>
        <c:axId val="2103076336"/>
        <c:scaling>
          <c:orientation val="minMax"/>
        </c:scaling>
        <c:delete val="0"/>
        <c:axPos val="l"/>
        <c:majorGridlines>
          <c:spPr>
            <a:ln w="9525" cap="flat" cmpd="sng" algn="ctr">
              <a:solidFill>
                <a:schemeClr val="dk1">
                  <a:lumMod val="15000"/>
                  <a:lumOff val="85000"/>
                  <a:alpha val="54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crossAx val="2093355600"/>
        <c:crosses val="autoZero"/>
        <c:crossBetween val="between"/>
      </c:valAx>
      <c:spPr>
        <a:pattFill prst="ltDnDiag">
          <a:fgClr>
            <a:schemeClr val="dk1">
              <a:lumMod val="15000"/>
              <a:lumOff val="85000"/>
            </a:schemeClr>
          </a:fgClr>
          <a:bgClr>
            <a:schemeClr val="lt1"/>
          </a:bgClr>
        </a:patt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a:t>Standard Deviation 5-Min based NetLoad Ramp Values in (MW) </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lotArea>
      <c:layout/>
      <c:lineChart>
        <c:grouping val="standard"/>
        <c:varyColors val="0"/>
        <c:ser>
          <c:idx val="0"/>
          <c:order val="0"/>
          <c:tx>
            <c:strRef>
              <c:f>'Positive Standard Deviation'!$B$1</c:f>
              <c:strCache>
                <c:ptCount val="1"/>
                <c:pt idx="0">
                  <c:v>(+) 2020</c:v>
                </c:pt>
              </c:strCache>
            </c:strRef>
          </c:tx>
          <c:spPr>
            <a:ln w="22225" cap="rnd">
              <a:solidFill>
                <a:schemeClr val="accent1"/>
              </a:solidFill>
              <a:round/>
            </a:ln>
            <a:effectLst/>
          </c:spPr>
          <c:marker>
            <c:symbol val="none"/>
          </c:marker>
          <c:cat>
            <c:strRef>
              <c:f>'Positive Standard Deviation'!$A$2:$A$13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'Positive Standard Deviation'!$B$2:$B$13</c:f>
              <c:numCache>
                <c:formatCode>General</c:formatCode>
                <c:ptCount val="12"/>
                <c:pt idx="0">
                  <c:v>141.41685477856399</c:v>
                </c:pt>
                <c:pt idx="1">
                  <c:v>149.27521574117401</c:v>
                </c:pt>
                <c:pt idx="2">
                  <c:v>122.29654328501</c:v>
                </c:pt>
                <c:pt idx="3">
                  <c:v>121.217733761223</c:v>
                </c:pt>
                <c:pt idx="4">
                  <c:v>139.42413151948401</c:v>
                </c:pt>
                <c:pt idx="5">
                  <c:v>146.77041353523299</c:v>
                </c:pt>
                <c:pt idx="6">
                  <c:v>155.27890818130501</c:v>
                </c:pt>
                <c:pt idx="7">
                  <c:v>160.133192905725</c:v>
                </c:pt>
                <c:pt idx="8">
                  <c:v>128.91871380860999</c:v>
                </c:pt>
                <c:pt idx="9">
                  <c:v>139.42174612981501</c:v>
                </c:pt>
                <c:pt idx="10">
                  <c:v>132.45684271967201</c:v>
                </c:pt>
                <c:pt idx="11">
                  <c:v>162.696993892048</c:v>
                </c:pt>
              </c:numCache>
            </c:numRef>
          </c:val>
          <c:smooth val="0"/>
          <c:extLst>
            <c:ext xmlns:c16="http://schemas.microsoft.com/office/drawing/2014/chart" uri="{C3380CC4-5D6E-409C-BE32-E72D297353CC}">
              <c16:uniqueId val="{00000000-7B26-4D8E-9D59-B9BF64D33830}"/>
            </c:ext>
          </c:extLst>
        </c:ser>
        <c:ser>
          <c:idx val="1"/>
          <c:order val="1"/>
          <c:tx>
            <c:strRef>
              <c:f>'Positive Standard Deviation'!$C$1</c:f>
              <c:strCache>
                <c:ptCount val="1"/>
                <c:pt idx="0">
                  <c:v>(+) 2021</c:v>
                </c:pt>
              </c:strCache>
            </c:strRef>
          </c:tx>
          <c:spPr>
            <a:ln w="22225" cap="rnd">
              <a:solidFill>
                <a:schemeClr val="accent2"/>
              </a:solidFill>
              <a:round/>
            </a:ln>
            <a:effectLst/>
          </c:spPr>
          <c:marker>
            <c:symbol val="none"/>
          </c:marker>
          <c:cat>
            <c:strRef>
              <c:f>'Positive Standard Deviation'!$A$2:$A$13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'Positive Standard Deviation'!$C$2:$C$13</c:f>
              <c:numCache>
                <c:formatCode>General</c:formatCode>
                <c:ptCount val="12"/>
                <c:pt idx="0">
                  <c:v>139.82437053360499</c:v>
                </c:pt>
                <c:pt idx="1">
                  <c:v>136.022935826657</c:v>
                </c:pt>
                <c:pt idx="2">
                  <c:v>130.41143209747199</c:v>
                </c:pt>
                <c:pt idx="3">
                  <c:v>125.06625126967501</c:v>
                </c:pt>
                <c:pt idx="4">
                  <c:v>124.75074594234199</c:v>
                </c:pt>
                <c:pt idx="5">
                  <c:v>140.54679828054199</c:v>
                </c:pt>
                <c:pt idx="6">
                  <c:v>135.26744648148099</c:v>
                </c:pt>
                <c:pt idx="7">
                  <c:v>146.38223888150199</c:v>
                </c:pt>
                <c:pt idx="8">
                  <c:v>143.62193288505199</c:v>
                </c:pt>
                <c:pt idx="9">
                  <c:v>133.338278229162</c:v>
                </c:pt>
                <c:pt idx="10">
                  <c:v>139.01304967773399</c:v>
                </c:pt>
                <c:pt idx="11">
                  <c:v>133.950820042793</c:v>
                </c:pt>
              </c:numCache>
            </c:numRef>
          </c:val>
          <c:smooth val="0"/>
          <c:extLst>
            <c:ext xmlns:c16="http://schemas.microsoft.com/office/drawing/2014/chart" uri="{C3380CC4-5D6E-409C-BE32-E72D297353CC}">
              <c16:uniqueId val="{00000001-7B26-4D8E-9D59-B9BF64D33830}"/>
            </c:ext>
          </c:extLst>
        </c:ser>
        <c:ser>
          <c:idx val="2"/>
          <c:order val="2"/>
          <c:tx>
            <c:strRef>
              <c:f>'Positive Standard Deviation'!$D$1</c:f>
              <c:strCache>
                <c:ptCount val="1"/>
                <c:pt idx="0">
                  <c:v>(+) 2022</c:v>
                </c:pt>
              </c:strCache>
            </c:strRef>
          </c:tx>
          <c:spPr>
            <a:ln w="22225" cap="rnd">
              <a:solidFill>
                <a:schemeClr val="accent3"/>
              </a:solidFill>
              <a:round/>
            </a:ln>
            <a:effectLst/>
          </c:spPr>
          <c:marker>
            <c:symbol val="none"/>
          </c:marker>
          <c:cat>
            <c:strRef>
              <c:f>'Positive Standard Deviation'!$A$2:$A$13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'Positive Standard Deviation'!$D$2:$D$13</c:f>
              <c:numCache>
                <c:formatCode>General</c:formatCode>
                <c:ptCount val="12"/>
                <c:pt idx="0">
                  <c:v>168.68908895854099</c:v>
                </c:pt>
                <c:pt idx="1">
                  <c:v>168.93781859556401</c:v>
                </c:pt>
                <c:pt idx="2">
                  <c:v>160.828917859005</c:v>
                </c:pt>
                <c:pt idx="3">
                  <c:v>138.42239008666999</c:v>
                </c:pt>
                <c:pt idx="4">
                  <c:v>153.96177228079199</c:v>
                </c:pt>
                <c:pt idx="5">
                  <c:v>158.294443453653</c:v>
                </c:pt>
                <c:pt idx="6">
                  <c:v>183.21342415299401</c:v>
                </c:pt>
                <c:pt idx="7">
                  <c:v>156.55776577988999</c:v>
                </c:pt>
                <c:pt idx="8">
                  <c:v>139.017709588874</c:v>
                </c:pt>
                <c:pt idx="9">
                  <c:v>134.47702497134401</c:v>
                </c:pt>
                <c:pt idx="10">
                  <c:v>143.753607696795</c:v>
                </c:pt>
                <c:pt idx="11">
                  <c:v>155.62659071454399</c:v>
                </c:pt>
              </c:numCache>
            </c:numRef>
          </c:val>
          <c:smooth val="0"/>
          <c:extLst>
            <c:ext xmlns:c16="http://schemas.microsoft.com/office/drawing/2014/chart" uri="{C3380CC4-5D6E-409C-BE32-E72D297353CC}">
              <c16:uniqueId val="{00000002-7B26-4D8E-9D59-B9BF64D33830}"/>
            </c:ext>
          </c:extLst>
        </c:ser>
        <c:ser>
          <c:idx val="3"/>
          <c:order val="3"/>
          <c:tx>
            <c:strRef>
              <c:f>'Positive Standard Deviation'!$E$1</c:f>
              <c:strCache>
                <c:ptCount val="1"/>
                <c:pt idx="0">
                  <c:v>(+) 2026</c:v>
                </c:pt>
              </c:strCache>
            </c:strRef>
          </c:tx>
          <c:spPr>
            <a:ln w="22225" cap="rnd">
              <a:solidFill>
                <a:srgbClr val="FF0000"/>
              </a:solidFill>
              <a:prstDash val="dash"/>
              <a:round/>
            </a:ln>
            <a:effectLst/>
          </c:spPr>
          <c:marker>
            <c:symbol val="none"/>
          </c:marker>
          <c:cat>
            <c:strRef>
              <c:f>'Positive Standard Deviation'!$A$2:$A$13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'Positive Standard Deviation'!$E$2:$E$13</c:f>
              <c:numCache>
                <c:formatCode>General</c:formatCode>
                <c:ptCount val="12"/>
                <c:pt idx="0">
                  <c:v>235.98452145809699</c:v>
                </c:pt>
                <c:pt idx="1">
                  <c:v>274.09614777649</c:v>
                </c:pt>
                <c:pt idx="2">
                  <c:v>262.82493948723499</c:v>
                </c:pt>
                <c:pt idx="3">
                  <c:v>225.644627542904</c:v>
                </c:pt>
                <c:pt idx="4">
                  <c:v>188.14623863658201</c:v>
                </c:pt>
                <c:pt idx="5">
                  <c:v>225.504573732816</c:v>
                </c:pt>
                <c:pt idx="6">
                  <c:v>203.25961260868499</c:v>
                </c:pt>
                <c:pt idx="7">
                  <c:v>202.86090101442599</c:v>
                </c:pt>
                <c:pt idx="8">
                  <c:v>280.70965230762198</c:v>
                </c:pt>
                <c:pt idx="9">
                  <c:v>232.15341636727501</c:v>
                </c:pt>
                <c:pt idx="10">
                  <c:v>236.24214078573601</c:v>
                </c:pt>
                <c:pt idx="11">
                  <c:v>293.78954084096802</c:v>
                </c:pt>
              </c:numCache>
            </c:numRef>
          </c:val>
          <c:smooth val="0"/>
          <c:extLst>
            <c:ext xmlns:c16="http://schemas.microsoft.com/office/drawing/2014/chart" uri="{C3380CC4-5D6E-409C-BE32-E72D297353CC}">
              <c16:uniqueId val="{00000003-7B26-4D8E-9D59-B9BF64D33830}"/>
            </c:ext>
          </c:extLst>
        </c:ser>
        <c:ser>
          <c:idx val="4"/>
          <c:order val="4"/>
          <c:tx>
            <c:strRef>
              <c:f>'Positive Standard Deviation'!$F$1</c:f>
              <c:strCache>
                <c:ptCount val="1"/>
                <c:pt idx="0">
                  <c:v>(-) 2020</c:v>
                </c:pt>
              </c:strCache>
            </c:strRef>
          </c:tx>
          <c:spPr>
            <a:ln w="22225" cap="rnd">
              <a:solidFill>
                <a:schemeClr val="accent5"/>
              </a:solidFill>
              <a:round/>
            </a:ln>
            <a:effectLst/>
          </c:spPr>
          <c:marker>
            <c:symbol val="none"/>
          </c:marker>
          <c:cat>
            <c:strRef>
              <c:f>'Positive Standard Deviation'!$A$2:$A$13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'Positive Standard Deviation'!$F$2:$F$13</c:f>
              <c:numCache>
                <c:formatCode>General</c:formatCode>
                <c:ptCount val="12"/>
                <c:pt idx="0">
                  <c:v>-107.126066474314</c:v>
                </c:pt>
                <c:pt idx="1">
                  <c:v>-114.272119810311</c:v>
                </c:pt>
                <c:pt idx="2">
                  <c:v>-113.17066175529401</c:v>
                </c:pt>
                <c:pt idx="3">
                  <c:v>-125.30562553326</c:v>
                </c:pt>
                <c:pt idx="4">
                  <c:v>-140.889327616293</c:v>
                </c:pt>
                <c:pt idx="5">
                  <c:v>-144.701220951652</c:v>
                </c:pt>
                <c:pt idx="6">
                  <c:v>-144.41896383381999</c:v>
                </c:pt>
                <c:pt idx="7">
                  <c:v>-161.458993676586</c:v>
                </c:pt>
                <c:pt idx="8">
                  <c:v>-130.32709611204999</c:v>
                </c:pt>
                <c:pt idx="9">
                  <c:v>-136.75608205432499</c:v>
                </c:pt>
                <c:pt idx="10">
                  <c:v>-108.27455156126901</c:v>
                </c:pt>
                <c:pt idx="11">
                  <c:v>-120.27029756992199</c:v>
                </c:pt>
              </c:numCache>
            </c:numRef>
          </c:val>
          <c:smooth val="0"/>
          <c:extLst>
            <c:ext xmlns:c16="http://schemas.microsoft.com/office/drawing/2014/chart" uri="{C3380CC4-5D6E-409C-BE32-E72D297353CC}">
              <c16:uniqueId val="{00000004-7B26-4D8E-9D59-B9BF64D33830}"/>
            </c:ext>
          </c:extLst>
        </c:ser>
        <c:ser>
          <c:idx val="5"/>
          <c:order val="5"/>
          <c:tx>
            <c:strRef>
              <c:f>'Positive Standard Deviation'!$G$1</c:f>
              <c:strCache>
                <c:ptCount val="1"/>
                <c:pt idx="0">
                  <c:v>(-) 2021</c:v>
                </c:pt>
              </c:strCache>
            </c:strRef>
          </c:tx>
          <c:spPr>
            <a:ln w="22225" cap="rnd">
              <a:solidFill>
                <a:schemeClr val="accent6"/>
              </a:solidFill>
              <a:round/>
            </a:ln>
            <a:effectLst/>
          </c:spPr>
          <c:marker>
            <c:symbol val="none"/>
          </c:marker>
          <c:cat>
            <c:strRef>
              <c:f>'Positive Standard Deviation'!$A$2:$A$13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'Positive Standard Deviation'!$G$2:$G$13</c:f>
              <c:numCache>
                <c:formatCode>General</c:formatCode>
                <c:ptCount val="12"/>
                <c:pt idx="0">
                  <c:v>-105.011465405466</c:v>
                </c:pt>
                <c:pt idx="1">
                  <c:v>-127.029892229373</c:v>
                </c:pt>
                <c:pt idx="2">
                  <c:v>-115.041548654881</c:v>
                </c:pt>
                <c:pt idx="3">
                  <c:v>-128.56795997052399</c:v>
                </c:pt>
                <c:pt idx="4">
                  <c:v>-132.423585047812</c:v>
                </c:pt>
                <c:pt idx="5">
                  <c:v>-143.86671072571301</c:v>
                </c:pt>
                <c:pt idx="6">
                  <c:v>-141.692665794384</c:v>
                </c:pt>
                <c:pt idx="7">
                  <c:v>-145.46421617386</c:v>
                </c:pt>
                <c:pt idx="8">
                  <c:v>-161.855237364197</c:v>
                </c:pt>
                <c:pt idx="9">
                  <c:v>-135.764720623177</c:v>
                </c:pt>
                <c:pt idx="10">
                  <c:v>-114.126115917798</c:v>
                </c:pt>
                <c:pt idx="11">
                  <c:v>-111.914095118487</c:v>
                </c:pt>
              </c:numCache>
            </c:numRef>
          </c:val>
          <c:smooth val="0"/>
          <c:extLst>
            <c:ext xmlns:c16="http://schemas.microsoft.com/office/drawing/2014/chart" uri="{C3380CC4-5D6E-409C-BE32-E72D297353CC}">
              <c16:uniqueId val="{00000005-7B26-4D8E-9D59-B9BF64D33830}"/>
            </c:ext>
          </c:extLst>
        </c:ser>
        <c:ser>
          <c:idx val="6"/>
          <c:order val="6"/>
          <c:tx>
            <c:strRef>
              <c:f>'Positive Standard Deviation'!$H$1</c:f>
              <c:strCache>
                <c:ptCount val="1"/>
                <c:pt idx="0">
                  <c:v>(-) 2022</c:v>
                </c:pt>
              </c:strCache>
            </c:strRef>
          </c:tx>
          <c:spPr>
            <a:ln w="22225" cap="rnd">
              <a:solidFill>
                <a:schemeClr val="accent1">
                  <a:lumMod val="60000"/>
                </a:schemeClr>
              </a:solidFill>
              <a:round/>
            </a:ln>
            <a:effectLst/>
          </c:spPr>
          <c:marker>
            <c:symbol val="none"/>
          </c:marker>
          <c:cat>
            <c:strRef>
              <c:f>'Positive Standard Deviation'!$A$2:$A$13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'Positive Standard Deviation'!$H$2:$H$13</c:f>
              <c:numCache>
                <c:formatCode>General</c:formatCode>
                <c:ptCount val="12"/>
                <c:pt idx="0">
                  <c:v>-118.164824965699</c:v>
                </c:pt>
                <c:pt idx="1">
                  <c:v>-132.543631356471</c:v>
                </c:pt>
                <c:pt idx="2">
                  <c:v>-132.268096633536</c:v>
                </c:pt>
                <c:pt idx="3">
                  <c:v>-137.997561692576</c:v>
                </c:pt>
                <c:pt idx="4">
                  <c:v>-151.78156574380299</c:v>
                </c:pt>
                <c:pt idx="5">
                  <c:v>-162.577571074752</c:v>
                </c:pt>
                <c:pt idx="6">
                  <c:v>-164.963235836873</c:v>
                </c:pt>
                <c:pt idx="7">
                  <c:v>-144.78870324027801</c:v>
                </c:pt>
                <c:pt idx="8">
                  <c:v>-158.385625253873</c:v>
                </c:pt>
                <c:pt idx="9">
                  <c:v>-136.719285087581</c:v>
                </c:pt>
                <c:pt idx="10">
                  <c:v>-116.76248216683901</c:v>
                </c:pt>
                <c:pt idx="11">
                  <c:v>-121.979515753808</c:v>
                </c:pt>
              </c:numCache>
            </c:numRef>
          </c:val>
          <c:smooth val="0"/>
          <c:extLst>
            <c:ext xmlns:c16="http://schemas.microsoft.com/office/drawing/2014/chart" uri="{C3380CC4-5D6E-409C-BE32-E72D297353CC}">
              <c16:uniqueId val="{00000006-7B26-4D8E-9D59-B9BF64D33830}"/>
            </c:ext>
          </c:extLst>
        </c:ser>
        <c:ser>
          <c:idx val="7"/>
          <c:order val="7"/>
          <c:tx>
            <c:strRef>
              <c:f>'Positive Standard Deviation'!$I$1</c:f>
              <c:strCache>
                <c:ptCount val="1"/>
                <c:pt idx="0">
                  <c:v>(-) 2026</c:v>
                </c:pt>
              </c:strCache>
            </c:strRef>
          </c:tx>
          <c:spPr>
            <a:ln w="22225" cap="rnd">
              <a:solidFill>
                <a:srgbClr val="FF0000"/>
              </a:solidFill>
              <a:prstDash val="dash"/>
              <a:round/>
            </a:ln>
            <a:effectLst/>
          </c:spPr>
          <c:marker>
            <c:symbol val="none"/>
          </c:marker>
          <c:cat>
            <c:strRef>
              <c:f>'Positive Standard Deviation'!$A$2:$A$13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'Positive Standard Deviation'!$I$2:$I$13</c:f>
              <c:numCache>
                <c:formatCode>General</c:formatCode>
                <c:ptCount val="12"/>
                <c:pt idx="0">
                  <c:v>-184.56176848071399</c:v>
                </c:pt>
                <c:pt idx="1">
                  <c:v>-254.977675780851</c:v>
                </c:pt>
                <c:pt idx="2">
                  <c:v>-255.18954619617199</c:v>
                </c:pt>
                <c:pt idx="3">
                  <c:v>-233.345015367103</c:v>
                </c:pt>
                <c:pt idx="4">
                  <c:v>-206.38837723060399</c:v>
                </c:pt>
                <c:pt idx="5">
                  <c:v>-211.82002522709399</c:v>
                </c:pt>
                <c:pt idx="6">
                  <c:v>-191.619657805522</c:v>
                </c:pt>
                <c:pt idx="7">
                  <c:v>-198.304859492974</c:v>
                </c:pt>
                <c:pt idx="8">
                  <c:v>-229.66770398944499</c:v>
                </c:pt>
                <c:pt idx="9">
                  <c:v>-219.86380130379399</c:v>
                </c:pt>
                <c:pt idx="10">
                  <c:v>-199.41641739436099</c:v>
                </c:pt>
                <c:pt idx="11">
                  <c:v>-226.17936355469001</c:v>
                </c:pt>
              </c:numCache>
            </c:numRef>
          </c:val>
          <c:smooth val="0"/>
          <c:extLst>
            <c:ext xmlns:c16="http://schemas.microsoft.com/office/drawing/2014/chart" uri="{C3380CC4-5D6E-409C-BE32-E72D297353CC}">
              <c16:uniqueId val="{00000007-7B26-4D8E-9D59-B9BF64D33830}"/>
            </c:ext>
          </c:extLst>
        </c:ser>
        <c:dLbls>
          <c:showLegendKey val="0"/>
          <c:showVal val="0"/>
          <c:showCatName val="0"/>
          <c:showSerName val="0"/>
          <c:showPercent val="0"/>
          <c:showBubbleSize val="0"/>
        </c:dLbls>
        <c:smooth val="0"/>
        <c:axId val="2147274080"/>
        <c:axId val="2103080656"/>
      </c:lineChart>
      <c:catAx>
        <c:axId val="2147274080"/>
        <c:scaling>
          <c:orientation val="minMax"/>
        </c:scaling>
        <c:delete val="0"/>
        <c:axPos val="b"/>
        <c:majorGridlines>
          <c:spPr>
            <a:ln w="9525" cap="flat" cmpd="sng" algn="ctr">
              <a:solidFill>
                <a:schemeClr val="dk1">
                  <a:lumMod val="15000"/>
                  <a:lumOff val="85000"/>
                  <a:alpha val="54000"/>
                </a:schemeClr>
              </a:solidFill>
              <a:round/>
            </a:ln>
            <a:effectLst/>
          </c:spPr>
        </c:majorGridlines>
        <c:minorGridlines>
          <c:spPr>
            <a:ln w="9525" cap="flat" cmpd="sng" algn="ctr">
              <a:solidFill>
                <a:schemeClr val="dk1">
                  <a:lumMod val="15000"/>
                  <a:lumOff val="85000"/>
                  <a:alpha val="51000"/>
                </a:schemeClr>
              </a:solidFill>
              <a:round/>
            </a:ln>
            <a:effectLst/>
          </c:spPr>
        </c:min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en-US"/>
          </a:p>
        </c:txPr>
        <c:crossAx val="2103080656"/>
        <c:crosses val="autoZero"/>
        <c:auto val="1"/>
        <c:lblAlgn val="ctr"/>
        <c:lblOffset val="100"/>
        <c:noMultiLvlLbl val="0"/>
      </c:catAx>
      <c:valAx>
        <c:axId val="2103080656"/>
        <c:scaling>
          <c:orientation val="minMax"/>
        </c:scaling>
        <c:delete val="0"/>
        <c:axPos val="l"/>
        <c:majorGridlines>
          <c:spPr>
            <a:ln w="9525" cap="flat" cmpd="sng" algn="ctr">
              <a:solidFill>
                <a:schemeClr val="dk1">
                  <a:lumMod val="15000"/>
                  <a:lumOff val="85000"/>
                  <a:alpha val="54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crossAx val="2147274080"/>
        <c:crosses val="autoZero"/>
        <c:crossBetween val="between"/>
      </c:valAx>
      <c:spPr>
        <a:pattFill prst="ltDnDiag">
          <a:fgClr>
            <a:schemeClr val="dk1">
              <a:lumMod val="15000"/>
              <a:lumOff val="85000"/>
            </a:schemeClr>
          </a:fgClr>
          <a:bgClr>
            <a:schemeClr val="lt1"/>
          </a:bgClr>
        </a:patt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2.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3.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8/24/2023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8/24/2023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6A8AD2CF-9EBF-441C-A5B8-233FFAC88EA2}" type="datetimeFigureOut">
              <a:rPr lang="en-US" smtClean="0"/>
              <a:t>8/24/2023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9C25AD-362E-493A-8BEF-1FDCA71D3C4A}" type="slidenum">
              <a:rPr lang="en-US" smtClean="0"/>
              <a:t>‹#›</a:t>
            </a:fld>
            <a:endParaRPr lang="en-US"/>
          </a:p>
        </p:txBody>
      </p:sp>
    </p:spTree>
    <p:extLst>
      <p:ext uri="{BB962C8B-B14F-4D97-AF65-F5344CB8AC3E}">
        <p14:creationId xmlns:p14="http://schemas.microsoft.com/office/powerpoint/2010/main" val="21095510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133600"/>
            <a:ext cx="5646034" cy="2923877"/>
          </a:xfrm>
          <a:prstGeom prst="rect">
            <a:avLst/>
          </a:prstGeom>
          <a:noFill/>
        </p:spPr>
        <p:txBody>
          <a:bodyPr wrap="square" rtlCol="0">
            <a:spAutoFit/>
          </a:bodyPr>
          <a:lstStyle/>
          <a:p>
            <a:r>
              <a:rPr lang="en-US" sz="2000" b="1" dirty="0"/>
              <a:t>Flexibility Assessment </a:t>
            </a:r>
            <a:r>
              <a:rPr lang="en-US" sz="2000" b="1"/>
              <a:t>with EPRI’s </a:t>
            </a:r>
            <a:r>
              <a:rPr lang="en-US" sz="2000" b="1" dirty="0"/>
              <a:t>InFLEXion Tool</a:t>
            </a:r>
          </a:p>
          <a:p>
            <a:endParaRPr lang="en-US" dirty="0"/>
          </a:p>
          <a:p>
            <a:endParaRPr lang="en-US" dirty="0"/>
          </a:p>
          <a:p>
            <a:endParaRPr lang="en-US" dirty="0"/>
          </a:p>
          <a:p>
            <a:r>
              <a:rPr lang="en-US" dirty="0"/>
              <a:t>Julie Jin and Thair Mahmoud</a:t>
            </a:r>
          </a:p>
          <a:p>
            <a:endParaRPr lang="en-US" dirty="0"/>
          </a:p>
          <a:p>
            <a:r>
              <a:rPr lang="en-US" dirty="0"/>
              <a:t>SAWG Meeting</a:t>
            </a:r>
          </a:p>
          <a:p>
            <a:endParaRPr lang="en-US" dirty="0"/>
          </a:p>
          <a:p>
            <a:r>
              <a:rPr lang="en-US" dirty="0"/>
              <a:t>August 25, 2023</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E6566-456F-27E8-7213-90D1C27C9B12}"/>
              </a:ext>
            </a:extLst>
          </p:cNvPr>
          <p:cNvSpPr>
            <a:spLocks noGrp="1"/>
          </p:cNvSpPr>
          <p:nvPr>
            <p:ph type="title"/>
          </p:nvPr>
        </p:nvSpPr>
        <p:spPr/>
        <p:txBody>
          <a:bodyPr/>
          <a:lstStyle/>
          <a:p>
            <a:r>
              <a:rPr lang="en-US" dirty="0"/>
              <a:t>Why We Are Doing a Flexibility Study</a:t>
            </a:r>
          </a:p>
        </p:txBody>
      </p:sp>
      <p:sp>
        <p:nvSpPr>
          <p:cNvPr id="3" name="Content Placeholder 2">
            <a:extLst>
              <a:ext uri="{FF2B5EF4-FFF2-40B4-BE49-F238E27FC236}">
                <a16:creationId xmlns:a16="http://schemas.microsoft.com/office/drawing/2014/main" id="{F5219AEC-614E-0CB7-2000-32828A199D74}"/>
              </a:ext>
            </a:extLst>
          </p:cNvPr>
          <p:cNvSpPr>
            <a:spLocks noGrp="1"/>
          </p:cNvSpPr>
          <p:nvPr>
            <p:ph idx="1"/>
          </p:nvPr>
        </p:nvSpPr>
        <p:spPr/>
        <p:txBody>
          <a:bodyPr/>
          <a:lstStyle/>
          <a:p>
            <a:r>
              <a:rPr lang="en-US" dirty="0"/>
              <a:t>Measure 6 in NERC Essential Reliability Services Task Force Measures Framework Report</a:t>
            </a:r>
          </a:p>
          <a:p>
            <a:pPr lvl="1"/>
            <a:endParaRPr lang="en-US" dirty="0"/>
          </a:p>
          <a:p>
            <a:pPr lvl="1"/>
            <a:endParaRPr lang="en-US" dirty="0"/>
          </a:p>
          <a:p>
            <a:pPr lvl="1"/>
            <a:endParaRPr lang="en-US" dirty="0"/>
          </a:p>
          <a:p>
            <a:pPr lvl="1"/>
            <a:endParaRPr lang="en-US" dirty="0"/>
          </a:p>
          <a:p>
            <a:r>
              <a:rPr lang="en-US" dirty="0"/>
              <a:t>Report flexibility statistics in future CDR reports</a:t>
            </a:r>
          </a:p>
        </p:txBody>
      </p:sp>
      <p:sp>
        <p:nvSpPr>
          <p:cNvPr id="4" name="Slide Number Placeholder 3">
            <a:extLst>
              <a:ext uri="{FF2B5EF4-FFF2-40B4-BE49-F238E27FC236}">
                <a16:creationId xmlns:a16="http://schemas.microsoft.com/office/drawing/2014/main" id="{BC610579-4C2B-80BA-22FA-EDE9FE262E8B}"/>
              </a:ext>
            </a:extLst>
          </p:cNvPr>
          <p:cNvSpPr>
            <a:spLocks noGrp="1"/>
          </p:cNvSpPr>
          <p:nvPr>
            <p:ph type="sldNum" sz="quarter" idx="4"/>
          </p:nvPr>
        </p:nvSpPr>
        <p:spPr/>
        <p:txBody>
          <a:bodyPr/>
          <a:lstStyle/>
          <a:p>
            <a:fld id="{1D93BD3E-1E9A-4970-A6F7-E7AC52762E0C}" type="slidenum">
              <a:rPr lang="en-US" smtClean="0"/>
              <a:pPr/>
              <a:t>2</a:t>
            </a:fld>
            <a:endParaRPr lang="en-US"/>
          </a:p>
        </p:txBody>
      </p:sp>
      <p:pic>
        <p:nvPicPr>
          <p:cNvPr id="6" name="Picture 5">
            <a:extLst>
              <a:ext uri="{FF2B5EF4-FFF2-40B4-BE49-F238E27FC236}">
                <a16:creationId xmlns:a16="http://schemas.microsoft.com/office/drawing/2014/main" id="{A6C99210-FF39-4301-47BA-65EAA8E4E0F3}"/>
              </a:ext>
            </a:extLst>
          </p:cNvPr>
          <p:cNvPicPr>
            <a:picLocks noChangeAspect="1"/>
          </p:cNvPicPr>
          <p:nvPr/>
        </p:nvPicPr>
        <p:blipFill>
          <a:blip r:embed="rId2"/>
          <a:stretch>
            <a:fillRect/>
          </a:stretch>
        </p:blipFill>
        <p:spPr>
          <a:xfrm>
            <a:off x="623161" y="2756873"/>
            <a:ext cx="7973878" cy="1762044"/>
          </a:xfrm>
          <a:prstGeom prst="rect">
            <a:avLst/>
          </a:prstGeom>
          <a:ln>
            <a:solidFill>
              <a:schemeClr val="accent1"/>
            </a:solidFill>
          </a:ln>
        </p:spPr>
      </p:pic>
    </p:spTree>
    <p:extLst>
      <p:ext uri="{BB962C8B-B14F-4D97-AF65-F5344CB8AC3E}">
        <p14:creationId xmlns:p14="http://schemas.microsoft.com/office/powerpoint/2010/main" val="274321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1BDEA-D0E6-3103-8F45-11C6FEA45D1A}"/>
              </a:ext>
            </a:extLst>
          </p:cNvPr>
          <p:cNvSpPr>
            <a:spLocks noGrp="1"/>
          </p:cNvSpPr>
          <p:nvPr>
            <p:ph type="title"/>
          </p:nvPr>
        </p:nvSpPr>
        <p:spPr/>
        <p:txBody>
          <a:bodyPr/>
          <a:lstStyle/>
          <a:p>
            <a:r>
              <a:rPr lang="en-US" dirty="0"/>
              <a:t>Study Overview</a:t>
            </a:r>
          </a:p>
        </p:txBody>
      </p:sp>
      <p:sp>
        <p:nvSpPr>
          <p:cNvPr id="3" name="Content Placeholder 2">
            <a:extLst>
              <a:ext uri="{FF2B5EF4-FFF2-40B4-BE49-F238E27FC236}">
                <a16:creationId xmlns:a16="http://schemas.microsoft.com/office/drawing/2014/main" id="{B3B9AEAA-C9FC-3B4E-DE8C-7F0473ED4481}"/>
              </a:ext>
            </a:extLst>
          </p:cNvPr>
          <p:cNvSpPr>
            <a:spLocks noGrp="1"/>
          </p:cNvSpPr>
          <p:nvPr>
            <p:ph idx="1"/>
          </p:nvPr>
        </p:nvSpPr>
        <p:spPr>
          <a:xfrm>
            <a:off x="304800" y="902889"/>
            <a:ext cx="8534400" cy="5052221"/>
          </a:xfrm>
        </p:spPr>
        <p:txBody>
          <a:bodyPr/>
          <a:lstStyle/>
          <a:p>
            <a:r>
              <a:rPr lang="en-US" sz="2400" dirty="0"/>
              <a:t>The study will use InFLEXion to carry out flexibility assessment for two months which have high net load ramps in 2027. The 2027 case from the 2024 LTSA will be used for this study.  </a:t>
            </a:r>
          </a:p>
          <a:p>
            <a:r>
              <a:rPr lang="en-US" sz="2400" dirty="0"/>
              <a:t>Using SFLEX to develop 5-minute interval load, solar and wind profiles. SFLEX considers statistics of intra-hour variations for wind, solar and load, and spatial correlation for wind</a:t>
            </a:r>
          </a:p>
          <a:p>
            <a:r>
              <a:rPr lang="en-US" sz="2400" dirty="0"/>
              <a:t>Using Aurora to perform production cost simulation to generate 5-minute interval economic dispatch results for each unit for the study period</a:t>
            </a:r>
          </a:p>
        </p:txBody>
      </p:sp>
      <p:sp>
        <p:nvSpPr>
          <p:cNvPr id="4" name="Slide Number Placeholder 3">
            <a:extLst>
              <a:ext uri="{FF2B5EF4-FFF2-40B4-BE49-F238E27FC236}">
                <a16:creationId xmlns:a16="http://schemas.microsoft.com/office/drawing/2014/main" id="{B57818DC-8629-9879-6B32-51F674663E5F}"/>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563168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DB7FE3F-F21E-0367-1A31-EC33938BFA3F}"/>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5" name="Title 1">
            <a:extLst>
              <a:ext uri="{FF2B5EF4-FFF2-40B4-BE49-F238E27FC236}">
                <a16:creationId xmlns:a16="http://schemas.microsoft.com/office/drawing/2014/main" id="{0F4D51A3-07E7-79EE-F136-996F94719E0A}"/>
              </a:ext>
            </a:extLst>
          </p:cNvPr>
          <p:cNvSpPr>
            <a:spLocks noGrp="1"/>
          </p:cNvSpPr>
          <p:nvPr>
            <p:ph type="title"/>
          </p:nvPr>
        </p:nvSpPr>
        <p:spPr>
          <a:xfrm>
            <a:off x="381000" y="243682"/>
            <a:ext cx="8458200" cy="518318"/>
          </a:xfrm>
        </p:spPr>
        <p:txBody>
          <a:bodyPr/>
          <a:lstStyle/>
          <a:p>
            <a:r>
              <a:rPr lang="en-US" dirty="0"/>
              <a:t>Flexibility Study Process</a:t>
            </a:r>
            <a:endParaRPr lang="en-US" b="1" dirty="0">
              <a:solidFill>
                <a:schemeClr val="accent1"/>
              </a:solidFill>
            </a:endParaRPr>
          </a:p>
        </p:txBody>
      </p:sp>
      <p:sp>
        <p:nvSpPr>
          <p:cNvPr id="6" name="Rectangle 5">
            <a:extLst>
              <a:ext uri="{FF2B5EF4-FFF2-40B4-BE49-F238E27FC236}">
                <a16:creationId xmlns:a16="http://schemas.microsoft.com/office/drawing/2014/main" id="{0B49A953-A4B1-6240-404D-FC377CB4AC01}"/>
              </a:ext>
            </a:extLst>
          </p:cNvPr>
          <p:cNvSpPr/>
          <p:nvPr/>
        </p:nvSpPr>
        <p:spPr>
          <a:xfrm>
            <a:off x="3733801" y="1054493"/>
            <a:ext cx="25908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Hourly wind/solar/load profiles</a:t>
            </a:r>
          </a:p>
        </p:txBody>
      </p:sp>
      <p:sp>
        <p:nvSpPr>
          <p:cNvPr id="7" name="Rectangle 6">
            <a:extLst>
              <a:ext uri="{FF2B5EF4-FFF2-40B4-BE49-F238E27FC236}">
                <a16:creationId xmlns:a16="http://schemas.microsoft.com/office/drawing/2014/main" id="{1DD1A6C6-2780-3340-176D-26F1CF7B0EBD}"/>
              </a:ext>
            </a:extLst>
          </p:cNvPr>
          <p:cNvSpPr/>
          <p:nvPr/>
        </p:nvSpPr>
        <p:spPr>
          <a:xfrm>
            <a:off x="2667001" y="2395613"/>
            <a:ext cx="25908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Hourly production cost simulation for unit commitment (Aurora)</a:t>
            </a:r>
          </a:p>
        </p:txBody>
      </p:sp>
      <p:sp>
        <p:nvSpPr>
          <p:cNvPr id="8" name="Rectangle 7">
            <a:extLst>
              <a:ext uri="{FF2B5EF4-FFF2-40B4-BE49-F238E27FC236}">
                <a16:creationId xmlns:a16="http://schemas.microsoft.com/office/drawing/2014/main" id="{B5CA75FE-4DBF-312F-26FB-6855EE1C0F8B}"/>
              </a:ext>
            </a:extLst>
          </p:cNvPr>
          <p:cNvSpPr/>
          <p:nvPr/>
        </p:nvSpPr>
        <p:spPr>
          <a:xfrm>
            <a:off x="5448301" y="2426093"/>
            <a:ext cx="25908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Increase profile resolution to 5-minutes (SFLEX)</a:t>
            </a:r>
          </a:p>
        </p:txBody>
      </p:sp>
      <p:sp>
        <p:nvSpPr>
          <p:cNvPr id="9" name="Rectangle 8">
            <a:extLst>
              <a:ext uri="{FF2B5EF4-FFF2-40B4-BE49-F238E27FC236}">
                <a16:creationId xmlns:a16="http://schemas.microsoft.com/office/drawing/2014/main" id="{56A3AE8F-9511-AD8D-3E30-6F58299AD9E2}"/>
              </a:ext>
            </a:extLst>
          </p:cNvPr>
          <p:cNvSpPr/>
          <p:nvPr/>
        </p:nvSpPr>
        <p:spPr>
          <a:xfrm>
            <a:off x="3733800" y="3797693"/>
            <a:ext cx="2607627" cy="1066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5-minute production cost simulation for quick starts UC and SCED (Aurora)</a:t>
            </a:r>
          </a:p>
        </p:txBody>
      </p:sp>
      <p:sp>
        <p:nvSpPr>
          <p:cNvPr id="10" name="Rectangle 9">
            <a:extLst>
              <a:ext uri="{FF2B5EF4-FFF2-40B4-BE49-F238E27FC236}">
                <a16:creationId xmlns:a16="http://schemas.microsoft.com/office/drawing/2014/main" id="{73D42F1F-21AB-0827-4BF5-137FDE569FC2}"/>
              </a:ext>
            </a:extLst>
          </p:cNvPr>
          <p:cNvSpPr/>
          <p:nvPr/>
        </p:nvSpPr>
        <p:spPr>
          <a:xfrm>
            <a:off x="3733801" y="5321693"/>
            <a:ext cx="25908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InFLEXion</a:t>
            </a:r>
          </a:p>
        </p:txBody>
      </p:sp>
      <p:cxnSp>
        <p:nvCxnSpPr>
          <p:cNvPr id="11" name="Straight Arrow Connector 10">
            <a:extLst>
              <a:ext uri="{FF2B5EF4-FFF2-40B4-BE49-F238E27FC236}">
                <a16:creationId xmlns:a16="http://schemas.microsoft.com/office/drawing/2014/main" id="{A06C0A87-0A5E-A086-1F50-2BADFFA562F4}"/>
              </a:ext>
            </a:extLst>
          </p:cNvPr>
          <p:cNvCxnSpPr/>
          <p:nvPr/>
        </p:nvCxnSpPr>
        <p:spPr>
          <a:xfrm flipH="1">
            <a:off x="3848101" y="2045093"/>
            <a:ext cx="228600" cy="30480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8C1E0DD1-E146-969B-A306-6C9E2E61BE69}"/>
              </a:ext>
            </a:extLst>
          </p:cNvPr>
          <p:cNvCxnSpPr/>
          <p:nvPr/>
        </p:nvCxnSpPr>
        <p:spPr>
          <a:xfrm>
            <a:off x="5905501" y="2045093"/>
            <a:ext cx="228600" cy="30480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8CC12D88-AC84-F3AA-EA75-D526B5B2018B}"/>
              </a:ext>
            </a:extLst>
          </p:cNvPr>
          <p:cNvCxnSpPr/>
          <p:nvPr/>
        </p:nvCxnSpPr>
        <p:spPr>
          <a:xfrm flipH="1">
            <a:off x="5676901" y="3416693"/>
            <a:ext cx="228600" cy="30480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7B1A26F6-87C5-D2BF-D1BA-6435E4A84695}"/>
              </a:ext>
            </a:extLst>
          </p:cNvPr>
          <p:cNvCxnSpPr/>
          <p:nvPr/>
        </p:nvCxnSpPr>
        <p:spPr>
          <a:xfrm>
            <a:off x="4076701" y="3416693"/>
            <a:ext cx="228600" cy="30480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C70EA959-82CC-4130-6346-6BAD13A75461}"/>
              </a:ext>
            </a:extLst>
          </p:cNvPr>
          <p:cNvCxnSpPr/>
          <p:nvPr/>
        </p:nvCxnSpPr>
        <p:spPr>
          <a:xfrm>
            <a:off x="4991101" y="4940693"/>
            <a:ext cx="0" cy="30480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8D4A6801-3342-0B10-1595-FD9F7FE9D635}"/>
              </a:ext>
            </a:extLst>
          </p:cNvPr>
          <p:cNvSpPr/>
          <p:nvPr/>
        </p:nvSpPr>
        <p:spPr>
          <a:xfrm>
            <a:off x="684531" y="1161173"/>
            <a:ext cx="1275080" cy="23241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Initial </a:t>
            </a:r>
            <a:r>
              <a:rPr lang="en-US" dirty="0" err="1">
                <a:solidFill>
                  <a:schemeClr val="tx1"/>
                </a:solidFill>
              </a:rPr>
              <a:t>Matlab</a:t>
            </a:r>
            <a:r>
              <a:rPr lang="en-US" dirty="0">
                <a:solidFill>
                  <a:schemeClr val="tx1"/>
                </a:solidFill>
              </a:rPr>
              <a:t> data analysis on net load ramping </a:t>
            </a:r>
          </a:p>
        </p:txBody>
      </p:sp>
      <p:cxnSp>
        <p:nvCxnSpPr>
          <p:cNvPr id="3" name="Straight Arrow Connector 2">
            <a:extLst>
              <a:ext uri="{FF2B5EF4-FFF2-40B4-BE49-F238E27FC236}">
                <a16:creationId xmlns:a16="http://schemas.microsoft.com/office/drawing/2014/main" id="{A7361CD5-C9D9-5876-5C7A-73BF302FFDB2}"/>
              </a:ext>
            </a:extLst>
          </p:cNvPr>
          <p:cNvCxnSpPr>
            <a:cxnSpLocks/>
          </p:cNvCxnSpPr>
          <p:nvPr/>
        </p:nvCxnSpPr>
        <p:spPr>
          <a:xfrm flipH="1">
            <a:off x="1979296" y="1603133"/>
            <a:ext cx="1660525" cy="2286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A28B5D75-8476-9F87-FBD2-CD0944F0F17D}"/>
              </a:ext>
            </a:extLst>
          </p:cNvPr>
          <p:cNvCxnSpPr>
            <a:cxnSpLocks/>
          </p:cNvCxnSpPr>
          <p:nvPr/>
        </p:nvCxnSpPr>
        <p:spPr>
          <a:xfrm>
            <a:off x="1572260" y="3485273"/>
            <a:ext cx="0" cy="48260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34E5E8ED-6EF2-F57A-E223-470D84BD6C70}"/>
              </a:ext>
            </a:extLst>
          </p:cNvPr>
          <p:cNvSpPr/>
          <p:nvPr/>
        </p:nvSpPr>
        <p:spPr>
          <a:xfrm>
            <a:off x="671831" y="3967873"/>
            <a:ext cx="1981199" cy="7442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Scope of Analysis</a:t>
            </a:r>
          </a:p>
        </p:txBody>
      </p:sp>
      <p:cxnSp>
        <p:nvCxnSpPr>
          <p:cNvPr id="23" name="Straight Arrow Connector 22">
            <a:extLst>
              <a:ext uri="{FF2B5EF4-FFF2-40B4-BE49-F238E27FC236}">
                <a16:creationId xmlns:a16="http://schemas.microsoft.com/office/drawing/2014/main" id="{B1C2E3D3-AAE9-D867-C52F-0212C1E9552E}"/>
              </a:ext>
            </a:extLst>
          </p:cNvPr>
          <p:cNvCxnSpPr>
            <a:cxnSpLocks/>
            <a:stCxn id="22" idx="3"/>
            <a:endCxn id="9" idx="1"/>
          </p:cNvCxnSpPr>
          <p:nvPr/>
        </p:nvCxnSpPr>
        <p:spPr>
          <a:xfrm flipV="1">
            <a:off x="2653030" y="4331093"/>
            <a:ext cx="1080770" cy="889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5593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4F1C29A-C84E-43F2-FE96-1224C740E1FD}"/>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5" name="Slide Number Placeholder 3">
            <a:extLst>
              <a:ext uri="{FF2B5EF4-FFF2-40B4-BE49-F238E27FC236}">
                <a16:creationId xmlns:a16="http://schemas.microsoft.com/office/drawing/2014/main" id="{75BADF7B-E744-C1E8-A4AD-D99F3D8C2B10}"/>
              </a:ext>
            </a:extLst>
          </p:cNvPr>
          <p:cNvSpPr txBox="1">
            <a:spLocks/>
          </p:cNvSpPr>
          <p:nvPr/>
        </p:nvSpPr>
        <p:spPr>
          <a:xfrm>
            <a:off x="8534400" y="6561138"/>
            <a:ext cx="533400" cy="2206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5</a:t>
            </a:fld>
            <a:endParaRPr lang="en-US"/>
          </a:p>
        </p:txBody>
      </p:sp>
      <p:sp>
        <p:nvSpPr>
          <p:cNvPr id="6" name="Content Placeholder 2">
            <a:extLst>
              <a:ext uri="{FF2B5EF4-FFF2-40B4-BE49-F238E27FC236}">
                <a16:creationId xmlns:a16="http://schemas.microsoft.com/office/drawing/2014/main" id="{F8AC237F-D252-6619-5D7D-5E20F3690316}"/>
              </a:ext>
            </a:extLst>
          </p:cNvPr>
          <p:cNvSpPr txBox="1">
            <a:spLocks/>
          </p:cNvSpPr>
          <p:nvPr/>
        </p:nvSpPr>
        <p:spPr>
          <a:xfrm>
            <a:off x="114299" y="990600"/>
            <a:ext cx="5212681" cy="494642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Three levels of analysis depending on how much data we input</a:t>
            </a:r>
          </a:p>
          <a:p>
            <a:pPr lvl="1"/>
            <a:r>
              <a:rPr lang="en-US" sz="1800" dirty="0"/>
              <a:t>Level 1: </a:t>
            </a:r>
          </a:p>
          <a:p>
            <a:pPr lvl="2"/>
            <a:r>
              <a:rPr lang="en-US" sz="1400" dirty="0"/>
              <a:t>Inputs: Demand time series, VG production time series (historical or simulated)</a:t>
            </a:r>
          </a:p>
          <a:p>
            <a:pPr lvl="2"/>
            <a:r>
              <a:rPr lang="en-US" sz="1400" dirty="0"/>
              <a:t>Analysis: System flexibility (ramping) requirements</a:t>
            </a:r>
          </a:p>
          <a:p>
            <a:pPr lvl="1"/>
            <a:r>
              <a:rPr lang="en-US" sz="1800" dirty="0"/>
              <a:t>Level 2: </a:t>
            </a:r>
          </a:p>
          <a:p>
            <a:pPr lvl="2"/>
            <a:r>
              <a:rPr lang="en-US" sz="1400" dirty="0"/>
              <a:t>Inputs: Level 1 inputs plus resource information for every unit</a:t>
            </a:r>
          </a:p>
          <a:p>
            <a:pPr lvl="2"/>
            <a:r>
              <a:rPr lang="en-US" sz="1400" dirty="0"/>
              <a:t>Analysis: Flexibility capabilities of resources (e.g. distributions of resources’ operating ranges, ramp rates as percentage of capacities, etc.)</a:t>
            </a:r>
          </a:p>
          <a:p>
            <a:pPr lvl="1"/>
            <a:r>
              <a:rPr lang="en-US" sz="1800" dirty="0"/>
              <a:t>Level 3:</a:t>
            </a:r>
          </a:p>
          <a:p>
            <a:pPr lvl="2"/>
            <a:r>
              <a:rPr lang="en-US" sz="1400" dirty="0"/>
              <a:t>Inputs: Level 2 inputs plus production time series for every resource</a:t>
            </a:r>
          </a:p>
          <a:p>
            <a:pPr lvl="2"/>
            <a:r>
              <a:rPr lang="en-US" sz="1400" dirty="0"/>
              <a:t>Analysis: Flexibility requirements combined with flexibility available in system at given times; flexibility metrics such as Periods of Flexibility Deficit, Expected Unserved Ramp</a:t>
            </a:r>
          </a:p>
          <a:p>
            <a:endParaRPr lang="en-US" sz="1275" dirty="0"/>
          </a:p>
        </p:txBody>
      </p:sp>
      <p:pic>
        <p:nvPicPr>
          <p:cNvPr id="7" name="Content Placeholder 7">
            <a:extLst>
              <a:ext uri="{FF2B5EF4-FFF2-40B4-BE49-F238E27FC236}">
                <a16:creationId xmlns:a16="http://schemas.microsoft.com/office/drawing/2014/main" id="{FC2977C7-124D-A941-40C5-2D481C22AC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5326981" y="1411422"/>
            <a:ext cx="3588419" cy="410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a:extLst>
              <a:ext uri="{FF2B5EF4-FFF2-40B4-BE49-F238E27FC236}">
                <a16:creationId xmlns:a16="http://schemas.microsoft.com/office/drawing/2014/main" id="{285FF025-39BF-325B-3647-2E41A4A42D16}"/>
              </a:ext>
            </a:extLst>
          </p:cNvPr>
          <p:cNvSpPr txBox="1"/>
          <p:nvPr/>
        </p:nvSpPr>
        <p:spPr>
          <a:xfrm>
            <a:off x="5943600" y="5562600"/>
            <a:ext cx="1233030" cy="300082"/>
          </a:xfrm>
          <a:prstGeom prst="rect">
            <a:avLst/>
          </a:prstGeom>
          <a:noFill/>
        </p:spPr>
        <p:txBody>
          <a:bodyPr wrap="none" rtlCol="0">
            <a:spAutoFit/>
          </a:bodyPr>
          <a:lstStyle/>
          <a:p>
            <a:r>
              <a:rPr lang="en-US" sz="1350" dirty="0"/>
              <a:t>Source: EPRI</a:t>
            </a:r>
          </a:p>
        </p:txBody>
      </p:sp>
      <p:sp>
        <p:nvSpPr>
          <p:cNvPr id="9" name="Title 6">
            <a:extLst>
              <a:ext uri="{FF2B5EF4-FFF2-40B4-BE49-F238E27FC236}">
                <a16:creationId xmlns:a16="http://schemas.microsoft.com/office/drawing/2014/main" id="{162687D6-47F4-4F7D-BBA3-24A11E63E337}"/>
              </a:ext>
            </a:extLst>
          </p:cNvPr>
          <p:cNvSpPr>
            <a:spLocks noGrp="1"/>
          </p:cNvSpPr>
          <p:nvPr>
            <p:ph type="title"/>
          </p:nvPr>
        </p:nvSpPr>
        <p:spPr>
          <a:xfrm>
            <a:off x="381000" y="243682"/>
            <a:ext cx="8458200" cy="518318"/>
          </a:xfrm>
        </p:spPr>
        <p:txBody>
          <a:bodyPr/>
          <a:lstStyle/>
          <a:p>
            <a:r>
              <a:rPr lang="en-US" dirty="0"/>
              <a:t>EPRI InFLEXion Tool</a:t>
            </a:r>
          </a:p>
        </p:txBody>
      </p:sp>
      <p:sp>
        <p:nvSpPr>
          <p:cNvPr id="10" name="Rectangle 9">
            <a:extLst>
              <a:ext uri="{FF2B5EF4-FFF2-40B4-BE49-F238E27FC236}">
                <a16:creationId xmlns:a16="http://schemas.microsoft.com/office/drawing/2014/main" id="{538947EE-0107-938C-3761-BA7FE53743F6}"/>
              </a:ext>
            </a:extLst>
          </p:cNvPr>
          <p:cNvSpPr/>
          <p:nvPr/>
        </p:nvSpPr>
        <p:spPr>
          <a:xfrm>
            <a:off x="5326980" y="4343399"/>
            <a:ext cx="3588420" cy="1172797"/>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FC025FBC-D18C-E3CD-FD2A-C9299ACBCDA5}"/>
              </a:ext>
            </a:extLst>
          </p:cNvPr>
          <p:cNvSpPr txBox="1"/>
          <p:nvPr/>
        </p:nvSpPr>
        <p:spPr>
          <a:xfrm>
            <a:off x="5292390" y="6001052"/>
            <a:ext cx="3657600" cy="461665"/>
          </a:xfrm>
          <a:prstGeom prst="rect">
            <a:avLst/>
          </a:prstGeom>
          <a:noFill/>
        </p:spPr>
        <p:txBody>
          <a:bodyPr wrap="square" rtlCol="0">
            <a:spAutoFit/>
          </a:bodyPr>
          <a:lstStyle/>
          <a:p>
            <a:r>
              <a:rPr lang="en-US" sz="1200" dirty="0"/>
              <a:t>Note: Level 4 analysis functionality is still under development. </a:t>
            </a:r>
          </a:p>
        </p:txBody>
      </p:sp>
    </p:spTree>
    <p:extLst>
      <p:ext uri="{BB962C8B-B14F-4D97-AF65-F5344CB8AC3E}">
        <p14:creationId xmlns:p14="http://schemas.microsoft.com/office/powerpoint/2010/main" val="2294321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DCD54-D321-0724-4475-4C71DDD16598}"/>
              </a:ext>
            </a:extLst>
          </p:cNvPr>
          <p:cNvSpPr>
            <a:spLocks noGrp="1"/>
          </p:cNvSpPr>
          <p:nvPr>
            <p:ph type="title"/>
          </p:nvPr>
        </p:nvSpPr>
        <p:spPr/>
        <p:txBody>
          <a:bodyPr/>
          <a:lstStyle/>
          <a:p>
            <a:r>
              <a:rPr lang="en-US" dirty="0"/>
              <a:t>Study Progress- Initial Matlab Results</a:t>
            </a:r>
          </a:p>
        </p:txBody>
      </p:sp>
      <p:sp>
        <p:nvSpPr>
          <p:cNvPr id="4" name="Slide Number Placeholder 3">
            <a:extLst>
              <a:ext uri="{FF2B5EF4-FFF2-40B4-BE49-F238E27FC236}">
                <a16:creationId xmlns:a16="http://schemas.microsoft.com/office/drawing/2014/main" id="{A65D0B8B-F97A-82CC-09C4-83152322D6D2}"/>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6" name="Content Placeholder 5">
            <a:extLst>
              <a:ext uri="{FF2B5EF4-FFF2-40B4-BE49-F238E27FC236}">
                <a16:creationId xmlns:a16="http://schemas.microsoft.com/office/drawing/2014/main" id="{F9015D19-0743-196D-46FF-4450E054293F}"/>
              </a:ext>
            </a:extLst>
          </p:cNvPr>
          <p:cNvSpPr>
            <a:spLocks noGrp="1"/>
          </p:cNvSpPr>
          <p:nvPr>
            <p:ph idx="1"/>
          </p:nvPr>
        </p:nvSpPr>
        <p:spPr/>
        <p:txBody>
          <a:bodyPr/>
          <a:lstStyle/>
          <a:p>
            <a:pPr marL="0" indent="0">
              <a:buNone/>
            </a:pPr>
            <a:endParaRPr lang="en-US" dirty="0"/>
          </a:p>
        </p:txBody>
      </p:sp>
      <p:graphicFrame>
        <p:nvGraphicFramePr>
          <p:cNvPr id="7" name="Chart 6">
            <a:extLst>
              <a:ext uri="{FF2B5EF4-FFF2-40B4-BE49-F238E27FC236}">
                <a16:creationId xmlns:a16="http://schemas.microsoft.com/office/drawing/2014/main" id="{F8E05F4A-18AF-DFDF-4C42-1CDB6B347C72}"/>
              </a:ext>
            </a:extLst>
          </p:cNvPr>
          <p:cNvGraphicFramePr>
            <a:graphicFrameLocks/>
          </p:cNvGraphicFramePr>
          <p:nvPr/>
        </p:nvGraphicFramePr>
        <p:xfrm>
          <a:off x="381000" y="990600"/>
          <a:ext cx="8096250" cy="528082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24102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DCD54-D321-0724-4475-4C71DDD16598}"/>
              </a:ext>
            </a:extLst>
          </p:cNvPr>
          <p:cNvSpPr>
            <a:spLocks noGrp="1"/>
          </p:cNvSpPr>
          <p:nvPr>
            <p:ph type="title"/>
          </p:nvPr>
        </p:nvSpPr>
        <p:spPr/>
        <p:txBody>
          <a:bodyPr/>
          <a:lstStyle/>
          <a:p>
            <a:r>
              <a:rPr lang="en-US" dirty="0"/>
              <a:t>Study Progress- Initial Matlab Results</a:t>
            </a:r>
          </a:p>
        </p:txBody>
      </p:sp>
      <p:sp>
        <p:nvSpPr>
          <p:cNvPr id="6" name="Content Placeholder 5">
            <a:extLst>
              <a:ext uri="{FF2B5EF4-FFF2-40B4-BE49-F238E27FC236}">
                <a16:creationId xmlns:a16="http://schemas.microsoft.com/office/drawing/2014/main" id="{C5B330C6-748C-EE64-6583-FE42076CC18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A65D0B8B-F97A-82CC-09C4-83152322D6D2}"/>
              </a:ext>
            </a:extLst>
          </p:cNvPr>
          <p:cNvSpPr>
            <a:spLocks noGrp="1"/>
          </p:cNvSpPr>
          <p:nvPr>
            <p:ph type="sldNum" sz="quarter" idx="4"/>
          </p:nvPr>
        </p:nvSpPr>
        <p:spPr/>
        <p:txBody>
          <a:bodyPr/>
          <a:lstStyle/>
          <a:p>
            <a:fld id="{1D93BD3E-1E9A-4970-A6F7-E7AC52762E0C}" type="slidenum">
              <a:rPr lang="en-US" smtClean="0"/>
              <a:pPr/>
              <a:t>7</a:t>
            </a:fld>
            <a:endParaRPr lang="en-US"/>
          </a:p>
        </p:txBody>
      </p:sp>
      <p:graphicFrame>
        <p:nvGraphicFramePr>
          <p:cNvPr id="3" name="Chart 2">
            <a:extLst>
              <a:ext uri="{FF2B5EF4-FFF2-40B4-BE49-F238E27FC236}">
                <a16:creationId xmlns:a16="http://schemas.microsoft.com/office/drawing/2014/main" id="{F5ABBD87-3FA6-29BB-05E6-4A1925F4D3FB}"/>
              </a:ext>
            </a:extLst>
          </p:cNvPr>
          <p:cNvGraphicFramePr>
            <a:graphicFrameLocks/>
          </p:cNvGraphicFramePr>
          <p:nvPr/>
        </p:nvGraphicFramePr>
        <p:xfrm>
          <a:off x="310718" y="990600"/>
          <a:ext cx="8321516" cy="541909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04182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DCD54-D321-0724-4475-4C71DDD16598}"/>
              </a:ext>
            </a:extLst>
          </p:cNvPr>
          <p:cNvSpPr>
            <a:spLocks noGrp="1"/>
          </p:cNvSpPr>
          <p:nvPr>
            <p:ph type="title"/>
          </p:nvPr>
        </p:nvSpPr>
        <p:spPr/>
        <p:txBody>
          <a:bodyPr/>
          <a:lstStyle/>
          <a:p>
            <a:r>
              <a:rPr lang="en-US"/>
              <a:t>Study Progress- </a:t>
            </a:r>
            <a:r>
              <a:rPr lang="en-US" dirty="0"/>
              <a:t>Initial Matlab Results</a:t>
            </a:r>
          </a:p>
        </p:txBody>
      </p:sp>
      <p:sp>
        <p:nvSpPr>
          <p:cNvPr id="6" name="Content Placeholder 5">
            <a:extLst>
              <a:ext uri="{FF2B5EF4-FFF2-40B4-BE49-F238E27FC236}">
                <a16:creationId xmlns:a16="http://schemas.microsoft.com/office/drawing/2014/main" id="{C5B330C6-748C-EE64-6583-FE42076CC18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A65D0B8B-F97A-82CC-09C4-83152322D6D2}"/>
              </a:ext>
            </a:extLst>
          </p:cNvPr>
          <p:cNvSpPr>
            <a:spLocks noGrp="1"/>
          </p:cNvSpPr>
          <p:nvPr>
            <p:ph type="sldNum" sz="quarter" idx="4"/>
          </p:nvPr>
        </p:nvSpPr>
        <p:spPr/>
        <p:txBody>
          <a:bodyPr/>
          <a:lstStyle/>
          <a:p>
            <a:fld id="{1D93BD3E-1E9A-4970-A6F7-E7AC52762E0C}" type="slidenum">
              <a:rPr lang="en-US" smtClean="0"/>
              <a:pPr/>
              <a:t>8</a:t>
            </a:fld>
            <a:endParaRPr lang="en-US"/>
          </a:p>
        </p:txBody>
      </p:sp>
      <p:graphicFrame>
        <p:nvGraphicFramePr>
          <p:cNvPr id="7" name="Chart 6">
            <a:extLst>
              <a:ext uri="{FF2B5EF4-FFF2-40B4-BE49-F238E27FC236}">
                <a16:creationId xmlns:a16="http://schemas.microsoft.com/office/drawing/2014/main" id="{6B73F28C-7706-C1D5-C07D-9B15AF8EE4DD}"/>
              </a:ext>
            </a:extLst>
          </p:cNvPr>
          <p:cNvGraphicFramePr>
            <a:graphicFrameLocks/>
          </p:cNvGraphicFramePr>
          <p:nvPr/>
        </p:nvGraphicFramePr>
        <p:xfrm>
          <a:off x="377301" y="1078310"/>
          <a:ext cx="83058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35192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B669A69-ED11-A9A7-ED7E-4DA45CD1F94A}"/>
              </a:ext>
            </a:extLst>
          </p:cNvPr>
          <p:cNvSpPr txBox="1"/>
          <p:nvPr/>
        </p:nvSpPr>
        <p:spPr>
          <a:xfrm>
            <a:off x="4495800" y="2438400"/>
            <a:ext cx="2743200" cy="584775"/>
          </a:xfrm>
          <a:prstGeom prst="rect">
            <a:avLst/>
          </a:prstGeom>
          <a:noFill/>
        </p:spPr>
        <p:txBody>
          <a:bodyPr wrap="square" rtlCol="0">
            <a:spAutoFit/>
          </a:bodyPr>
          <a:lstStyle/>
          <a:p>
            <a:r>
              <a:rPr lang="en-US" sz="3200" b="1" dirty="0">
                <a:solidFill>
                  <a:srgbClr val="C00000"/>
                </a:solidFill>
              </a:rPr>
              <a:t>Questions?</a:t>
            </a:r>
            <a:endParaRPr lang="en-US" sz="3200" dirty="0">
              <a:solidFill>
                <a:srgbClr val="C00000"/>
              </a:solidFill>
            </a:endParaRPr>
          </a:p>
        </p:txBody>
      </p:sp>
    </p:spTree>
    <p:extLst>
      <p:ext uri="{BB962C8B-B14F-4D97-AF65-F5344CB8AC3E}">
        <p14:creationId xmlns:p14="http://schemas.microsoft.com/office/powerpoint/2010/main" val="1601215395"/>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terms/"/>
    <ds:schemaRef ds:uri="http://purl.org/dc/elements/1.1/"/>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c34af464-7aa1-4edd-9be4-83dffc1cb926"/>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4262</TotalTime>
  <Words>379</Words>
  <Application>Microsoft Office PowerPoint</Application>
  <PresentationFormat>On-screen Show (4:3)</PresentationFormat>
  <Paragraphs>56</Paragraphs>
  <Slides>9</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1_Custom Design</vt:lpstr>
      <vt:lpstr>Office Theme</vt:lpstr>
      <vt:lpstr>PowerPoint Presentation</vt:lpstr>
      <vt:lpstr>Why We Are Doing a Flexibility Study</vt:lpstr>
      <vt:lpstr>Study Overview</vt:lpstr>
      <vt:lpstr>Flexibility Study Process</vt:lpstr>
      <vt:lpstr>EPRI InFLEXion Tool</vt:lpstr>
      <vt:lpstr>Study Progress- Initial Matlab Results</vt:lpstr>
      <vt:lpstr>Study Progress- Initial Matlab Results</vt:lpstr>
      <vt:lpstr>Study Progress- Initial Matlab Results</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Warnken, Pete</cp:lastModifiedBy>
  <cp:revision>51</cp:revision>
  <cp:lastPrinted>2016-01-21T20:53:15Z</cp:lastPrinted>
  <dcterms:created xsi:type="dcterms:W3CDTF">2016-01-21T15:20:31Z</dcterms:created>
  <dcterms:modified xsi:type="dcterms:W3CDTF">2023-08-24T20:49:26Z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2023-08-11T16:31:19Z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e26b003c-3450-4952-ad9a-7d668be9b802</vt:lpwstr>
  </property>
  <property fmtid="{D5CDD505-2E9C-101B-9397-08002B2CF9AE}" pid="9" name="MSIP_Label_7084cbda-52b8-46fb-a7b7-cb5bd465ed85_ContentBits">
    <vt:lpwstr>0</vt:lpwstr>
  </property>
</Properties>
</file>