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36"/>
  </p:notesMasterIdLst>
  <p:handoutMasterIdLst>
    <p:handoutMasterId r:id="rId37"/>
  </p:handoutMasterIdLst>
  <p:sldIdLst>
    <p:sldId id="445" r:id="rId7"/>
    <p:sldId id="463" r:id="rId8"/>
    <p:sldId id="491" r:id="rId9"/>
    <p:sldId id="553" r:id="rId10"/>
    <p:sldId id="552" r:id="rId11"/>
    <p:sldId id="554" r:id="rId12"/>
    <p:sldId id="555" r:id="rId13"/>
    <p:sldId id="556" r:id="rId14"/>
    <p:sldId id="557" r:id="rId15"/>
    <p:sldId id="558" r:id="rId16"/>
    <p:sldId id="559" r:id="rId17"/>
    <p:sldId id="560" r:id="rId18"/>
    <p:sldId id="550" r:id="rId19"/>
    <p:sldId id="562" r:id="rId20"/>
    <p:sldId id="563" r:id="rId21"/>
    <p:sldId id="564" r:id="rId22"/>
    <p:sldId id="566" r:id="rId23"/>
    <p:sldId id="570" r:id="rId24"/>
    <p:sldId id="567" r:id="rId25"/>
    <p:sldId id="571" r:id="rId26"/>
    <p:sldId id="568" r:id="rId27"/>
    <p:sldId id="572" r:id="rId28"/>
    <p:sldId id="573" r:id="rId29"/>
    <p:sldId id="565" r:id="rId30"/>
    <p:sldId id="454" r:id="rId31"/>
    <p:sldId id="464" r:id="rId32"/>
    <p:sldId id="534" r:id="rId33"/>
    <p:sldId id="546" r:id="rId34"/>
    <p:sldId id="548"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303" userDrawn="1">
          <p15:clr>
            <a:srgbClr val="A4A3A4"/>
          </p15:clr>
        </p15:guide>
        <p15:guide id="4" orient="horz" pos="2256" userDrawn="1">
          <p15:clr>
            <a:srgbClr val="A4A3A4"/>
          </p15:clr>
        </p15:guide>
        <p15:guide id="5" pos="6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erson, Woody" initials="RW" lastIdx="1" clrIdx="0">
    <p:extLst>
      <p:ext uri="{19B8F6BF-5375-455C-9EA6-DF929625EA0E}">
        <p15:presenceInfo xmlns:p15="http://schemas.microsoft.com/office/powerpoint/2012/main" userId="S-1-5-21-639947351-343809578-3807592339-4404" providerId="AD"/>
      </p:ext>
    </p:extLst>
  </p:cmAuthor>
  <p:cmAuthor id="2" name="Teixeira, Jay" initials="TJ" lastIdx="4" clrIdx="1">
    <p:extLst>
      <p:ext uri="{19B8F6BF-5375-455C-9EA6-DF929625EA0E}">
        <p15:presenceInfo xmlns:p15="http://schemas.microsoft.com/office/powerpoint/2012/main" userId="S-1-5-21-639947351-343809578-3807592339-4441" providerId="AD"/>
      </p:ext>
    </p:extLst>
  </p:cmAuthor>
  <p:cmAuthor id="3" name="Jay Teixeira" initials="JT" lastIdx="2" clrIdx="2">
    <p:extLst>
      <p:ext uri="{19B8F6BF-5375-455C-9EA6-DF929625EA0E}">
        <p15:presenceInfo xmlns:p15="http://schemas.microsoft.com/office/powerpoint/2012/main" userId="e3c21acb6147413a" providerId="Windows Live"/>
      </p:ext>
    </p:extLst>
  </p:cmAuthor>
  <p:cmAuthor id="4" name="Teixeira, Jay" initials="TJ [2]" lastIdx="1" clrIdx="3">
    <p:extLst>
      <p:ext uri="{19B8F6BF-5375-455C-9EA6-DF929625EA0E}">
        <p15:presenceInfo xmlns:p15="http://schemas.microsoft.com/office/powerpoint/2012/main" userId="Teixeira, J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5" autoAdjust="0"/>
    <p:restoredTop sz="90485" autoAdjust="0"/>
  </p:normalViewPr>
  <p:slideViewPr>
    <p:cSldViewPr showGuides="1">
      <p:cViewPr varScale="1">
        <p:scale>
          <a:sx n="114" d="100"/>
          <a:sy n="114" d="100"/>
        </p:scale>
        <p:origin x="732" y="102"/>
      </p:cViewPr>
      <p:guideLst>
        <p:guide orient="horz" pos="2160"/>
        <p:guide pos="3840"/>
        <p:guide pos="6303"/>
        <p:guide orient="horz" pos="2256"/>
        <p:guide pos="6480"/>
      </p:guideLst>
    </p:cSldViewPr>
  </p:slideViewPr>
  <p:notesTextViewPr>
    <p:cViewPr>
      <p:scale>
        <a:sx n="3" d="2"/>
        <a:sy n="3" d="2"/>
      </p:scale>
      <p:origin x="0" y="0"/>
    </p:cViewPr>
  </p:notesTextViewPr>
  <p:notesViewPr>
    <p:cSldViewPr showGuides="1">
      <p:cViewPr varScale="1">
        <p:scale>
          <a:sx n="96" d="100"/>
          <a:sy n="96" d="100"/>
        </p:scale>
        <p:origin x="351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8/21/2023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8/21/2023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82941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0525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6160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92702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2706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1929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53436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0257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7024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56427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7836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419863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601980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234914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4020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0880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01390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6636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24INR0813 on ITEST</a:t>
            </a:r>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0420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9895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9309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7896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4"/>
          </p:nvPr>
        </p:nvSpPr>
        <p:spPr>
          <a:xfrm>
            <a:off x="11277600" y="6505761"/>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748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77600" y="6527713"/>
            <a:ext cx="812800" cy="2968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2754549710"/>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tmp"/><Relationship Id="rId4" Type="http://schemas.openxmlformats.org/officeDocument/2006/relationships/image" Target="../media/image19.tmp"/></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tmp"/></Relationships>
</file>

<file path=ppt/slides/_rels/slide1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ercot.com/gridinfo/transmission/opsys-change-schedule"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ResourceIntegrationDepartment@ercot.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7"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tmp"/><Relationship Id="rId5" Type="http://schemas.openxmlformats.org/officeDocument/2006/relationships/image" Target="../media/image8.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hyperlink" Target="mailto:An.emailaddress@att.ne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hyperlink" Target="mailto:An.emailaddress2@att.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4936906" y="2413338"/>
            <a:ext cx="5646034" cy="2031325"/>
          </a:xfrm>
          <a:prstGeom prst="rect">
            <a:avLst/>
          </a:prstGeom>
          <a:noFill/>
        </p:spPr>
        <p:txBody>
          <a:bodyPr wrap="square" rtlCol="0">
            <a:spAutoFit/>
          </a:bodyPr>
          <a:lstStyle/>
          <a:p>
            <a:r>
              <a:rPr lang="en-US" b="1" dirty="0"/>
              <a:t>Resource Integration Topics </a:t>
            </a:r>
          </a:p>
          <a:p>
            <a:endParaRPr lang="en-US" dirty="0"/>
          </a:p>
          <a:p>
            <a:r>
              <a:rPr lang="en-US" dirty="0"/>
              <a:t>Jay Teixeira</a:t>
            </a:r>
          </a:p>
          <a:p>
            <a:endParaRPr lang="en-US" dirty="0"/>
          </a:p>
          <a:p>
            <a:r>
              <a:rPr lang="en-US" dirty="0"/>
              <a:t>ERCOT</a:t>
            </a:r>
          </a:p>
          <a:p>
            <a:r>
              <a:rPr lang="en-US" dirty="0"/>
              <a:t>Resource Integration Working Group</a:t>
            </a:r>
            <a:r>
              <a:rPr lang="en-US" b="1" dirty="0"/>
              <a:t> </a:t>
            </a:r>
          </a:p>
          <a:p>
            <a:r>
              <a:rPr lang="en-US" dirty="0"/>
              <a:t>August 24, 2023</a:t>
            </a:r>
          </a:p>
        </p:txBody>
      </p:sp>
    </p:spTree>
    <p:extLst>
      <p:ext uri="{BB962C8B-B14F-4D97-AF65-F5344CB8AC3E}">
        <p14:creationId xmlns:p14="http://schemas.microsoft.com/office/powerpoint/2010/main" val="38722582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670718"/>
          </a:xfrm>
        </p:spPr>
        <p:txBody>
          <a:bodyPr/>
          <a:lstStyle/>
          <a:p>
            <a:r>
              <a:rPr lang="en-US" sz="2800" dirty="0"/>
              <a:t>Attachments for embedded documents</a:t>
            </a:r>
            <a:br>
              <a:rPr lang="en-US" sz="2800" dirty="0"/>
            </a:b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10</a:t>
            </a:fld>
            <a:endParaRPr lang="en-US">
              <a:solidFill>
                <a:prstClr val="black">
                  <a:tint val="75000"/>
                </a:prstClr>
              </a:solidFill>
            </a:endParaRPr>
          </a:p>
        </p:txBody>
      </p:sp>
      <p:graphicFrame>
        <p:nvGraphicFramePr>
          <p:cNvPr id="5" name="Table 4">
            <a:extLst>
              <a:ext uri="{FF2B5EF4-FFF2-40B4-BE49-F238E27FC236}">
                <a16:creationId xmlns:a16="http://schemas.microsoft.com/office/drawing/2014/main" id="{D6DC02A1-511B-3EFA-3D28-6CB3F5EC13D8}"/>
              </a:ext>
            </a:extLst>
          </p:cNvPr>
          <p:cNvGraphicFramePr>
            <a:graphicFrameLocks noGrp="1"/>
          </p:cNvGraphicFramePr>
          <p:nvPr>
            <p:extLst>
              <p:ext uri="{D42A27DB-BD31-4B8C-83A1-F6EECF244321}">
                <p14:modId xmlns:p14="http://schemas.microsoft.com/office/powerpoint/2010/main" val="4213889712"/>
              </p:ext>
            </p:extLst>
          </p:nvPr>
        </p:nvGraphicFramePr>
        <p:xfrm>
          <a:off x="1219200" y="1143000"/>
          <a:ext cx="9448797" cy="4302128"/>
        </p:xfrm>
        <a:graphic>
          <a:graphicData uri="http://schemas.openxmlformats.org/drawingml/2006/table">
            <a:tbl>
              <a:tblPr firstRow="1" firstCol="1" bandRow="1"/>
              <a:tblGrid>
                <a:gridCol w="3372652">
                  <a:extLst>
                    <a:ext uri="{9D8B030D-6E8A-4147-A177-3AD203B41FA5}">
                      <a16:colId xmlns:a16="http://schemas.microsoft.com/office/drawing/2014/main" val="2399241350"/>
                    </a:ext>
                  </a:extLst>
                </a:gridCol>
                <a:gridCol w="3372652">
                  <a:extLst>
                    <a:ext uri="{9D8B030D-6E8A-4147-A177-3AD203B41FA5}">
                      <a16:colId xmlns:a16="http://schemas.microsoft.com/office/drawing/2014/main" val="771112566"/>
                    </a:ext>
                  </a:extLst>
                </a:gridCol>
                <a:gridCol w="2703493">
                  <a:extLst>
                    <a:ext uri="{9D8B030D-6E8A-4147-A177-3AD203B41FA5}">
                      <a16:colId xmlns:a16="http://schemas.microsoft.com/office/drawing/2014/main" val="487968996"/>
                    </a:ext>
                  </a:extLst>
                </a:gridCol>
              </a:tblGrid>
              <a:tr h="388823">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Renewable Form Tab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Files to be include from that tab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Proposed RIOO Attachment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57715638"/>
                  </a:ext>
                </a:extLst>
              </a:tr>
              <a:tr h="756834">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Collector System - RENEWABLE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Collection System One Line Diagram – Collector Workbook, One-Line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CollectorSystem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74475"/>
                  </a:ext>
                </a:extLst>
              </a:tr>
              <a:tr h="80035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Collection System Detailed Model – RAW, SEQ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CollectorSystemModel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534497"/>
                  </a:ext>
                </a:extLst>
              </a:tr>
              <a:tr h="52268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Dynamic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PSSE Model and MQT</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VSAT Model and 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PSSE MMQT,VSAT MMQT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821959"/>
                  </a:ext>
                </a:extLst>
              </a:tr>
              <a:tr h="321655">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PSCAD 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PSCAD Model and 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PSCAD MMQT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439546"/>
                  </a:ext>
                </a:extLst>
              </a:tr>
              <a:tr h="367065">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Inverter Efficiency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Inverter Efficiency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Inverter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671003"/>
                  </a:ext>
                </a:extLst>
              </a:tr>
              <a:tr h="388823">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Transmission Form Tab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Files to be include from that tab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RIOO Attachment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4179816842"/>
                  </a:ext>
                </a:extLst>
              </a:tr>
              <a:tr h="367065">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One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PDF or CAD One Line Diagram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One-Line (existing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932332"/>
                  </a:ext>
                </a:extLst>
              </a:tr>
              <a:tr h="388823">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Transformer Test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Transformer Test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Test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000683"/>
                  </a:ext>
                </a:extLst>
              </a:tr>
            </a:tbl>
          </a:graphicData>
        </a:graphic>
      </p:graphicFrame>
      <p:sp>
        <p:nvSpPr>
          <p:cNvPr id="3" name="TextBox 2">
            <a:extLst>
              <a:ext uri="{FF2B5EF4-FFF2-40B4-BE49-F238E27FC236}">
                <a16:creationId xmlns:a16="http://schemas.microsoft.com/office/drawing/2014/main" id="{DEE96357-B0E2-1306-0BA6-57E5A430CF59}"/>
              </a:ext>
            </a:extLst>
          </p:cNvPr>
          <p:cNvSpPr txBox="1"/>
          <p:nvPr/>
        </p:nvSpPr>
        <p:spPr>
          <a:xfrm>
            <a:off x="1219200" y="5791200"/>
            <a:ext cx="9751387" cy="369332"/>
          </a:xfrm>
          <a:prstGeom prst="rect">
            <a:avLst/>
          </a:prstGeom>
          <a:noFill/>
        </p:spPr>
        <p:txBody>
          <a:bodyPr wrap="none" rtlCol="0">
            <a:spAutoFit/>
          </a:bodyPr>
          <a:lstStyle/>
          <a:p>
            <a:r>
              <a:rPr lang="en-US" dirty="0"/>
              <a:t>Attach these documents using Basic CR with type “Other” until attachment types are available</a:t>
            </a:r>
          </a:p>
        </p:txBody>
      </p:sp>
    </p:spTree>
    <p:extLst>
      <p:ext uri="{BB962C8B-B14F-4D97-AF65-F5344CB8AC3E}">
        <p14:creationId xmlns:p14="http://schemas.microsoft.com/office/powerpoint/2010/main" val="121537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914400"/>
          </a:xfrm>
        </p:spPr>
        <p:txBody>
          <a:bodyPr/>
          <a:lstStyle/>
          <a:p>
            <a:r>
              <a:rPr lang="en-US" sz="2800" dirty="0"/>
              <a:t>Modifying the Project Details to make corrections that cannot be made in RIOO</a:t>
            </a:r>
            <a:br>
              <a:rPr lang="en-US" sz="2800" dirty="0"/>
            </a:b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11</a:t>
            </a:fld>
            <a:endParaRPr lang="en-US">
              <a:solidFill>
                <a:prstClr val="black">
                  <a:tint val="75000"/>
                </a:prstClr>
              </a:solidFill>
            </a:endParaRPr>
          </a:p>
        </p:txBody>
      </p:sp>
      <p:pic>
        <p:nvPicPr>
          <p:cNvPr id="5" name="Picture 4" descr="Graphical user interface, table&#10;&#10;Description automatically generated">
            <a:extLst>
              <a:ext uri="{FF2B5EF4-FFF2-40B4-BE49-F238E27FC236}">
                <a16:creationId xmlns:a16="http://schemas.microsoft.com/office/drawing/2014/main" id="{C4C8CEDD-3D47-7DF1-4D81-A5611324A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59" y="1123182"/>
            <a:ext cx="10440857" cy="5506218"/>
          </a:xfrm>
          <a:prstGeom prst="rect">
            <a:avLst/>
          </a:prstGeom>
        </p:spPr>
      </p:pic>
      <p:sp>
        <p:nvSpPr>
          <p:cNvPr id="6" name="Rectangle 5">
            <a:extLst>
              <a:ext uri="{FF2B5EF4-FFF2-40B4-BE49-F238E27FC236}">
                <a16:creationId xmlns:a16="http://schemas.microsoft.com/office/drawing/2014/main" id="{A2F256CF-101A-2B93-DAF9-54A0C7B02E31}"/>
              </a:ext>
            </a:extLst>
          </p:cNvPr>
          <p:cNvSpPr/>
          <p:nvPr/>
        </p:nvSpPr>
        <p:spPr>
          <a:xfrm>
            <a:off x="1143000" y="6096000"/>
            <a:ext cx="10122716" cy="431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67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914400"/>
          </a:xfrm>
        </p:spPr>
        <p:txBody>
          <a:bodyPr/>
          <a:lstStyle/>
          <a:p>
            <a:r>
              <a:rPr lang="en-US" sz="2800" dirty="0"/>
              <a:t>Modifying the Project Details to make corrections that cannot be made in RIOO</a:t>
            </a:r>
            <a:br>
              <a:rPr lang="en-US" sz="2800" dirty="0"/>
            </a:b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12</a:t>
            </a:fld>
            <a:endParaRPr lang="en-US">
              <a:solidFill>
                <a:prstClr val="black">
                  <a:tint val="75000"/>
                </a:prstClr>
              </a:solidFill>
            </a:endParaRPr>
          </a:p>
        </p:txBody>
      </p:sp>
      <p:pic>
        <p:nvPicPr>
          <p:cNvPr id="7" name="Picture 6">
            <a:extLst>
              <a:ext uri="{FF2B5EF4-FFF2-40B4-BE49-F238E27FC236}">
                <a16:creationId xmlns:a16="http://schemas.microsoft.com/office/drawing/2014/main" id="{3835E670-8B7A-96C5-D56E-EE92B9C6D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70" y="1219200"/>
            <a:ext cx="10221751" cy="466790"/>
          </a:xfrm>
          <a:prstGeom prst="rect">
            <a:avLst/>
          </a:prstGeom>
        </p:spPr>
      </p:pic>
      <p:sp>
        <p:nvSpPr>
          <p:cNvPr id="8" name="TextBox 7">
            <a:extLst>
              <a:ext uri="{FF2B5EF4-FFF2-40B4-BE49-F238E27FC236}">
                <a16:creationId xmlns:a16="http://schemas.microsoft.com/office/drawing/2014/main" id="{A021A490-CF29-1F04-B6CF-1D113872A813}"/>
              </a:ext>
            </a:extLst>
          </p:cNvPr>
          <p:cNvSpPr txBox="1"/>
          <p:nvPr/>
        </p:nvSpPr>
        <p:spPr>
          <a:xfrm>
            <a:off x="980770" y="1699053"/>
            <a:ext cx="9839630" cy="923330"/>
          </a:xfrm>
          <a:prstGeom prst="rect">
            <a:avLst/>
          </a:prstGeom>
          <a:noFill/>
        </p:spPr>
        <p:txBody>
          <a:bodyPr wrap="square" rtlCol="0">
            <a:spAutoFit/>
          </a:bodyPr>
          <a:lstStyle/>
          <a:p>
            <a:r>
              <a:rPr lang="en-US" dirty="0"/>
              <a:t>Take latest Project Details file, which is an excel spreadsheet and modify the data that cannot be modified in RIOO.  Find the tab and modify the data.  Re-attach to RIOO as file “Other” and put “_modified” at the end of the filename.  “</a:t>
            </a:r>
            <a:r>
              <a:rPr lang="en-US" dirty="0">
                <a:solidFill>
                  <a:srgbClr val="FF0000"/>
                </a:solidFill>
              </a:rPr>
              <a:t>REG_23INR0424_11-04-2022_modified.xlsx</a:t>
            </a:r>
            <a:r>
              <a:rPr lang="en-US" dirty="0"/>
              <a:t>”</a:t>
            </a:r>
          </a:p>
        </p:txBody>
      </p:sp>
      <p:pic>
        <p:nvPicPr>
          <p:cNvPr id="10" name="Picture 9" descr="Graphical user interface, text, application, email&#10;&#10;Description automatically generated">
            <a:extLst>
              <a:ext uri="{FF2B5EF4-FFF2-40B4-BE49-F238E27FC236}">
                <a16:creationId xmlns:a16="http://schemas.microsoft.com/office/drawing/2014/main" id="{82721F42-5A7D-C05E-0976-6DB3E1691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70" y="2788748"/>
            <a:ext cx="11176000" cy="4069252"/>
          </a:xfrm>
          <a:prstGeom prst="rect">
            <a:avLst/>
          </a:prstGeom>
        </p:spPr>
      </p:pic>
    </p:spTree>
    <p:extLst>
      <p:ext uri="{BB962C8B-B14F-4D97-AF65-F5344CB8AC3E}">
        <p14:creationId xmlns:p14="http://schemas.microsoft.com/office/powerpoint/2010/main" val="112876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443621" y="1373125"/>
            <a:ext cx="6414379" cy="4875275"/>
          </a:xfrm>
        </p:spPr>
        <p:txBody>
          <a:bodyPr/>
          <a:lstStyle/>
          <a:p>
            <a:r>
              <a:rPr lang="en-US" sz="2400" dirty="0"/>
              <a:t>Use this document</a:t>
            </a:r>
          </a:p>
          <a:p>
            <a:pPr lvl="1"/>
            <a:r>
              <a:rPr lang="en-US" sz="2000" dirty="0"/>
              <a:t>https://www.ercot.com/files/docs/2022/01/14/TSP-Sign-Up-for-RIOO-Services.pdf.  </a:t>
            </a:r>
          </a:p>
          <a:p>
            <a:r>
              <a:rPr lang="en-US" sz="2400" dirty="0"/>
              <a:t>Too many TSP employees create IE account because they didn’t use the above document</a:t>
            </a:r>
          </a:p>
          <a:p>
            <a:r>
              <a:rPr lang="en-US" sz="2400" dirty="0"/>
              <a:t>Takes several days for ERCOT to fix this issue in the database and in auth0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13</a:t>
            </a:fld>
            <a:endParaRPr lang="en-US">
              <a:solidFill>
                <a:prstClr val="black">
                  <a:tint val="75000"/>
                </a:prstClr>
              </a:solidFill>
            </a:endParaRPr>
          </a:p>
        </p:txBody>
      </p:sp>
      <p:pic>
        <p:nvPicPr>
          <p:cNvPr id="6" name="Picture 5" descr="Graphical user interface, application&#10;&#10;Description automatically generated">
            <a:extLst>
              <a:ext uri="{FF2B5EF4-FFF2-40B4-BE49-F238E27FC236}">
                <a16:creationId xmlns:a16="http://schemas.microsoft.com/office/drawing/2014/main" id="{E4FFC7B8-72DD-C25C-B764-6F626A97B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438400"/>
            <a:ext cx="2309060" cy="3124471"/>
          </a:xfrm>
          <a:prstGeom prst="rect">
            <a:avLst/>
          </a:prstGeom>
        </p:spPr>
      </p:pic>
      <p:sp>
        <p:nvSpPr>
          <p:cNvPr id="7" name="Oval 6">
            <a:extLst>
              <a:ext uri="{FF2B5EF4-FFF2-40B4-BE49-F238E27FC236}">
                <a16:creationId xmlns:a16="http://schemas.microsoft.com/office/drawing/2014/main" id="{13CB0BDD-4ABB-BCEF-919D-B7363E896B2A}"/>
              </a:ext>
            </a:extLst>
          </p:cNvPr>
          <p:cNvSpPr/>
          <p:nvPr/>
        </p:nvSpPr>
        <p:spPr>
          <a:xfrm>
            <a:off x="9906000" y="33528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D91F76-C54B-FC26-6231-F6ADE47A3312}"/>
              </a:ext>
            </a:extLst>
          </p:cNvPr>
          <p:cNvSpPr txBox="1"/>
          <p:nvPr/>
        </p:nvSpPr>
        <p:spPr>
          <a:xfrm>
            <a:off x="8534401" y="1676400"/>
            <a:ext cx="3124200" cy="646331"/>
          </a:xfrm>
          <a:prstGeom prst="rect">
            <a:avLst/>
          </a:prstGeom>
          <a:noFill/>
        </p:spPr>
        <p:txBody>
          <a:bodyPr wrap="square" rtlCol="0">
            <a:spAutoFit/>
          </a:bodyPr>
          <a:lstStyle/>
          <a:p>
            <a:r>
              <a:rPr lang="en-US" dirty="0">
                <a:solidFill>
                  <a:srgbClr val="FF0000"/>
                </a:solidFill>
              </a:rPr>
              <a:t>TSP’s and RE’s – never click this tab!</a:t>
            </a:r>
          </a:p>
        </p:txBody>
      </p:sp>
      <p:cxnSp>
        <p:nvCxnSpPr>
          <p:cNvPr id="10" name="Connector: Elbow 9">
            <a:extLst>
              <a:ext uri="{FF2B5EF4-FFF2-40B4-BE49-F238E27FC236}">
                <a16:creationId xmlns:a16="http://schemas.microsoft.com/office/drawing/2014/main" id="{AA420BFD-7B86-E9F6-F838-E9E3C20ADE2C}"/>
              </a:ext>
            </a:extLst>
          </p:cNvPr>
          <p:cNvCxnSpPr>
            <a:cxnSpLocks/>
          </p:cNvCxnSpPr>
          <p:nvPr/>
        </p:nvCxnSpPr>
        <p:spPr>
          <a:xfrm rot="5400000">
            <a:off x="10179050" y="2628900"/>
            <a:ext cx="1517650" cy="387350"/>
          </a:xfrm>
          <a:prstGeom prst="bentConnector3">
            <a:avLst>
              <a:gd name="adj1" fmla="val 10005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A1C1AA-F745-CC1E-FEC5-8D4C3E0F08F4}"/>
              </a:ext>
            </a:extLst>
          </p:cNvPr>
          <p:cNvSpPr txBox="1"/>
          <p:nvPr/>
        </p:nvSpPr>
        <p:spPr>
          <a:xfrm>
            <a:off x="4085492" y="5029200"/>
            <a:ext cx="3124200" cy="646331"/>
          </a:xfrm>
          <a:prstGeom prst="rect">
            <a:avLst/>
          </a:prstGeom>
          <a:noFill/>
        </p:spPr>
        <p:txBody>
          <a:bodyPr wrap="square" rtlCol="0">
            <a:spAutoFit/>
          </a:bodyPr>
          <a:lstStyle/>
          <a:p>
            <a:r>
              <a:rPr lang="en-US" dirty="0">
                <a:solidFill>
                  <a:srgbClr val="FF0000"/>
                </a:solidFill>
              </a:rPr>
              <a:t>TSP’s and RE’s – start here after USA adds role</a:t>
            </a:r>
          </a:p>
        </p:txBody>
      </p:sp>
      <p:cxnSp>
        <p:nvCxnSpPr>
          <p:cNvPr id="9" name="Connector: Elbow 8">
            <a:extLst>
              <a:ext uri="{FF2B5EF4-FFF2-40B4-BE49-F238E27FC236}">
                <a16:creationId xmlns:a16="http://schemas.microsoft.com/office/drawing/2014/main" id="{C9AA5385-8D36-2202-7459-A1845E440DED}"/>
              </a:ext>
            </a:extLst>
          </p:cNvPr>
          <p:cNvCxnSpPr>
            <a:cxnSpLocks/>
          </p:cNvCxnSpPr>
          <p:nvPr/>
        </p:nvCxnSpPr>
        <p:spPr>
          <a:xfrm flipV="1">
            <a:off x="7010400" y="4800602"/>
            <a:ext cx="1752602" cy="609597"/>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97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6757182" y="2057400"/>
            <a:ext cx="4825218" cy="4267200"/>
          </a:xfrm>
        </p:spPr>
        <p:txBody>
          <a:bodyPr/>
          <a:lstStyle/>
          <a:p>
            <a:pPr>
              <a:buFont typeface="+mj-lt"/>
              <a:buAutoNum type="arabicPeriod"/>
            </a:pPr>
            <a:r>
              <a:rPr lang="en-US" sz="1600" dirty="0"/>
              <a:t>Do not do anything until you receive an email from ERCOT.  </a:t>
            </a:r>
            <a:r>
              <a:rPr lang="en-US" sz="1600" dirty="0">
                <a:solidFill>
                  <a:srgbClr val="FF0000"/>
                </a:solidFill>
              </a:rPr>
              <a:t>This may take 20 minutes after the role is added</a:t>
            </a:r>
            <a:r>
              <a:rPr lang="en-US" sz="1600" dirty="0"/>
              <a:t>.</a:t>
            </a:r>
          </a:p>
          <a:p>
            <a:pPr>
              <a:buFont typeface="+mj-lt"/>
              <a:buAutoNum type="arabicPeriod"/>
            </a:pPr>
            <a:r>
              <a:rPr lang="en-US" sz="1600" dirty="0">
                <a:solidFill>
                  <a:schemeClr val="bg1">
                    <a:lumMod val="85000"/>
                  </a:schemeClr>
                </a:solidFill>
              </a:rPr>
              <a:t>Then click the verify email link in the email.</a:t>
            </a:r>
          </a:p>
          <a:p>
            <a:pPr>
              <a:buFont typeface="+mj-lt"/>
              <a:buAutoNum type="arabicPeriod"/>
            </a:pPr>
            <a:r>
              <a:rPr lang="en-US" sz="1600" dirty="0">
                <a:solidFill>
                  <a:schemeClr val="bg1">
                    <a:lumMod val="85000"/>
                  </a:schemeClr>
                </a:solidFill>
              </a:rPr>
              <a:t>This gives you the RIOO Services log in page.  Do not enter an email address or any other username.  Click the “Don’t remember your password” link.</a:t>
            </a:r>
          </a:p>
          <a:p>
            <a:pPr>
              <a:buFont typeface="+mj-lt"/>
              <a:buAutoNum type="arabicPeriod"/>
            </a:pPr>
            <a:r>
              <a:rPr lang="en-US" sz="1600" dirty="0">
                <a:solidFill>
                  <a:schemeClr val="bg1">
                    <a:lumMod val="85000"/>
                  </a:schemeClr>
                </a:solidFill>
              </a:rPr>
              <a:t>The next screen enter your email and another email will be sent to you.  Click the “Change my Password” link.</a:t>
            </a:r>
          </a:p>
          <a:p>
            <a:pPr>
              <a:buFont typeface="+mj-lt"/>
              <a:buAutoNum type="arabicPeriod"/>
            </a:pPr>
            <a:r>
              <a:rPr lang="en-US" sz="1600" dirty="0">
                <a:solidFill>
                  <a:schemeClr val="bg1">
                    <a:lumMod val="85000"/>
                  </a:schemeClr>
                </a:solidFill>
              </a:rPr>
              <a:t>You should get a message that your password has been reset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14</a:t>
            </a:fld>
            <a:endParaRPr lang="en-US">
              <a:solidFill>
                <a:prstClr val="black">
                  <a:tint val="75000"/>
                </a:prstClr>
              </a:solidFill>
            </a:endParaRPr>
          </a:p>
        </p:txBody>
      </p:sp>
      <p:pic>
        <p:nvPicPr>
          <p:cNvPr id="9" name="Picture 8" descr="Text&#10;&#10;Description automatically generated">
            <a:extLst>
              <a:ext uri="{FF2B5EF4-FFF2-40B4-BE49-F238E27FC236}">
                <a16:creationId xmlns:a16="http://schemas.microsoft.com/office/drawing/2014/main" id="{76D5283B-6B9B-5910-3931-710DB8744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43000"/>
            <a:ext cx="5189670" cy="4427604"/>
          </a:xfrm>
          <a:prstGeom prst="rect">
            <a:avLst/>
          </a:prstGeom>
        </p:spPr>
      </p:pic>
      <p:sp>
        <p:nvSpPr>
          <p:cNvPr id="11" name="Oval 10">
            <a:extLst>
              <a:ext uri="{FF2B5EF4-FFF2-40B4-BE49-F238E27FC236}">
                <a16:creationId xmlns:a16="http://schemas.microsoft.com/office/drawing/2014/main" id="{FA8EA1F9-DFF3-6B68-5489-58454A94FBEF}"/>
              </a:ext>
            </a:extLst>
          </p:cNvPr>
          <p:cNvSpPr/>
          <p:nvPr/>
        </p:nvSpPr>
        <p:spPr>
          <a:xfrm>
            <a:off x="3429000" y="42672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AA420BFD-7B86-E9F6-F838-E9E3C20ADE2C}"/>
              </a:ext>
            </a:extLst>
          </p:cNvPr>
          <p:cNvCxnSpPr>
            <a:cxnSpLocks/>
          </p:cNvCxnSpPr>
          <p:nvPr/>
        </p:nvCxnSpPr>
        <p:spPr>
          <a:xfrm rot="5400000">
            <a:off x="4304617" y="2437718"/>
            <a:ext cx="2744568" cy="1447799"/>
          </a:xfrm>
          <a:prstGeom prst="bentConnector3">
            <a:avLst>
              <a:gd name="adj1" fmla="val 10023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D91F76-C54B-FC26-6231-F6ADE47A3312}"/>
              </a:ext>
            </a:extLst>
          </p:cNvPr>
          <p:cNvSpPr txBox="1"/>
          <p:nvPr/>
        </p:nvSpPr>
        <p:spPr>
          <a:xfrm>
            <a:off x="5181600" y="1143000"/>
            <a:ext cx="4344708" cy="646331"/>
          </a:xfrm>
          <a:prstGeom prst="rect">
            <a:avLst/>
          </a:prstGeom>
          <a:noFill/>
        </p:spPr>
        <p:txBody>
          <a:bodyPr wrap="square" rtlCol="0">
            <a:spAutoFit/>
          </a:bodyPr>
          <a:lstStyle/>
          <a:p>
            <a:r>
              <a:rPr lang="en-US" dirty="0">
                <a:solidFill>
                  <a:srgbClr val="FF0000"/>
                </a:solidFill>
              </a:rPr>
              <a:t>TSP’s – GINR_M_OPERATOR only</a:t>
            </a:r>
          </a:p>
          <a:p>
            <a:r>
              <a:rPr lang="en-US" dirty="0">
                <a:solidFill>
                  <a:srgbClr val="FF0000"/>
                </a:solidFill>
              </a:rPr>
              <a:t>RE’s – RIOORS_M_OPERATOR only</a:t>
            </a:r>
          </a:p>
        </p:txBody>
      </p:sp>
    </p:spTree>
    <p:extLst>
      <p:ext uri="{BB962C8B-B14F-4D97-AF65-F5344CB8AC3E}">
        <p14:creationId xmlns:p14="http://schemas.microsoft.com/office/powerpoint/2010/main" val="272959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4849087" y="1148862"/>
            <a:ext cx="4825218" cy="4267200"/>
          </a:xfrm>
        </p:spPr>
        <p:txBody>
          <a:bodyPr/>
          <a:lstStyle/>
          <a:p>
            <a:pPr>
              <a:buFont typeface="+mj-lt"/>
              <a:buAutoNum type="arabicPeriod"/>
            </a:pPr>
            <a:r>
              <a:rPr lang="en-US" sz="1600" dirty="0">
                <a:solidFill>
                  <a:schemeClr val="bg1">
                    <a:lumMod val="85000"/>
                  </a:schemeClr>
                </a:solidFill>
              </a:rPr>
              <a:t>Do not do anything until you receive an email from ERCOT.  This may take 20 minutes after the role is added.</a:t>
            </a:r>
          </a:p>
          <a:p>
            <a:pPr>
              <a:buFont typeface="+mj-lt"/>
              <a:buAutoNum type="arabicPeriod"/>
            </a:pPr>
            <a:r>
              <a:rPr lang="en-US" sz="1600" dirty="0"/>
              <a:t>Then click the verify email link in the email.</a:t>
            </a:r>
          </a:p>
          <a:p>
            <a:pPr>
              <a:buFont typeface="+mj-lt"/>
              <a:buAutoNum type="arabicPeriod"/>
            </a:pPr>
            <a:r>
              <a:rPr lang="en-US" sz="1600" dirty="0"/>
              <a:t>This gives you the RIOO Services log in page.  Do not enter an email address or any other username.  Click the “</a:t>
            </a:r>
            <a:r>
              <a:rPr lang="en-US" sz="1600" b="1" dirty="0"/>
              <a:t>Don’t remember your password</a:t>
            </a:r>
            <a:r>
              <a:rPr lang="en-US" sz="1600" dirty="0"/>
              <a:t>” link.</a:t>
            </a:r>
          </a:p>
          <a:p>
            <a:pPr>
              <a:buFont typeface="+mj-lt"/>
              <a:buAutoNum type="arabicPeriod"/>
            </a:pPr>
            <a:r>
              <a:rPr lang="en-US" sz="1600" dirty="0"/>
              <a:t>The next screen enter your email and another email will be sent to you.  Click the “Send Email” link.</a:t>
            </a:r>
          </a:p>
          <a:p>
            <a:pPr>
              <a:buFont typeface="+mj-lt"/>
              <a:buAutoNum type="arabicPeriod"/>
            </a:pPr>
            <a:r>
              <a:rPr lang="en-US" sz="1600" dirty="0">
                <a:solidFill>
                  <a:schemeClr val="bg1">
                    <a:lumMod val="85000"/>
                  </a:schemeClr>
                </a:solidFill>
              </a:rPr>
              <a:t>You should get a message that your password has been reset successfully</a:t>
            </a:r>
            <a:r>
              <a:rPr lang="en-US" sz="16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15</a:t>
            </a:fld>
            <a:endParaRPr lang="en-US">
              <a:solidFill>
                <a:prstClr val="black">
                  <a:tint val="75000"/>
                </a:prstClr>
              </a:solidFill>
            </a:endParaRPr>
          </a:p>
        </p:txBody>
      </p:sp>
      <p:sp>
        <p:nvSpPr>
          <p:cNvPr id="8" name="TextBox 7">
            <a:extLst>
              <a:ext uri="{FF2B5EF4-FFF2-40B4-BE49-F238E27FC236}">
                <a16:creationId xmlns:a16="http://schemas.microsoft.com/office/drawing/2014/main" id="{B6D91F76-C54B-FC26-6231-F6ADE47A3312}"/>
              </a:ext>
            </a:extLst>
          </p:cNvPr>
          <p:cNvSpPr txBox="1"/>
          <p:nvPr/>
        </p:nvSpPr>
        <p:spPr>
          <a:xfrm>
            <a:off x="4038600" y="5758937"/>
            <a:ext cx="5585294" cy="369332"/>
          </a:xfrm>
          <a:prstGeom prst="rect">
            <a:avLst/>
          </a:prstGeom>
          <a:noFill/>
        </p:spPr>
        <p:txBody>
          <a:bodyPr wrap="square" rtlCol="0">
            <a:spAutoFit/>
          </a:bodyPr>
          <a:lstStyle/>
          <a:p>
            <a:r>
              <a:rPr lang="en-US" dirty="0">
                <a:solidFill>
                  <a:srgbClr val="FF0000"/>
                </a:solidFill>
              </a:rPr>
              <a:t>Click the “</a:t>
            </a:r>
            <a:r>
              <a:rPr lang="en-US" b="1" dirty="0">
                <a:solidFill>
                  <a:srgbClr val="FF0000"/>
                </a:solidFill>
              </a:rPr>
              <a:t>Don’t remember your password</a:t>
            </a:r>
            <a:r>
              <a:rPr lang="en-US" dirty="0">
                <a:solidFill>
                  <a:srgbClr val="FF0000"/>
                </a:solidFill>
              </a:rPr>
              <a:t>? link</a:t>
            </a:r>
          </a:p>
        </p:txBody>
      </p:sp>
      <p:pic>
        <p:nvPicPr>
          <p:cNvPr id="6" name="Picture 5" descr="Graphical user interface, text, application&#10;&#10;Description automatically generated">
            <a:extLst>
              <a:ext uri="{FF2B5EF4-FFF2-40B4-BE49-F238E27FC236}">
                <a16:creationId xmlns:a16="http://schemas.microsoft.com/office/drawing/2014/main" id="{835BBC78-18D3-5608-D0A3-D2ABCBE1E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95" y="1130105"/>
            <a:ext cx="3787306" cy="2225233"/>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6FA3F882-8F72-CF7D-1223-6CD50DC5B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1270"/>
            <a:ext cx="2590799" cy="3559628"/>
          </a:xfrm>
          <a:prstGeom prst="rect">
            <a:avLst/>
          </a:prstGeom>
        </p:spPr>
      </p:pic>
      <p:sp>
        <p:nvSpPr>
          <p:cNvPr id="11" name="Oval 10">
            <a:extLst>
              <a:ext uri="{FF2B5EF4-FFF2-40B4-BE49-F238E27FC236}">
                <a16:creationId xmlns:a16="http://schemas.microsoft.com/office/drawing/2014/main" id="{FA8EA1F9-DFF3-6B68-5489-58454A94FBEF}"/>
              </a:ext>
            </a:extLst>
          </p:cNvPr>
          <p:cNvSpPr/>
          <p:nvPr/>
        </p:nvSpPr>
        <p:spPr>
          <a:xfrm>
            <a:off x="1066800" y="5638800"/>
            <a:ext cx="2209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923E9B11-9CDA-8398-1C8B-89CA2236F129}"/>
              </a:ext>
            </a:extLst>
          </p:cNvPr>
          <p:cNvSpPr/>
          <p:nvPr/>
        </p:nvSpPr>
        <p:spPr>
          <a:xfrm>
            <a:off x="2362200" y="411734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ADC36F5-9EF1-0F8B-359A-123EEE1CB791}"/>
              </a:ext>
            </a:extLst>
          </p:cNvPr>
          <p:cNvCxnSpPr>
            <a:cxnSpLocks/>
          </p:cNvCxnSpPr>
          <p:nvPr/>
        </p:nvCxnSpPr>
        <p:spPr>
          <a:xfrm flipH="1">
            <a:off x="3505200" y="5943603"/>
            <a:ext cx="5334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Graphical user interface, application&#10;&#10;Description automatically generated">
            <a:extLst>
              <a:ext uri="{FF2B5EF4-FFF2-40B4-BE49-F238E27FC236}">
                <a16:creationId xmlns:a16="http://schemas.microsoft.com/office/drawing/2014/main" id="{746CD6EC-D0A5-C387-7539-4A694953A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4305" y="4023293"/>
            <a:ext cx="2309060" cy="2591025"/>
          </a:xfrm>
          <a:prstGeom prst="rect">
            <a:avLst/>
          </a:prstGeom>
        </p:spPr>
      </p:pic>
      <p:cxnSp>
        <p:nvCxnSpPr>
          <p:cNvPr id="26" name="Straight Arrow Connector 25">
            <a:extLst>
              <a:ext uri="{FF2B5EF4-FFF2-40B4-BE49-F238E27FC236}">
                <a16:creationId xmlns:a16="http://schemas.microsoft.com/office/drawing/2014/main" id="{1D320323-05F1-AA4F-46ED-37454B486765}"/>
              </a:ext>
            </a:extLst>
          </p:cNvPr>
          <p:cNvCxnSpPr>
            <a:cxnSpLocks/>
          </p:cNvCxnSpPr>
          <p:nvPr/>
        </p:nvCxnSpPr>
        <p:spPr>
          <a:xfrm>
            <a:off x="9220200" y="5943603"/>
            <a:ext cx="53340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7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8D3CDF6D-B198-0F8C-42AF-EC2558B4C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170354"/>
            <a:ext cx="3513124" cy="2476715"/>
          </a:xfrm>
          <a:prstGeom prst="rect">
            <a:avLst/>
          </a:prstGeom>
        </p:spPr>
      </p:pic>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508782" y="1648252"/>
            <a:ext cx="4825218" cy="5133548"/>
          </a:xfrm>
        </p:spPr>
        <p:txBody>
          <a:bodyPr/>
          <a:lstStyle/>
          <a:p>
            <a:pPr>
              <a:buFont typeface="+mj-lt"/>
              <a:buAutoNum type="arabicPeriod"/>
            </a:pPr>
            <a:r>
              <a:rPr lang="en-US" sz="1600" dirty="0">
                <a:solidFill>
                  <a:schemeClr val="bg1">
                    <a:lumMod val="85000"/>
                  </a:schemeClr>
                </a:solidFill>
              </a:rPr>
              <a:t>Do not do anything until you receive an email from ERCOT.  This may take 20 minutes after the role is added.</a:t>
            </a:r>
          </a:p>
          <a:p>
            <a:pPr>
              <a:buFont typeface="+mj-lt"/>
              <a:buAutoNum type="arabicPeriod"/>
            </a:pPr>
            <a:r>
              <a:rPr lang="en-US" sz="1600" dirty="0">
                <a:solidFill>
                  <a:schemeClr val="bg1">
                    <a:lumMod val="85000"/>
                  </a:schemeClr>
                </a:solidFill>
              </a:rPr>
              <a:t>Then click the verify email link in the email.</a:t>
            </a:r>
          </a:p>
          <a:p>
            <a:pPr>
              <a:buFont typeface="+mj-lt"/>
              <a:buAutoNum type="arabicPeriod"/>
            </a:pPr>
            <a:r>
              <a:rPr lang="en-US" sz="1600" dirty="0">
                <a:solidFill>
                  <a:schemeClr val="bg1">
                    <a:lumMod val="85000"/>
                  </a:schemeClr>
                </a:solidFill>
              </a:rPr>
              <a:t>This gives you the RIOO Services log in page.  Do not enter an email address or any other username.  Click the “</a:t>
            </a:r>
            <a:r>
              <a:rPr lang="en-US" sz="1600" b="1" dirty="0">
                <a:solidFill>
                  <a:schemeClr val="bg1">
                    <a:lumMod val="85000"/>
                  </a:schemeClr>
                </a:solidFill>
              </a:rPr>
              <a:t>Don’t remember your password</a:t>
            </a:r>
            <a:r>
              <a:rPr lang="en-US" sz="1600" dirty="0">
                <a:solidFill>
                  <a:schemeClr val="bg1">
                    <a:lumMod val="85000"/>
                  </a:schemeClr>
                </a:solidFill>
              </a:rPr>
              <a:t>” link.</a:t>
            </a:r>
          </a:p>
          <a:p>
            <a:pPr>
              <a:buFont typeface="+mj-lt"/>
              <a:buAutoNum type="arabicPeriod"/>
            </a:pPr>
            <a:r>
              <a:rPr lang="en-US" sz="1600" dirty="0">
                <a:solidFill>
                  <a:schemeClr val="bg1">
                    <a:lumMod val="85000"/>
                  </a:schemeClr>
                </a:solidFill>
              </a:rPr>
              <a:t>The next screen enter your email and another email will be sent to you.  Click the “Send Email” link.</a:t>
            </a:r>
          </a:p>
          <a:p>
            <a:pPr>
              <a:buFont typeface="+mj-lt"/>
              <a:buAutoNum type="arabicPeriod"/>
            </a:pPr>
            <a:r>
              <a:rPr lang="en-US" sz="1600" dirty="0"/>
              <a:t>If you do not get the “Password Change Request” email, contact your USA to make sure the email address is correct.  Click the “</a:t>
            </a:r>
            <a:r>
              <a:rPr lang="en-US" sz="1600" b="1" dirty="0"/>
              <a:t>Change my Password</a:t>
            </a:r>
            <a:r>
              <a:rPr lang="en-US" sz="1600" dirty="0"/>
              <a:t>” link.</a:t>
            </a:r>
          </a:p>
          <a:p>
            <a:pPr>
              <a:buFont typeface="+mj-lt"/>
              <a:buAutoNum type="arabicPeriod"/>
            </a:pPr>
            <a:r>
              <a:rPr lang="en-US" sz="1600" dirty="0"/>
              <a:t>Change your password by entering your new password twice and click the         button.</a:t>
            </a:r>
          </a:p>
          <a:p>
            <a:pPr>
              <a:buFont typeface="+mj-lt"/>
              <a:buAutoNum type="arabicPeriod"/>
            </a:pPr>
            <a:r>
              <a:rPr lang="en-US" sz="1600" dirty="0"/>
              <a:t>You should get a message that your password has been reset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16</a:t>
            </a:fld>
            <a:endParaRPr lang="en-US">
              <a:solidFill>
                <a:prstClr val="black">
                  <a:tint val="75000"/>
                </a:prstClr>
              </a:solidFill>
            </a:endParaRPr>
          </a:p>
        </p:txBody>
      </p:sp>
      <p:cxnSp>
        <p:nvCxnSpPr>
          <p:cNvPr id="26" name="Straight Arrow Connector 25">
            <a:extLst>
              <a:ext uri="{FF2B5EF4-FFF2-40B4-BE49-F238E27FC236}">
                <a16:creationId xmlns:a16="http://schemas.microsoft.com/office/drawing/2014/main" id="{1D320323-05F1-AA4F-46ED-37454B486765}"/>
              </a:ext>
            </a:extLst>
          </p:cNvPr>
          <p:cNvCxnSpPr>
            <a:cxnSpLocks/>
          </p:cNvCxnSpPr>
          <p:nvPr/>
        </p:nvCxnSpPr>
        <p:spPr>
          <a:xfrm flipV="1">
            <a:off x="8305800" y="5334000"/>
            <a:ext cx="1912924" cy="159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text, application&#10;&#10;Description automatically generated">
            <a:extLst>
              <a:ext uri="{FF2B5EF4-FFF2-40B4-BE49-F238E27FC236}">
                <a16:creationId xmlns:a16="http://schemas.microsoft.com/office/drawing/2014/main" id="{AA9E241F-2937-EA3D-0307-88304A0F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313564"/>
            <a:ext cx="4511431" cy="2781541"/>
          </a:xfrm>
          <a:prstGeom prst="rect">
            <a:avLst/>
          </a:prstGeom>
        </p:spPr>
      </p:pic>
      <p:pic>
        <p:nvPicPr>
          <p:cNvPr id="14" name="Picture 13">
            <a:extLst>
              <a:ext uri="{FF2B5EF4-FFF2-40B4-BE49-F238E27FC236}">
                <a16:creationId xmlns:a16="http://schemas.microsoft.com/office/drawing/2014/main" id="{B9E35737-B5C6-96B5-42AC-F1EF4D22C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573" y="5821809"/>
            <a:ext cx="388654" cy="335309"/>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F61045E4-B7F3-2D61-9C79-CC9553F23E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8724" y="4164890"/>
            <a:ext cx="1798476" cy="2400508"/>
          </a:xfrm>
          <a:prstGeom prst="rect">
            <a:avLst/>
          </a:prstGeom>
        </p:spPr>
      </p:pic>
      <p:cxnSp>
        <p:nvCxnSpPr>
          <p:cNvPr id="19" name="Straight Arrow Connector 18">
            <a:extLst>
              <a:ext uri="{FF2B5EF4-FFF2-40B4-BE49-F238E27FC236}">
                <a16:creationId xmlns:a16="http://schemas.microsoft.com/office/drawing/2014/main" id="{8ADC36F5-9EF1-0F8B-359A-123EEE1CB791}"/>
              </a:ext>
            </a:extLst>
          </p:cNvPr>
          <p:cNvCxnSpPr>
            <a:cxnSpLocks/>
          </p:cNvCxnSpPr>
          <p:nvPr/>
        </p:nvCxnSpPr>
        <p:spPr>
          <a:xfrm>
            <a:off x="7467600" y="4009527"/>
            <a:ext cx="0" cy="3048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048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Is Load associated with INR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a:solidFill>
                <a:prstClr val="black">
                  <a:tint val="75000"/>
                </a:prstClr>
              </a:solidFill>
            </a:endParaRPr>
          </a:p>
        </p:txBody>
      </p:sp>
      <p:pic>
        <p:nvPicPr>
          <p:cNvPr id="5" name="Picture 4" descr="Graphical user interface, text, application, email&#10;&#10;Description automatically generated">
            <a:extLst>
              <a:ext uri="{FF2B5EF4-FFF2-40B4-BE49-F238E27FC236}">
                <a16:creationId xmlns:a16="http://schemas.microsoft.com/office/drawing/2014/main" id="{783ECB1B-4E48-BFBF-3646-5248EF65F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90600"/>
            <a:ext cx="7568105" cy="2694341"/>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5857D4B0-8190-9942-3300-F0B5A5C06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962400"/>
            <a:ext cx="9144000" cy="2495085"/>
          </a:xfrm>
          <a:prstGeom prst="rect">
            <a:avLst/>
          </a:prstGeom>
        </p:spPr>
      </p:pic>
    </p:spTree>
    <p:extLst>
      <p:ext uri="{BB962C8B-B14F-4D97-AF65-F5344CB8AC3E}">
        <p14:creationId xmlns:p14="http://schemas.microsoft.com/office/powerpoint/2010/main" val="112023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Is Load associated with INR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18</a:t>
            </a:fld>
            <a:endParaRPr lang="en-US">
              <a:solidFill>
                <a:prstClr val="black">
                  <a:tint val="75000"/>
                </a:prstClr>
              </a:solidFill>
            </a:endParaRPr>
          </a:p>
        </p:txBody>
      </p:sp>
      <p:sp>
        <p:nvSpPr>
          <p:cNvPr id="9" name="TextBox 8">
            <a:extLst>
              <a:ext uri="{FF2B5EF4-FFF2-40B4-BE49-F238E27FC236}">
                <a16:creationId xmlns:a16="http://schemas.microsoft.com/office/drawing/2014/main" id="{133C5D02-B138-DED1-AB8C-61B41FCAB0A6}"/>
              </a:ext>
            </a:extLst>
          </p:cNvPr>
          <p:cNvSpPr txBox="1"/>
          <p:nvPr/>
        </p:nvSpPr>
        <p:spPr>
          <a:xfrm>
            <a:off x="1524000" y="4913126"/>
            <a:ext cx="7467600" cy="1477328"/>
          </a:xfrm>
          <a:prstGeom prst="rect">
            <a:avLst/>
          </a:prstGeom>
          <a:noFill/>
        </p:spPr>
        <p:txBody>
          <a:bodyPr wrap="square" rtlCol="0">
            <a:spAutoFit/>
          </a:bodyPr>
          <a:lstStyle/>
          <a:p>
            <a:pPr marL="0" lvl="6"/>
            <a:r>
              <a:rPr lang="en-US" sz="2400" dirty="0">
                <a:solidFill>
                  <a:schemeClr val="tx2"/>
                </a:solidFill>
              </a:rPr>
              <a:t>Not to be checked for</a:t>
            </a:r>
          </a:p>
          <a:p>
            <a:pPr marL="285750" lvl="8" indent="-285750">
              <a:buFont typeface="Arial" panose="020B0604020202020204" pitchFamily="34" charset="0"/>
              <a:buChar char="•"/>
              <a:tabLst>
                <a:tab pos="914400" algn="l"/>
              </a:tabLst>
            </a:pPr>
            <a:r>
              <a:rPr lang="en-US" sz="2400" dirty="0">
                <a:solidFill>
                  <a:schemeClr val="tx2"/>
                </a:solidFill>
              </a:rPr>
              <a:t>Aux Load</a:t>
            </a:r>
          </a:p>
          <a:p>
            <a:pPr marL="285750" lvl="7" indent="-285750">
              <a:buFont typeface="Arial" panose="020B0604020202020204" pitchFamily="34" charset="0"/>
              <a:buChar char="•"/>
              <a:tabLst>
                <a:tab pos="914400" algn="l"/>
              </a:tabLst>
            </a:pPr>
            <a:r>
              <a:rPr lang="en-US" sz="2400" dirty="0">
                <a:solidFill>
                  <a:schemeClr val="tx2"/>
                </a:solidFill>
              </a:rPr>
              <a:t>Battery charging load</a:t>
            </a:r>
          </a:p>
          <a:p>
            <a:pPr marL="285750" indent="-285750">
              <a:buFont typeface="Arial" panose="020B0604020202020204" pitchFamily="34" charset="0"/>
              <a:buChar char="•"/>
            </a:pP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31D1AEAB-130D-3FE2-C865-8B5B36E7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95400"/>
            <a:ext cx="9952582" cy="3505504"/>
          </a:xfrm>
          <a:prstGeom prst="rect">
            <a:avLst/>
          </a:prstGeom>
        </p:spPr>
      </p:pic>
    </p:spTree>
    <p:extLst>
      <p:ext uri="{BB962C8B-B14F-4D97-AF65-F5344CB8AC3E}">
        <p14:creationId xmlns:p14="http://schemas.microsoft.com/office/powerpoint/2010/main" val="1722740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910D-6409-D5F6-C8A9-25842748F1FF}"/>
              </a:ext>
            </a:extLst>
          </p:cNvPr>
          <p:cNvSpPr>
            <a:spLocks noGrp="1"/>
          </p:cNvSpPr>
          <p:nvPr>
            <p:ph type="title"/>
          </p:nvPr>
        </p:nvSpPr>
        <p:spPr/>
        <p:txBody>
          <a:bodyPr/>
          <a:lstStyle/>
          <a:p>
            <a:r>
              <a:rPr lang="en-US" dirty="0"/>
              <a:t>Load Names for BESS and non-BESS</a:t>
            </a:r>
          </a:p>
        </p:txBody>
      </p:sp>
      <p:sp>
        <p:nvSpPr>
          <p:cNvPr id="3" name="Content Placeholder 2">
            <a:extLst>
              <a:ext uri="{FF2B5EF4-FFF2-40B4-BE49-F238E27FC236}">
                <a16:creationId xmlns:a16="http://schemas.microsoft.com/office/drawing/2014/main" id="{DFDB3521-A81B-D2FF-CBD5-23F0B6019754}"/>
              </a:ext>
            </a:extLst>
          </p:cNvPr>
          <p:cNvSpPr>
            <a:spLocks noGrp="1"/>
          </p:cNvSpPr>
          <p:nvPr>
            <p:ph idx="1"/>
          </p:nvPr>
        </p:nvSpPr>
        <p:spPr>
          <a:xfrm>
            <a:off x="431800" y="914399"/>
            <a:ext cx="11328400" cy="5699917"/>
          </a:xfrm>
        </p:spPr>
        <p:txBody>
          <a:bodyPr/>
          <a:lstStyle/>
          <a:p>
            <a:pPr marL="0" indent="0">
              <a:buNone/>
            </a:pPr>
            <a:r>
              <a:rPr lang="en-US" dirty="0"/>
              <a:t>For non-BESS, one load is required per MPT</a:t>
            </a:r>
          </a:p>
          <a:p>
            <a:r>
              <a:rPr lang="en-US" dirty="0"/>
              <a:t>Name = “LOAD1”, “LOAD2”, etc.</a:t>
            </a:r>
          </a:p>
          <a:p>
            <a:endParaRPr lang="en-US" dirty="0"/>
          </a:p>
          <a:p>
            <a:pPr marL="0" indent="0">
              <a:buNone/>
            </a:pPr>
            <a:r>
              <a:rPr lang="en-US" dirty="0"/>
              <a:t>For each BESS, two loads are required</a:t>
            </a:r>
          </a:p>
          <a:p>
            <a:r>
              <a:rPr lang="en-US" dirty="0"/>
              <a:t>Name for WSL load = “CHARGE1”, “CHARGE2”, etc.</a:t>
            </a:r>
          </a:p>
          <a:p>
            <a:r>
              <a:rPr lang="en-US" dirty="0"/>
              <a:t>Name for Aux load, like chillers, = “BESS_AUX1”, “BESS_AUX2”, etc.</a:t>
            </a:r>
          </a:p>
          <a:p>
            <a:endParaRPr lang="en-US" dirty="0"/>
          </a:p>
          <a:p>
            <a:pPr lvl="2"/>
            <a:endParaRPr lang="en-US" sz="1100" dirty="0"/>
          </a:p>
          <a:p>
            <a:pPr lvl="2"/>
            <a:endParaRPr lang="en-US" sz="1100" dirty="0"/>
          </a:p>
        </p:txBody>
      </p:sp>
      <p:sp>
        <p:nvSpPr>
          <p:cNvPr id="4" name="Slide Number Placeholder 3">
            <a:extLst>
              <a:ext uri="{FF2B5EF4-FFF2-40B4-BE49-F238E27FC236}">
                <a16:creationId xmlns:a16="http://schemas.microsoft.com/office/drawing/2014/main" id="{BAAA407E-5826-CFEA-C3A4-0421A08EF1BC}"/>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Tree>
    <p:extLst>
      <p:ext uri="{BB962C8B-B14F-4D97-AF65-F5344CB8AC3E}">
        <p14:creationId xmlns:p14="http://schemas.microsoft.com/office/powerpoint/2010/main" val="139338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406400" y="1066801"/>
            <a:ext cx="11379200" cy="5562599"/>
          </a:xfrm>
        </p:spPr>
        <p:txBody>
          <a:bodyPr/>
          <a:lstStyle/>
          <a:p>
            <a:pPr marL="0" indent="0">
              <a:buNone/>
            </a:pPr>
            <a:r>
              <a:rPr lang="en-US" dirty="0"/>
              <a:t>Planning Guide 5.9</a:t>
            </a:r>
          </a:p>
          <a:p>
            <a:r>
              <a:rPr lang="en-US" sz="2800" dirty="0"/>
              <a:t>Next Deadline for QSA</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endParaRPr lang="en-US" sz="2800" dirty="0"/>
          </a:p>
          <a:p>
            <a:pPr marL="0" indent="0">
              <a:buNone/>
            </a:pPr>
            <a:endParaRPr lang="en-US" sz="2800" dirty="0"/>
          </a:p>
          <a:p>
            <a:r>
              <a:rPr lang="en-US" sz="2800" dirty="0"/>
              <a:t>If a GINR is not included in QSA, its Initial Synchronization date will be automatically delayed to the next quarter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3347588"/>
              </p:ext>
            </p:extLst>
          </p:nvPr>
        </p:nvGraphicFramePr>
        <p:xfrm>
          <a:off x="2209800" y="2362200"/>
          <a:ext cx="7467600" cy="2519680"/>
        </p:xfrm>
        <a:graphic>
          <a:graphicData uri="http://schemas.openxmlformats.org/drawingml/2006/table">
            <a:tbl>
              <a:tblPr firstRow="1" firstCol="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71120">
                <a:tc>
                  <a:txBody>
                    <a:bodyPr/>
                    <a:lstStyle/>
                    <a:p>
                      <a:pPr marL="0" marR="0">
                        <a:spcBef>
                          <a:spcPts val="0"/>
                        </a:spcBef>
                        <a:spcAft>
                          <a:spcPts val="0"/>
                        </a:spcAft>
                      </a:pPr>
                      <a:r>
                        <a:rPr lang="en-US" sz="1200" dirty="0">
                          <a:effectLst/>
                        </a:rPr>
                        <a:t>All-Inclusive Generation Resource Initial Synchronization Date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Last Day for an IE to meet prerequisites as listed in paragraph (4) below</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Completion of Quarterly Stability Assessment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2760">
                <a:tc>
                  <a:txBody>
                    <a:bodyPr/>
                    <a:lstStyle/>
                    <a:p>
                      <a:pPr marL="0" marR="0">
                        <a:spcBef>
                          <a:spcPts val="0"/>
                        </a:spcBef>
                        <a:spcAft>
                          <a:spcPts val="0"/>
                        </a:spcAft>
                      </a:pPr>
                      <a:r>
                        <a:rPr lang="en-US" sz="1200">
                          <a:effectLst/>
                        </a:rPr>
                        <a:t>Upcoming January, February, March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August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October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2760">
                <a:tc>
                  <a:txBody>
                    <a:bodyPr/>
                    <a:lstStyle/>
                    <a:p>
                      <a:pPr marL="0" marR="0">
                        <a:spcBef>
                          <a:spcPts val="0"/>
                        </a:spcBef>
                        <a:spcAft>
                          <a:spcPts val="0"/>
                        </a:spcAft>
                      </a:pPr>
                      <a:r>
                        <a:rPr lang="en-US" sz="1200">
                          <a:effectLst/>
                        </a:rPr>
                        <a:t>Upcoming April, May, June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Prior November 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January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2760">
                <a:tc>
                  <a:txBody>
                    <a:bodyPr/>
                    <a:lstStyle/>
                    <a:p>
                      <a:pPr marL="0" marR="0">
                        <a:spcBef>
                          <a:spcPts val="0"/>
                        </a:spcBef>
                        <a:spcAft>
                          <a:spcPts val="0"/>
                        </a:spcAft>
                      </a:pPr>
                      <a:r>
                        <a:rPr lang="en-US" sz="1200">
                          <a:effectLst/>
                        </a:rPr>
                        <a:t>Upcoming July, August, September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February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April</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2760">
                <a:tc>
                  <a:txBody>
                    <a:bodyPr/>
                    <a:lstStyle/>
                    <a:p>
                      <a:pPr marL="0" marR="0">
                        <a:spcBef>
                          <a:spcPts val="0"/>
                        </a:spcBef>
                        <a:spcAft>
                          <a:spcPts val="0"/>
                        </a:spcAft>
                      </a:pPr>
                      <a:r>
                        <a:rPr lang="en-US" sz="1200">
                          <a:effectLst/>
                        </a:rPr>
                        <a:t>Upcoming October, November, December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May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End of July</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 name="Right Arrow 5"/>
          <p:cNvSpPr/>
          <p:nvPr/>
        </p:nvSpPr>
        <p:spPr>
          <a:xfrm>
            <a:off x="1231392" y="337972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93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910D-6409-D5F6-C8A9-25842748F1FF}"/>
              </a:ext>
            </a:extLst>
          </p:cNvPr>
          <p:cNvSpPr>
            <a:spLocks noGrp="1"/>
          </p:cNvSpPr>
          <p:nvPr>
            <p:ph type="title"/>
          </p:nvPr>
        </p:nvSpPr>
        <p:spPr/>
        <p:txBody>
          <a:bodyPr/>
          <a:lstStyle/>
          <a:p>
            <a:r>
              <a:rPr lang="en-US" dirty="0"/>
              <a:t>Changes to COD and FIS Restudy</a:t>
            </a:r>
          </a:p>
        </p:txBody>
      </p:sp>
      <p:sp>
        <p:nvSpPr>
          <p:cNvPr id="3" name="Content Placeholder 2">
            <a:extLst>
              <a:ext uri="{FF2B5EF4-FFF2-40B4-BE49-F238E27FC236}">
                <a16:creationId xmlns:a16="http://schemas.microsoft.com/office/drawing/2014/main" id="{DFDB3521-A81B-D2FF-CBD5-23F0B6019754}"/>
              </a:ext>
            </a:extLst>
          </p:cNvPr>
          <p:cNvSpPr>
            <a:spLocks noGrp="1"/>
          </p:cNvSpPr>
          <p:nvPr>
            <p:ph idx="1"/>
          </p:nvPr>
        </p:nvSpPr>
        <p:spPr>
          <a:xfrm>
            <a:off x="431800" y="914399"/>
            <a:ext cx="11328400" cy="5699917"/>
          </a:xfrm>
        </p:spPr>
        <p:txBody>
          <a:bodyPr/>
          <a:lstStyle/>
          <a:p>
            <a:pPr marL="0" indent="0">
              <a:buNone/>
            </a:pPr>
            <a:r>
              <a:rPr lang="en-US" sz="2400" dirty="0"/>
              <a:t>If the COD is changed and the case that would be used to do FIS study based on new COD is 2 case years or more different than original FIS study case year</a:t>
            </a:r>
          </a:p>
          <a:p>
            <a:r>
              <a:rPr lang="en-US" sz="2400" dirty="0"/>
              <a:t>prior to meeting QSA prerequisites</a:t>
            </a:r>
          </a:p>
          <a:p>
            <a:pPr lvl="1"/>
            <a:r>
              <a:rPr lang="en-US" sz="1800" dirty="0"/>
              <a:t>Restudy is Needed</a:t>
            </a:r>
          </a:p>
          <a:p>
            <a:pPr lvl="1"/>
            <a:r>
              <a:rPr lang="en-US" sz="1800" dirty="0"/>
              <a:t>TSP to determine FIS study elements that need to be restudied</a:t>
            </a:r>
          </a:p>
          <a:p>
            <a:pPr lvl="1"/>
            <a:r>
              <a:rPr lang="en-US" sz="1800" dirty="0"/>
              <a:t>TSP and ERCOT agree</a:t>
            </a:r>
          </a:p>
          <a:p>
            <a:r>
              <a:rPr lang="en-US" sz="2400" dirty="0"/>
              <a:t>after meeting QSA prerequisites</a:t>
            </a:r>
          </a:p>
          <a:p>
            <a:pPr lvl="1"/>
            <a:r>
              <a:rPr lang="en-US" sz="1800" dirty="0"/>
              <a:t>Check with TDSP and ERCOT Planning to see if project included in annual planning studies  </a:t>
            </a:r>
          </a:p>
          <a:p>
            <a:pPr lvl="1"/>
            <a:r>
              <a:rPr lang="en-US" sz="1800" dirty="0"/>
              <a:t>Check that no changes to dynamic model has occurred</a:t>
            </a:r>
          </a:p>
          <a:p>
            <a:pPr lvl="1"/>
            <a:r>
              <a:rPr lang="en-US" sz="1800" dirty="0"/>
              <a:t>If Yes to both then no FIS restudies are required</a:t>
            </a:r>
          </a:p>
          <a:p>
            <a:pPr lvl="2"/>
            <a:r>
              <a:rPr lang="en-US" sz="1400" dirty="0"/>
              <a:t>Recheck in 1 year OR if COD is delayed further</a:t>
            </a:r>
          </a:p>
          <a:p>
            <a:pPr lvl="1"/>
            <a:r>
              <a:rPr lang="en-US" sz="1800" dirty="0"/>
              <a:t>If No to either check than FIS restudy needed</a:t>
            </a:r>
          </a:p>
          <a:p>
            <a:pPr lvl="2"/>
            <a:r>
              <a:rPr lang="en-US" sz="1400" dirty="0"/>
              <a:t>TSP to determine FIS study elements that need to be restudied</a:t>
            </a:r>
          </a:p>
          <a:p>
            <a:pPr lvl="2"/>
            <a:r>
              <a:rPr lang="en-US" sz="1400" dirty="0"/>
              <a:t>TSP and ERCOT agree</a:t>
            </a:r>
          </a:p>
          <a:p>
            <a:r>
              <a:rPr lang="en-US" sz="2000" dirty="0">
                <a:latin typeface="Calibri" panose="020F0502020204030204" pitchFamily="34" charset="0"/>
                <a:ea typeface="Calibri" panose="020F0502020204030204" pitchFamily="34" charset="0"/>
              </a:rPr>
              <a:t>What if subsequent COD changes occur?</a:t>
            </a:r>
            <a:endParaRPr lang="en-US" sz="2200" dirty="0"/>
          </a:p>
          <a:p>
            <a:pPr lvl="2"/>
            <a:endParaRPr lang="en-US" sz="1100" dirty="0"/>
          </a:p>
          <a:p>
            <a:pPr lvl="2"/>
            <a:endParaRPr lang="en-US" sz="1100" dirty="0"/>
          </a:p>
        </p:txBody>
      </p:sp>
      <p:sp>
        <p:nvSpPr>
          <p:cNvPr id="4" name="Slide Number Placeholder 3">
            <a:extLst>
              <a:ext uri="{FF2B5EF4-FFF2-40B4-BE49-F238E27FC236}">
                <a16:creationId xmlns:a16="http://schemas.microsoft.com/office/drawing/2014/main" id="{BAAA407E-5826-CFEA-C3A4-0421A08EF1BC}"/>
              </a:ext>
            </a:extLst>
          </p:cNvPr>
          <p:cNvSpPr>
            <a:spLocks noGrp="1"/>
          </p:cNvSpPr>
          <p:nvPr>
            <p:ph type="sldNum" sz="quarter" idx="4"/>
          </p:nvPr>
        </p:nvSpPr>
        <p:spPr/>
        <p:txBody>
          <a:bodyPr/>
          <a:lstStyle/>
          <a:p>
            <a:fld id="{1D93BD3E-1E9A-4970-A6F7-E7AC52762E0C}" type="slidenum">
              <a:rPr lang="en-US" smtClean="0"/>
              <a:pPr/>
              <a:t>20</a:t>
            </a:fld>
            <a:endParaRPr lang="en-US" dirty="0"/>
          </a:p>
        </p:txBody>
      </p:sp>
    </p:spTree>
    <p:extLst>
      <p:ext uri="{BB962C8B-B14F-4D97-AF65-F5344CB8AC3E}">
        <p14:creationId xmlns:p14="http://schemas.microsoft.com/office/powerpoint/2010/main" val="7931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E482-087B-C987-B71D-F27B11E2417B}"/>
              </a:ext>
            </a:extLst>
          </p:cNvPr>
          <p:cNvSpPr>
            <a:spLocks noGrp="1"/>
          </p:cNvSpPr>
          <p:nvPr>
            <p:ph type="title"/>
          </p:nvPr>
        </p:nvSpPr>
        <p:spPr/>
        <p:txBody>
          <a:bodyPr/>
          <a:lstStyle/>
          <a:p>
            <a:r>
              <a:rPr lang="en-US" dirty="0"/>
              <a:t>COD Change Example</a:t>
            </a:r>
          </a:p>
        </p:txBody>
      </p:sp>
      <p:sp>
        <p:nvSpPr>
          <p:cNvPr id="3" name="Content Placeholder 2">
            <a:extLst>
              <a:ext uri="{FF2B5EF4-FFF2-40B4-BE49-F238E27FC236}">
                <a16:creationId xmlns:a16="http://schemas.microsoft.com/office/drawing/2014/main" id="{B96A8DD6-D007-0EC6-D989-003CACB9BCD8}"/>
              </a:ext>
            </a:extLst>
          </p:cNvPr>
          <p:cNvSpPr>
            <a:spLocks noGrp="1"/>
          </p:cNvSpPr>
          <p:nvPr>
            <p:ph idx="1"/>
          </p:nvPr>
        </p:nvSpPr>
        <p:spPr/>
        <p:txBody>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If the original study had a COD date of 2/2023, the original FIS would use the SSWG 23 Summer Peak case (July 1 is the flip date between 23SUM and 24SUM).  If the COD then gets delayed to 2/2024, the 24 Summer Peak case would be used if a study was done.  But this is only a difference of 1 SSWG case year, so no restudy would be necessary.</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But if the COD gets further delayed until 8/2024, the 25 Summer Peak case would be used.  This is a 2 year SSWG case difference (2025 -2023) so a restudy would be necessary.</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We use the SSWG cases because they are built for every year for 5 years.  I believe the DWG cases are built for 2 year increments, right?  If we used the DWG case year difference, the case difference would either be 0 or 2 and possibly trigger too many restudies.</a:t>
            </a:r>
          </a:p>
        </p:txBody>
      </p:sp>
      <p:sp>
        <p:nvSpPr>
          <p:cNvPr id="4" name="Slide Number Placeholder 3">
            <a:extLst>
              <a:ext uri="{FF2B5EF4-FFF2-40B4-BE49-F238E27FC236}">
                <a16:creationId xmlns:a16="http://schemas.microsoft.com/office/drawing/2014/main" id="{823BC195-8431-7E48-1C76-32C078F0DEC7}"/>
              </a:ext>
            </a:extLst>
          </p:cNvPr>
          <p:cNvSpPr>
            <a:spLocks noGrp="1"/>
          </p:cNvSpPr>
          <p:nvPr>
            <p:ph type="sldNum" sz="quarter" idx="4"/>
          </p:nvPr>
        </p:nvSpPr>
        <p:spPr/>
        <p:txBody>
          <a:bodyPr/>
          <a:lstStyle/>
          <a:p>
            <a:fld id="{1D93BD3E-1E9A-4970-A6F7-E7AC52762E0C}" type="slidenum">
              <a:rPr lang="en-US" smtClean="0"/>
              <a:pPr/>
              <a:t>21</a:t>
            </a:fld>
            <a:endParaRPr lang="en-US" dirty="0"/>
          </a:p>
        </p:txBody>
      </p:sp>
    </p:spTree>
    <p:extLst>
      <p:ext uri="{BB962C8B-B14F-4D97-AF65-F5344CB8AC3E}">
        <p14:creationId xmlns:p14="http://schemas.microsoft.com/office/powerpoint/2010/main" val="236315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E482-087B-C987-B71D-F27B11E2417B}"/>
              </a:ext>
            </a:extLst>
          </p:cNvPr>
          <p:cNvSpPr>
            <a:spLocks noGrp="1"/>
          </p:cNvSpPr>
          <p:nvPr>
            <p:ph type="title"/>
          </p:nvPr>
        </p:nvSpPr>
        <p:spPr/>
        <p:txBody>
          <a:bodyPr/>
          <a:lstStyle/>
          <a:p>
            <a:r>
              <a:rPr lang="en-US" dirty="0"/>
              <a:t>Small Gen Clarifications</a:t>
            </a:r>
          </a:p>
        </p:txBody>
      </p:sp>
      <p:sp>
        <p:nvSpPr>
          <p:cNvPr id="3" name="Content Placeholder 2">
            <a:extLst>
              <a:ext uri="{FF2B5EF4-FFF2-40B4-BE49-F238E27FC236}">
                <a16:creationId xmlns:a16="http://schemas.microsoft.com/office/drawing/2014/main" id="{B96A8DD6-D007-0EC6-D989-003CACB9BCD8}"/>
              </a:ext>
            </a:extLst>
          </p:cNvPr>
          <p:cNvSpPr>
            <a:spLocks noGrp="1"/>
          </p:cNvSpPr>
          <p:nvPr>
            <p:ph idx="1"/>
          </p:nvPr>
        </p:nvSpPr>
        <p:spPr/>
        <p:txBody>
          <a:bodyPr/>
          <a:lstStyle/>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For Small Generation projects, the TDSP should log in to RIOO-IS and enter dates for IA signed date, financial commitment and notice to proceed. This is based on planning guide section 5.4 where this information is provided from the TDSP to ERCOT. </a:t>
            </a:r>
            <a:endParaRPr lang="en-US" sz="2400" dirty="0">
              <a:latin typeface="Calibri" panose="020F0502020204030204" pitchFamily="34" charset="0"/>
              <a:ea typeface="Calibri" panose="020F0502020204030204" pitchFamily="34" charset="0"/>
            </a:endParaRPr>
          </a:p>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Small Generation System Impact Study (SIS) scope is a determination of the TDSP.</a:t>
            </a:r>
          </a:p>
          <a:p>
            <a:pPr marL="800100" lvl="1" indent="-342900">
              <a:spcBef>
                <a:spcPts val="0"/>
              </a:spcBef>
              <a:buFont typeface="+mj-lt"/>
              <a:buAutoNum type="alphaLcParenR"/>
            </a:pPr>
            <a:r>
              <a:rPr lang="en-US" sz="1800" dirty="0">
                <a:effectLst/>
                <a:latin typeface="Calibri" panose="020F0502020204030204" pitchFamily="34" charset="0"/>
                <a:ea typeface="Calibri" panose="020F0502020204030204" pitchFamily="34" charset="0"/>
              </a:rPr>
              <a:t>The SIS scope and necessity of the SIS is a determination of the TDSP.  </a:t>
            </a:r>
          </a:p>
          <a:p>
            <a:pPr marL="800100" lvl="1" indent="-342900">
              <a:spcBef>
                <a:spcPts val="0"/>
              </a:spcBef>
              <a:buFont typeface="+mj-lt"/>
              <a:buAutoNum type="alphaLcParenR"/>
            </a:pPr>
            <a:r>
              <a:rPr lang="en-US" sz="1800" dirty="0">
                <a:effectLst/>
                <a:latin typeface="Calibri" panose="020F0502020204030204" pitchFamily="34" charset="0"/>
                <a:ea typeface="Calibri" panose="020F0502020204030204" pitchFamily="34" charset="0"/>
              </a:rPr>
              <a:t>ERCOT recommends that, at a minimum, a thermal, voltage, short circuit and flicker analysis are performed.</a:t>
            </a:r>
          </a:p>
          <a:p>
            <a:pPr marL="800100" lvl="1" indent="-342900">
              <a:spcBef>
                <a:spcPts val="0"/>
              </a:spcBef>
              <a:buFont typeface="+mj-lt"/>
              <a:buAutoNum type="alphaLcParenR"/>
            </a:pPr>
            <a:r>
              <a:rPr lang="en-US" sz="1800" dirty="0">
                <a:effectLst/>
                <a:latin typeface="Calibri" panose="020F0502020204030204" pitchFamily="34" charset="0"/>
                <a:ea typeface="Calibri" panose="020F0502020204030204" pitchFamily="34" charset="0"/>
              </a:rPr>
              <a:t>ERCOT may inquire as to the reasoning why a TDSP states that a SIS may not be required. </a:t>
            </a:r>
          </a:p>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If an affiliated IE or RE submits a less than 10 MW GIM that is behind the same TDSP station as another planned and affiliated GIM then the new less than 10 MW GIM will need to go through the large gen process.</a:t>
            </a:r>
          </a:p>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Small generation projects require PSS/E models, PSCAD models, their associated Model Quality Tests and a PSCAD Unit Model Validation.</a:t>
            </a:r>
          </a:p>
        </p:txBody>
      </p:sp>
      <p:sp>
        <p:nvSpPr>
          <p:cNvPr id="4" name="Slide Number Placeholder 3">
            <a:extLst>
              <a:ext uri="{FF2B5EF4-FFF2-40B4-BE49-F238E27FC236}">
                <a16:creationId xmlns:a16="http://schemas.microsoft.com/office/drawing/2014/main" id="{823BC195-8431-7E48-1C76-32C078F0DEC7}"/>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386448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E482-087B-C987-B71D-F27B11E2417B}"/>
              </a:ext>
            </a:extLst>
          </p:cNvPr>
          <p:cNvSpPr>
            <a:spLocks noGrp="1"/>
          </p:cNvSpPr>
          <p:nvPr>
            <p:ph type="title"/>
          </p:nvPr>
        </p:nvSpPr>
        <p:spPr/>
        <p:txBody>
          <a:bodyPr/>
          <a:lstStyle/>
          <a:p>
            <a:r>
              <a:rPr lang="en-US" dirty="0"/>
              <a:t>Miscellaneous Reminders</a:t>
            </a:r>
          </a:p>
        </p:txBody>
      </p:sp>
      <p:sp>
        <p:nvSpPr>
          <p:cNvPr id="3" name="Content Placeholder 2">
            <a:extLst>
              <a:ext uri="{FF2B5EF4-FFF2-40B4-BE49-F238E27FC236}">
                <a16:creationId xmlns:a16="http://schemas.microsoft.com/office/drawing/2014/main" id="{B96A8DD6-D007-0EC6-D989-003CACB9BCD8}"/>
              </a:ext>
            </a:extLst>
          </p:cNvPr>
          <p:cNvSpPr>
            <a:spLocks noGrp="1"/>
          </p:cNvSpPr>
          <p:nvPr>
            <p:ph idx="1"/>
          </p:nvPr>
        </p:nvSpPr>
        <p:spPr/>
        <p:txBody>
          <a:bodyPr/>
          <a:lstStyle/>
          <a:p>
            <a:pPr marL="461963" marR="0" indent="-461963">
              <a:spcBef>
                <a:spcPts val="600"/>
              </a:spcBef>
              <a:spcAft>
                <a:spcPts val="600"/>
              </a:spcAft>
              <a:buFont typeface="+mj-lt"/>
              <a:buAutoNum type="arabicPeriod"/>
            </a:pPr>
            <a:r>
              <a:rPr lang="en-US" sz="2400" dirty="0">
                <a:latin typeface="Calibri" panose="020F0502020204030204" pitchFamily="34" charset="0"/>
              </a:rPr>
              <a:t>Prior to Full Registration, ERCOT requests that the RE reach out to ERCOT at least 30 days prior to the deadline for the desired PLD to allow for calls and edits prior to submittal in RIOO-IS for review.  For Full Registration, the desired Production Load Date deadlines can be found in </a:t>
            </a:r>
            <a:r>
              <a:rPr lang="en-US" sz="2400" dirty="0">
                <a:latin typeface="Calibri" panose="020F0502020204030204" pitchFamily="34" charset="0"/>
                <a:hlinkClick r:id="rId2">
                  <a:extLst>
                    <a:ext uri="{A12FA001-AC4F-418D-AE19-62706E023703}">
                      <ahyp:hlinkClr xmlns:ahyp="http://schemas.microsoft.com/office/drawing/2018/hyperlinkcolor" val="tx"/>
                    </a:ext>
                  </a:extLst>
                </a:hlinkClick>
              </a:rPr>
              <a:t>https://www.ercot.com/gridinfo/transmission/opsys-change-schedule</a:t>
            </a:r>
            <a:r>
              <a:rPr lang="en-US" sz="2400" dirty="0">
                <a:latin typeface="Calibri" panose="020F0502020204030204" pitchFamily="34" charset="0"/>
              </a:rPr>
              <a:t>. Resource data submitted after 15 days prior to the PLD deadline may not get processed in time to be included in the desired PLD!</a:t>
            </a:r>
          </a:p>
          <a:p>
            <a:pPr marL="457200" marR="0" indent="-457200">
              <a:spcBef>
                <a:spcPts val="0"/>
              </a:spcBef>
              <a:spcAft>
                <a:spcPts val="0"/>
              </a:spcAft>
              <a:buFont typeface="+mj-lt"/>
              <a:buAutoNum type="arabicPeriod"/>
            </a:pPr>
            <a:r>
              <a:rPr lang="en-US" sz="2400" dirty="0">
                <a:latin typeface="Calibri" panose="020F0502020204030204" pitchFamily="34" charset="0"/>
              </a:rPr>
              <a:t>Load Resource request must be submitted in RIOO-IS at the same time as the Resource (BESS) full registration data submittal.  Resource data will not be processed if the Load Request Form is missing by the PLD deadline. </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23BC195-8431-7E48-1C76-32C078F0DEC7}"/>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1262386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Active RR’s</a:t>
            </a:r>
          </a:p>
        </p:txBody>
      </p:sp>
      <p:sp>
        <p:nvSpPr>
          <p:cNvPr id="3" name="Content Placeholder 2"/>
          <p:cNvSpPr>
            <a:spLocks noGrp="1"/>
          </p:cNvSpPr>
          <p:nvPr>
            <p:ph idx="1"/>
          </p:nvPr>
        </p:nvSpPr>
        <p:spPr>
          <a:xfrm>
            <a:off x="443621" y="1373125"/>
            <a:ext cx="8915400" cy="1976155"/>
          </a:xfrm>
        </p:spPr>
        <p:txBody>
          <a:bodyPr/>
          <a:lstStyle/>
          <a:p>
            <a:r>
              <a:rPr lang="en-US" sz="2400" dirty="0"/>
              <a:t>PGRR103 - Establish Time Limit for Generator Commissioning Following Approval to Synchronize – To be reviewed by BOD on Aug 31, 2023?.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58725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682"/>
            <a:ext cx="9753600" cy="670718"/>
          </a:xfrm>
        </p:spPr>
        <p:txBody>
          <a:bodyPr/>
          <a:lstStyle/>
          <a:p>
            <a:r>
              <a:rPr lang="en-US" dirty="0"/>
              <a:t>Other contact information</a:t>
            </a:r>
          </a:p>
        </p:txBody>
      </p:sp>
      <p:sp>
        <p:nvSpPr>
          <p:cNvPr id="3" name="Content Placeholder 2"/>
          <p:cNvSpPr>
            <a:spLocks noGrp="1"/>
          </p:cNvSpPr>
          <p:nvPr>
            <p:ph idx="1"/>
          </p:nvPr>
        </p:nvSpPr>
        <p:spPr>
          <a:xfrm>
            <a:off x="609600" y="1143000"/>
            <a:ext cx="8534400" cy="4511040"/>
          </a:xfrm>
        </p:spPr>
        <p:txBody>
          <a:bodyPr/>
          <a:lstStyle/>
          <a:p>
            <a:r>
              <a:rPr lang="en-US" dirty="0">
                <a:hlinkClick r:id="rId3"/>
              </a:rPr>
              <a:t>ResourceIntegrationDepartment@ercot.com</a:t>
            </a:r>
            <a:r>
              <a:rPr lang="en-US" dirty="0"/>
              <a:t> is distribution list for Resource Integration department</a:t>
            </a:r>
          </a:p>
          <a:p>
            <a:r>
              <a:rPr lang="en-US" dirty="0"/>
              <a:t>Mailing List</a:t>
            </a:r>
          </a:p>
          <a:p>
            <a:pPr lvl="1"/>
            <a:r>
              <a:rPr lang="en-US" sz="2400" dirty="0"/>
              <a:t>RESOURCE_INTEGRATION@LISTS.ERCOT.COM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3304018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pic>
        <p:nvPicPr>
          <p:cNvPr id="4" name="Picture 3"/>
          <p:cNvPicPr>
            <a:picLocks noChangeAspect="1"/>
          </p:cNvPicPr>
          <p:nvPr/>
        </p:nvPicPr>
        <p:blipFill>
          <a:blip r:embed="rId3"/>
          <a:stretch>
            <a:fillRect/>
          </a:stretch>
        </p:blipFill>
        <p:spPr>
          <a:xfrm>
            <a:off x="3124200" y="938274"/>
            <a:ext cx="5517497" cy="4624326"/>
          </a:xfrm>
          <a:prstGeom prst="rect">
            <a:avLst/>
          </a:prstGeom>
        </p:spPr>
      </p:pic>
    </p:spTree>
    <p:extLst>
      <p:ext uri="{BB962C8B-B14F-4D97-AF65-F5344CB8AC3E}">
        <p14:creationId xmlns:p14="http://schemas.microsoft.com/office/powerpoint/2010/main" val="3994861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pic>
        <p:nvPicPr>
          <p:cNvPr id="12" name="Picture 11">
            <a:extLst>
              <a:ext uri="{FF2B5EF4-FFF2-40B4-BE49-F238E27FC236}">
                <a16:creationId xmlns:a16="http://schemas.microsoft.com/office/drawing/2014/main" id="{0958AB39-BD59-4B90-BD33-AC9ECA42ADEB}"/>
              </a:ext>
            </a:extLst>
          </p:cNvPr>
          <p:cNvPicPr>
            <a:picLocks noChangeAspect="1"/>
          </p:cNvPicPr>
          <p:nvPr/>
        </p:nvPicPr>
        <p:blipFill>
          <a:blip r:embed="rId2"/>
          <a:stretch>
            <a:fillRect/>
          </a:stretch>
        </p:blipFill>
        <p:spPr>
          <a:xfrm>
            <a:off x="1450692" y="0"/>
            <a:ext cx="9290615" cy="6858000"/>
          </a:xfrm>
          <a:prstGeom prst="rect">
            <a:avLst/>
          </a:prstGeom>
        </p:spPr>
      </p:pic>
    </p:spTree>
    <p:extLst>
      <p:ext uri="{BB962C8B-B14F-4D97-AF65-F5344CB8AC3E}">
        <p14:creationId xmlns:p14="http://schemas.microsoft.com/office/powerpoint/2010/main" val="3335158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pic>
        <p:nvPicPr>
          <p:cNvPr id="5" name="Picture 4">
            <a:extLst>
              <a:ext uri="{FF2B5EF4-FFF2-40B4-BE49-F238E27FC236}">
                <a16:creationId xmlns:a16="http://schemas.microsoft.com/office/drawing/2014/main" id="{956989F5-8509-4DFD-987C-2449AD09F1D4}"/>
              </a:ext>
            </a:extLst>
          </p:cNvPr>
          <p:cNvPicPr>
            <a:picLocks noChangeAspect="1"/>
          </p:cNvPicPr>
          <p:nvPr/>
        </p:nvPicPr>
        <p:blipFill>
          <a:blip r:embed="rId2"/>
          <a:stretch>
            <a:fillRect/>
          </a:stretch>
        </p:blipFill>
        <p:spPr>
          <a:xfrm>
            <a:off x="1752600" y="76200"/>
            <a:ext cx="9218259" cy="6767951"/>
          </a:xfrm>
          <a:prstGeom prst="rect">
            <a:avLst/>
          </a:prstGeom>
        </p:spPr>
      </p:pic>
    </p:spTree>
    <p:extLst>
      <p:ext uri="{BB962C8B-B14F-4D97-AF65-F5344CB8AC3E}">
        <p14:creationId xmlns:p14="http://schemas.microsoft.com/office/powerpoint/2010/main" val="954024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pic>
        <p:nvPicPr>
          <p:cNvPr id="6" name="Picture 5">
            <a:extLst>
              <a:ext uri="{FF2B5EF4-FFF2-40B4-BE49-F238E27FC236}">
                <a16:creationId xmlns:a16="http://schemas.microsoft.com/office/drawing/2014/main" id="{A1FD7F11-CDD1-41C2-8E4D-E3FC54E10C73}"/>
              </a:ext>
            </a:extLst>
          </p:cNvPr>
          <p:cNvPicPr>
            <a:picLocks noChangeAspect="1"/>
          </p:cNvPicPr>
          <p:nvPr/>
        </p:nvPicPr>
        <p:blipFill>
          <a:blip r:embed="rId2"/>
          <a:stretch>
            <a:fillRect/>
          </a:stretch>
        </p:blipFill>
        <p:spPr>
          <a:xfrm>
            <a:off x="1367639" y="0"/>
            <a:ext cx="9456720" cy="6857999"/>
          </a:xfrm>
          <a:prstGeom prst="rect">
            <a:avLst/>
          </a:prstGeom>
        </p:spPr>
      </p:pic>
    </p:spTree>
    <p:extLst>
      <p:ext uri="{BB962C8B-B14F-4D97-AF65-F5344CB8AC3E}">
        <p14:creationId xmlns:p14="http://schemas.microsoft.com/office/powerpoint/2010/main" val="313925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508000" y="795995"/>
            <a:ext cx="11379200" cy="5833405"/>
          </a:xfrm>
        </p:spPr>
        <p:txBody>
          <a:bodyPr/>
          <a:lstStyle/>
          <a:p>
            <a:pPr marL="0" indent="0">
              <a:buNone/>
            </a:pPr>
            <a:r>
              <a:rPr lang="en-US" dirty="0"/>
              <a:t>Planning Guide 5.9, Quarterly Stability Assessment</a:t>
            </a:r>
          </a:p>
          <a:p>
            <a:r>
              <a:rPr lang="en-US" sz="2800" dirty="0"/>
              <a:t>Issue’s seen in previous QSA’s</a:t>
            </a:r>
          </a:p>
          <a:p>
            <a:pPr lvl="1"/>
            <a:r>
              <a:rPr lang="en-US" sz="2400" dirty="0"/>
              <a:t>10 day comment period for FIS</a:t>
            </a:r>
          </a:p>
          <a:p>
            <a:pPr lvl="2"/>
            <a:r>
              <a:rPr lang="en-US" sz="2000" dirty="0"/>
              <a:t>Needs to be complete before QSA deadline</a:t>
            </a:r>
          </a:p>
          <a:p>
            <a:pPr lvl="2"/>
            <a:r>
              <a:rPr lang="en-US" sz="2000" dirty="0"/>
              <a:t>TSPs need to plan for it</a:t>
            </a:r>
          </a:p>
          <a:p>
            <a:pPr lvl="1"/>
            <a:r>
              <a:rPr lang="en-US" sz="2400" dirty="0"/>
              <a:t>Dynamic/PSCAD Model Review</a:t>
            </a:r>
          </a:p>
          <a:p>
            <a:pPr lvl="2"/>
            <a:r>
              <a:rPr lang="en-US" sz="2000" dirty="0"/>
              <a:t>Dependent on FIS Stability study</a:t>
            </a:r>
          </a:p>
          <a:p>
            <a:pPr lvl="2"/>
            <a:r>
              <a:rPr lang="en-US" sz="2000" dirty="0"/>
              <a:t>Need to meet PG 6.9 15 to 30 days prior to QSA deadline</a:t>
            </a:r>
          </a:p>
          <a:p>
            <a:r>
              <a:rPr lang="en-US" sz="2800" dirty="0"/>
              <a:t>PSSE Model Quality Test Required</a:t>
            </a:r>
          </a:p>
          <a:p>
            <a:r>
              <a:rPr lang="en-US" sz="2800" dirty="0"/>
              <a:t>PSCAD Model Quality Test and Unit Model Validation required</a:t>
            </a:r>
          </a:p>
          <a:p>
            <a:r>
              <a:rPr lang="en-US" sz="2800" dirty="0"/>
              <a:t>TSAT Model Required – If PSSE model is UDM, then TSAT model should be UDM and should include MQT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24104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RIOO-IS and RARF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a:solidFill>
                <a:prstClr val="black">
                  <a:tint val="75000"/>
                </a:prstClr>
              </a:solidFill>
            </a:endParaRPr>
          </a:p>
        </p:txBody>
      </p:sp>
      <p:sp>
        <p:nvSpPr>
          <p:cNvPr id="7" name="TextBox 6">
            <a:extLst>
              <a:ext uri="{FF2B5EF4-FFF2-40B4-BE49-F238E27FC236}">
                <a16:creationId xmlns:a16="http://schemas.microsoft.com/office/drawing/2014/main" id="{49C1AF52-EA83-4713-AB1F-01B509D3A245}"/>
              </a:ext>
            </a:extLst>
          </p:cNvPr>
          <p:cNvSpPr txBox="1"/>
          <p:nvPr/>
        </p:nvSpPr>
        <p:spPr>
          <a:xfrm>
            <a:off x="762000" y="1524000"/>
            <a:ext cx="9749246"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new release allows entry of resource data into RIOO database rather than use of RARF</a:t>
            </a:r>
          </a:p>
          <a:p>
            <a:pPr marL="457200" indent="-457200">
              <a:buFont typeface="Arial" panose="020B0604020202020204" pitchFamily="34" charset="0"/>
              <a:buChar char="•"/>
            </a:pPr>
            <a:r>
              <a:rPr lang="en-US" sz="2800" dirty="0"/>
              <a:t>The existing RARF forms that were in RIOO-IS were supposed to be migrated to the new database</a:t>
            </a:r>
          </a:p>
          <a:p>
            <a:pPr marL="457200" indent="-457200">
              <a:buFont typeface="Arial" panose="020B0604020202020204" pitchFamily="34" charset="0"/>
              <a:buChar char="•"/>
            </a:pPr>
            <a:r>
              <a:rPr lang="en-US" sz="2800" dirty="0"/>
              <a:t>Migration effort </a:t>
            </a:r>
            <a:r>
              <a:rPr lang="en-US" sz="2800" dirty="0">
                <a:solidFill>
                  <a:srgbClr val="FF0000"/>
                </a:solidFill>
              </a:rPr>
              <a:t>assumed not available</a:t>
            </a:r>
          </a:p>
          <a:p>
            <a:pPr marL="457200" indent="-457200">
              <a:buFont typeface="Arial" panose="020B0604020202020204" pitchFamily="34" charset="0"/>
              <a:buChar char="•"/>
            </a:pPr>
            <a:r>
              <a:rPr lang="en-US" sz="2800" dirty="0"/>
              <a:t>IE/RE may will have to re-enter data into RIOO-IS </a:t>
            </a:r>
            <a:r>
              <a:rPr lang="en-US" sz="2800" strike="sngStrike" dirty="0"/>
              <a:t>or wait for Migration effort</a:t>
            </a:r>
            <a:r>
              <a:rPr lang="en-US" sz="2800" dirty="0"/>
              <a:t> if in FIS or Planning stage.  Those with an PLD in 2023 may continue to use RARF forms.</a:t>
            </a:r>
          </a:p>
          <a:p>
            <a:pPr marL="457200" indent="-457200">
              <a:buFont typeface="Arial" panose="020B0604020202020204" pitchFamily="34" charset="0"/>
              <a:buChar char="•"/>
            </a:pPr>
            <a:r>
              <a:rPr lang="en-US" sz="2800" dirty="0"/>
              <a:t>PLD dates beyond 2023 (even those that slip) will have to re-enter data into RIOO-IS</a:t>
            </a:r>
          </a:p>
          <a:p>
            <a:pPr marL="457200" indent="-457200">
              <a:buFont typeface="Arial" panose="020B0604020202020204" pitchFamily="34" charset="0"/>
              <a:buChar char="•"/>
            </a:pPr>
            <a:r>
              <a:rPr lang="en-US" sz="2800" dirty="0"/>
              <a:t>Screenshot document created to help with RIOO-IS</a:t>
            </a:r>
          </a:p>
          <a:p>
            <a:pPr lvl="1"/>
            <a:endParaRPr lang="en-US" sz="2800" dirty="0"/>
          </a:p>
        </p:txBody>
      </p:sp>
    </p:spTree>
    <p:extLst>
      <p:ext uri="{BB962C8B-B14F-4D97-AF65-F5344CB8AC3E}">
        <p14:creationId xmlns:p14="http://schemas.microsoft.com/office/powerpoint/2010/main" val="372940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RIOO-IS Issues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5</a:t>
            </a:fld>
            <a:endParaRPr lang="en-US">
              <a:solidFill>
                <a:prstClr val="black">
                  <a:tint val="75000"/>
                </a:prstClr>
              </a:solidFill>
            </a:endParaRPr>
          </a:p>
        </p:txBody>
      </p:sp>
      <p:sp>
        <p:nvSpPr>
          <p:cNvPr id="7" name="TextBox 6">
            <a:extLst>
              <a:ext uri="{FF2B5EF4-FFF2-40B4-BE49-F238E27FC236}">
                <a16:creationId xmlns:a16="http://schemas.microsoft.com/office/drawing/2014/main" id="{49C1AF52-EA83-4713-AB1F-01B509D3A245}"/>
              </a:ext>
            </a:extLst>
          </p:cNvPr>
          <p:cNvSpPr txBox="1"/>
          <p:nvPr/>
        </p:nvSpPr>
        <p:spPr>
          <a:xfrm>
            <a:off x="762000" y="1524000"/>
            <a:ext cx="9749246" cy="4401205"/>
          </a:xfrm>
          <a:prstGeom prst="rect">
            <a:avLst/>
          </a:prstGeom>
          <a:noFill/>
        </p:spPr>
        <p:txBody>
          <a:bodyPr wrap="square" rtlCol="0">
            <a:spAutoFit/>
          </a:bodyPr>
          <a:lstStyle/>
          <a:p>
            <a:pPr marL="342900" marR="0" lvl="0" indent="-342900">
              <a:spcBef>
                <a:spcPts val="0"/>
              </a:spcBef>
              <a:spcAft>
                <a:spcPts val="0"/>
              </a:spcAft>
              <a:buFont typeface="Calibri" panose="020F0502020204030204" pitchFamily="34" charset="0"/>
              <a:buChar char="-"/>
            </a:pPr>
            <a:r>
              <a:rPr lang="en-US" sz="2800" dirty="0"/>
              <a:t>Node creation and use</a:t>
            </a:r>
          </a:p>
          <a:p>
            <a:pPr marL="342900" marR="0" lvl="0" indent="-342900">
              <a:spcBef>
                <a:spcPts val="0"/>
              </a:spcBef>
              <a:spcAft>
                <a:spcPts val="0"/>
              </a:spcAft>
              <a:buFont typeface="Calibri" panose="020F0502020204030204" pitchFamily="34" charset="0"/>
              <a:buChar char="-"/>
            </a:pPr>
            <a:r>
              <a:rPr lang="en-US" sz="2800" dirty="0"/>
              <a:t>Date Relationships and how to change them</a:t>
            </a:r>
          </a:p>
          <a:p>
            <a:pPr marL="342900" marR="0" lvl="0" indent="-342900">
              <a:spcBef>
                <a:spcPts val="0"/>
              </a:spcBef>
              <a:spcAft>
                <a:spcPts val="0"/>
              </a:spcAft>
              <a:buFont typeface="Calibri" panose="020F0502020204030204" pitchFamily="34" charset="0"/>
              <a:buChar char="-"/>
            </a:pPr>
            <a:r>
              <a:rPr lang="en-US" sz="2800" dirty="0"/>
              <a:t>Changing Contacts</a:t>
            </a:r>
          </a:p>
          <a:p>
            <a:pPr marL="342900" marR="0" lvl="0" indent="-342900">
              <a:spcBef>
                <a:spcPts val="0"/>
              </a:spcBef>
              <a:spcAft>
                <a:spcPts val="0"/>
              </a:spcAft>
              <a:buFont typeface="Calibri" panose="020F0502020204030204" pitchFamily="34" charset="0"/>
              <a:buChar char="-"/>
            </a:pPr>
            <a:r>
              <a:rPr lang="en-US" sz="2800" dirty="0"/>
              <a:t>RARF Attestation</a:t>
            </a:r>
          </a:p>
          <a:p>
            <a:pPr marL="342900" marR="0" lvl="0" indent="-342900">
              <a:spcBef>
                <a:spcPts val="0"/>
              </a:spcBef>
              <a:spcAft>
                <a:spcPts val="0"/>
              </a:spcAft>
              <a:buFont typeface="Calibri" panose="020F0502020204030204" pitchFamily="34" charset="0"/>
              <a:buChar char="-"/>
            </a:pPr>
            <a:r>
              <a:rPr lang="en-US" sz="2800" dirty="0"/>
              <a:t>Attachments for embedded documents</a:t>
            </a:r>
          </a:p>
          <a:p>
            <a:pPr marL="342900" marR="0" lvl="0" indent="-342900">
              <a:spcBef>
                <a:spcPts val="0"/>
              </a:spcBef>
              <a:spcAft>
                <a:spcPts val="0"/>
              </a:spcAft>
              <a:buFont typeface="Calibri" panose="020F0502020204030204" pitchFamily="34" charset="0"/>
              <a:buChar char="-"/>
            </a:pPr>
            <a:r>
              <a:rPr lang="en-US" sz="2800" dirty="0"/>
              <a:t>Modifying the Project Details to make corrections that cannot be made in RIOO</a:t>
            </a:r>
          </a:p>
          <a:p>
            <a:pPr marL="342900" marR="0" lvl="0" indent="-342900">
              <a:spcBef>
                <a:spcPts val="0"/>
              </a:spcBef>
              <a:spcAft>
                <a:spcPts val="0"/>
              </a:spcAft>
              <a:buFont typeface="Calibri" panose="020F0502020204030204" pitchFamily="34" charset="0"/>
              <a:buChar char="-"/>
            </a:pPr>
            <a:r>
              <a:rPr lang="en-US" sz="2800" dirty="0"/>
              <a:t>TSPs not Creating RIOO Accounts Correctly</a:t>
            </a:r>
          </a:p>
          <a:p>
            <a:pPr marL="342900" marR="0" lvl="0" indent="-342900">
              <a:spcBef>
                <a:spcPts val="0"/>
              </a:spcBef>
              <a:spcAft>
                <a:spcPts val="0"/>
              </a:spcAft>
              <a:buFont typeface="Calibri" panose="020F0502020204030204" pitchFamily="34" charset="0"/>
              <a:buChar char="-"/>
            </a:pPr>
            <a:r>
              <a:rPr lang="en-US" sz="2800" dirty="0"/>
              <a:t>TSPs still requiring use of RARF forms from RE’s</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15408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670718"/>
          </a:xfrm>
        </p:spPr>
        <p:txBody>
          <a:bodyPr/>
          <a:lstStyle/>
          <a:p>
            <a:r>
              <a:rPr lang="en-US" dirty="0"/>
              <a:t>Node creation and use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pic>
        <p:nvPicPr>
          <p:cNvPr id="5" name="Picture 4" descr="Graphical user interface, text, application, email&#10;&#10;Description automatically generated">
            <a:extLst>
              <a:ext uri="{FF2B5EF4-FFF2-40B4-BE49-F238E27FC236}">
                <a16:creationId xmlns:a16="http://schemas.microsoft.com/office/drawing/2014/main" id="{86E2CFA4-3163-C05A-AD51-8C99786EC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72" y="776223"/>
            <a:ext cx="4191000" cy="2239267"/>
          </a:xfrm>
          <a:prstGeom prst="rect">
            <a:avLst/>
          </a:prstGeom>
        </p:spPr>
      </p:pic>
      <p:pic>
        <p:nvPicPr>
          <p:cNvPr id="8" name="Picture 7" descr="Diagram, schematic&#10;&#10;Description automatically generated">
            <a:extLst>
              <a:ext uri="{FF2B5EF4-FFF2-40B4-BE49-F238E27FC236}">
                <a16:creationId xmlns:a16="http://schemas.microsoft.com/office/drawing/2014/main" id="{D379B4F7-8F39-6A6D-69D7-807DF3E95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98414"/>
            <a:ext cx="6249272" cy="6115904"/>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3E8BFBE9-8233-BD31-8D4E-92D3B4D4A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749" y="2877312"/>
            <a:ext cx="3631068" cy="3943677"/>
          </a:xfrm>
          <a:prstGeom prst="rect">
            <a:avLst/>
          </a:prstGeom>
        </p:spPr>
      </p:pic>
      <p:cxnSp>
        <p:nvCxnSpPr>
          <p:cNvPr id="14" name="Straight Arrow Connector 13">
            <a:extLst>
              <a:ext uri="{FF2B5EF4-FFF2-40B4-BE49-F238E27FC236}">
                <a16:creationId xmlns:a16="http://schemas.microsoft.com/office/drawing/2014/main" id="{A09036AA-3846-6E52-2A78-525D547994C6}"/>
              </a:ext>
            </a:extLst>
          </p:cNvPr>
          <p:cNvCxnSpPr>
            <a:cxnSpLocks/>
          </p:cNvCxnSpPr>
          <p:nvPr/>
        </p:nvCxnSpPr>
        <p:spPr>
          <a:xfrm flipV="1">
            <a:off x="3194072" y="5562600"/>
            <a:ext cx="4959328" cy="519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1EF0814-6B10-4DB1-6596-BD10E7743FBC}"/>
              </a:ext>
            </a:extLst>
          </p:cNvPr>
          <p:cNvCxnSpPr>
            <a:cxnSpLocks/>
          </p:cNvCxnSpPr>
          <p:nvPr/>
        </p:nvCxnSpPr>
        <p:spPr>
          <a:xfrm flipV="1">
            <a:off x="2159234" y="3294171"/>
            <a:ext cx="6222766" cy="3233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008DF2B-CFD2-0A5A-3036-3010FBBD8F63}"/>
              </a:ext>
            </a:extLst>
          </p:cNvPr>
          <p:cNvCxnSpPr>
            <a:cxnSpLocks/>
          </p:cNvCxnSpPr>
          <p:nvPr/>
        </p:nvCxnSpPr>
        <p:spPr>
          <a:xfrm flipV="1">
            <a:off x="609600" y="1354762"/>
            <a:ext cx="718153" cy="717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EB6C8EE-2524-2938-3532-6EF0A031CF2B}"/>
              </a:ext>
            </a:extLst>
          </p:cNvPr>
          <p:cNvCxnSpPr>
            <a:cxnSpLocks/>
          </p:cNvCxnSpPr>
          <p:nvPr/>
        </p:nvCxnSpPr>
        <p:spPr>
          <a:xfrm>
            <a:off x="609600" y="3272400"/>
            <a:ext cx="901381" cy="224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F05C392-DD0E-F8EE-BDB7-3994F72A7DE9}"/>
              </a:ext>
            </a:extLst>
          </p:cNvPr>
          <p:cNvSpPr txBox="1"/>
          <p:nvPr/>
        </p:nvSpPr>
        <p:spPr>
          <a:xfrm>
            <a:off x="5214533" y="833781"/>
            <a:ext cx="1851789" cy="646331"/>
          </a:xfrm>
          <a:prstGeom prst="rect">
            <a:avLst/>
          </a:prstGeom>
          <a:noFill/>
        </p:spPr>
        <p:txBody>
          <a:bodyPr wrap="none" rtlCol="0">
            <a:spAutoFit/>
          </a:bodyPr>
          <a:lstStyle/>
          <a:p>
            <a:r>
              <a:rPr lang="en-US" dirty="0">
                <a:solidFill>
                  <a:srgbClr val="FF0000"/>
                </a:solidFill>
              </a:rPr>
              <a:t>Must be entered</a:t>
            </a:r>
          </a:p>
          <a:p>
            <a:r>
              <a:rPr lang="en-US" dirty="0">
                <a:solidFill>
                  <a:srgbClr val="FF0000"/>
                </a:solidFill>
              </a:rPr>
              <a:t>To create Node</a:t>
            </a:r>
          </a:p>
        </p:txBody>
      </p:sp>
      <p:sp>
        <p:nvSpPr>
          <p:cNvPr id="24" name="TextBox 23">
            <a:extLst>
              <a:ext uri="{FF2B5EF4-FFF2-40B4-BE49-F238E27FC236}">
                <a16:creationId xmlns:a16="http://schemas.microsoft.com/office/drawing/2014/main" id="{3BED28BB-150E-CFB5-B9D7-D9B62F25078B}"/>
              </a:ext>
            </a:extLst>
          </p:cNvPr>
          <p:cNvSpPr txBox="1"/>
          <p:nvPr/>
        </p:nvSpPr>
        <p:spPr>
          <a:xfrm>
            <a:off x="85376" y="2072071"/>
            <a:ext cx="1600965" cy="1200329"/>
          </a:xfrm>
          <a:prstGeom prst="rect">
            <a:avLst/>
          </a:prstGeom>
          <a:noFill/>
        </p:spPr>
        <p:txBody>
          <a:bodyPr wrap="square" rtlCol="0">
            <a:spAutoFit/>
          </a:bodyPr>
          <a:lstStyle/>
          <a:p>
            <a:r>
              <a:rPr lang="en-US" dirty="0">
                <a:solidFill>
                  <a:srgbClr val="FF0000"/>
                </a:solidFill>
              </a:rPr>
              <a:t>Must be entered</a:t>
            </a:r>
          </a:p>
          <a:p>
            <a:r>
              <a:rPr lang="en-US" dirty="0">
                <a:solidFill>
                  <a:srgbClr val="FF0000"/>
                </a:solidFill>
              </a:rPr>
              <a:t>To create Node</a:t>
            </a:r>
          </a:p>
        </p:txBody>
      </p:sp>
      <p:sp>
        <p:nvSpPr>
          <p:cNvPr id="25" name="TextBox 24">
            <a:extLst>
              <a:ext uri="{FF2B5EF4-FFF2-40B4-BE49-F238E27FC236}">
                <a16:creationId xmlns:a16="http://schemas.microsoft.com/office/drawing/2014/main" id="{319CE630-FAA1-15CE-3DDC-47322ECAB24C}"/>
              </a:ext>
            </a:extLst>
          </p:cNvPr>
          <p:cNvSpPr txBox="1"/>
          <p:nvPr/>
        </p:nvSpPr>
        <p:spPr>
          <a:xfrm>
            <a:off x="117566" y="5731214"/>
            <a:ext cx="1261884" cy="923330"/>
          </a:xfrm>
          <a:prstGeom prst="rect">
            <a:avLst/>
          </a:prstGeom>
          <a:noFill/>
        </p:spPr>
        <p:txBody>
          <a:bodyPr wrap="none" rtlCol="0">
            <a:spAutoFit/>
          </a:bodyPr>
          <a:lstStyle/>
          <a:p>
            <a:r>
              <a:rPr lang="en-US" dirty="0">
                <a:solidFill>
                  <a:srgbClr val="FF0000"/>
                </a:solidFill>
              </a:rPr>
              <a:t>Nodes</a:t>
            </a:r>
          </a:p>
          <a:p>
            <a:r>
              <a:rPr lang="en-US" dirty="0">
                <a:solidFill>
                  <a:srgbClr val="FF0000"/>
                </a:solidFill>
              </a:rPr>
              <a:t>Created at</a:t>
            </a:r>
          </a:p>
          <a:p>
            <a:r>
              <a:rPr lang="en-US" dirty="0">
                <a:solidFill>
                  <a:srgbClr val="FF0000"/>
                </a:solidFill>
              </a:rPr>
              <a:t>34.5 kV</a:t>
            </a:r>
          </a:p>
        </p:txBody>
      </p:sp>
      <p:sp>
        <p:nvSpPr>
          <p:cNvPr id="27" name="TextBox 26">
            <a:extLst>
              <a:ext uri="{FF2B5EF4-FFF2-40B4-BE49-F238E27FC236}">
                <a16:creationId xmlns:a16="http://schemas.microsoft.com/office/drawing/2014/main" id="{CCB64D2F-21D6-0EBB-9F95-305A43C6596D}"/>
              </a:ext>
            </a:extLst>
          </p:cNvPr>
          <p:cNvSpPr txBox="1"/>
          <p:nvPr/>
        </p:nvSpPr>
        <p:spPr>
          <a:xfrm>
            <a:off x="4211385" y="4033700"/>
            <a:ext cx="1710725" cy="646331"/>
          </a:xfrm>
          <a:prstGeom prst="rect">
            <a:avLst/>
          </a:prstGeom>
          <a:noFill/>
        </p:spPr>
        <p:txBody>
          <a:bodyPr wrap="none" rtlCol="0">
            <a:spAutoFit/>
          </a:bodyPr>
          <a:lstStyle/>
          <a:p>
            <a:r>
              <a:rPr lang="en-US" dirty="0">
                <a:solidFill>
                  <a:srgbClr val="FF0000"/>
                </a:solidFill>
              </a:rPr>
              <a:t>Click to create </a:t>
            </a:r>
          </a:p>
          <a:p>
            <a:r>
              <a:rPr lang="en-US" dirty="0">
                <a:solidFill>
                  <a:srgbClr val="FF0000"/>
                </a:solidFill>
              </a:rPr>
              <a:t>node</a:t>
            </a:r>
          </a:p>
        </p:txBody>
      </p:sp>
      <p:cxnSp>
        <p:nvCxnSpPr>
          <p:cNvPr id="19" name="Straight Arrow Connector 18">
            <a:extLst>
              <a:ext uri="{FF2B5EF4-FFF2-40B4-BE49-F238E27FC236}">
                <a16:creationId xmlns:a16="http://schemas.microsoft.com/office/drawing/2014/main" id="{297C7EBE-4A84-9D4F-517F-41545C0A2B96}"/>
              </a:ext>
            </a:extLst>
          </p:cNvPr>
          <p:cNvCxnSpPr>
            <a:cxnSpLocks/>
          </p:cNvCxnSpPr>
          <p:nvPr/>
        </p:nvCxnSpPr>
        <p:spPr>
          <a:xfrm flipV="1">
            <a:off x="4333182" y="3128814"/>
            <a:ext cx="733565" cy="177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A83530D-B37C-5811-406F-0C99EAB2CB20}"/>
              </a:ext>
            </a:extLst>
          </p:cNvPr>
          <p:cNvCxnSpPr>
            <a:cxnSpLocks/>
          </p:cNvCxnSpPr>
          <p:nvPr/>
        </p:nvCxnSpPr>
        <p:spPr>
          <a:xfrm>
            <a:off x="2732952" y="1526124"/>
            <a:ext cx="2333795" cy="1578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Graphical user interface, text, application, email&#10;&#10;Description automatically generated">
            <a:extLst>
              <a:ext uri="{FF2B5EF4-FFF2-40B4-BE49-F238E27FC236}">
                <a16:creationId xmlns:a16="http://schemas.microsoft.com/office/drawing/2014/main" id="{F1D746A7-ADFA-ACB5-8230-A2D28A5B3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7272" y="1854975"/>
            <a:ext cx="2430991" cy="1752752"/>
          </a:xfrm>
          <a:prstGeom prst="rect">
            <a:avLst/>
          </a:prstGeom>
          <a:ln>
            <a:solidFill>
              <a:schemeClr val="accent1">
                <a:shade val="95000"/>
                <a:satMod val="105000"/>
              </a:schemeClr>
            </a:solidFill>
          </a:ln>
        </p:spPr>
      </p:pic>
      <p:cxnSp>
        <p:nvCxnSpPr>
          <p:cNvPr id="3" name="Straight Arrow Connector 2">
            <a:extLst>
              <a:ext uri="{FF2B5EF4-FFF2-40B4-BE49-F238E27FC236}">
                <a16:creationId xmlns:a16="http://schemas.microsoft.com/office/drawing/2014/main" id="{8BEEF928-4F8F-5262-53A0-8B0FD513C664}"/>
              </a:ext>
            </a:extLst>
          </p:cNvPr>
          <p:cNvCxnSpPr>
            <a:cxnSpLocks/>
          </p:cNvCxnSpPr>
          <p:nvPr/>
        </p:nvCxnSpPr>
        <p:spPr>
          <a:xfrm flipH="1">
            <a:off x="2209800" y="2590800"/>
            <a:ext cx="2743200" cy="335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F9B8C3-F977-75FF-DB80-54E50D97C047}"/>
              </a:ext>
            </a:extLst>
          </p:cNvPr>
          <p:cNvSpPr txBox="1"/>
          <p:nvPr/>
        </p:nvSpPr>
        <p:spPr>
          <a:xfrm>
            <a:off x="3581400" y="100796"/>
            <a:ext cx="8468985" cy="461665"/>
          </a:xfrm>
          <a:prstGeom prst="rect">
            <a:avLst/>
          </a:prstGeom>
          <a:noFill/>
        </p:spPr>
        <p:txBody>
          <a:bodyPr wrap="none" rtlCol="0">
            <a:spAutoFit/>
          </a:bodyPr>
          <a:lstStyle/>
          <a:p>
            <a:r>
              <a:rPr lang="en-US" sz="2400" dirty="0">
                <a:solidFill>
                  <a:srgbClr val="FF0000"/>
                </a:solidFill>
              </a:rPr>
              <a:t>August Update:  Please use 4 numeric digits for node names</a:t>
            </a:r>
          </a:p>
        </p:txBody>
      </p:sp>
      <p:sp>
        <p:nvSpPr>
          <p:cNvPr id="9" name="TextBox 8">
            <a:extLst>
              <a:ext uri="{FF2B5EF4-FFF2-40B4-BE49-F238E27FC236}">
                <a16:creationId xmlns:a16="http://schemas.microsoft.com/office/drawing/2014/main" id="{E318A19C-ABFD-27C0-3BD5-5B6E7383C839}"/>
              </a:ext>
            </a:extLst>
          </p:cNvPr>
          <p:cNvSpPr txBox="1"/>
          <p:nvPr/>
        </p:nvSpPr>
        <p:spPr>
          <a:xfrm>
            <a:off x="6765530" y="4215831"/>
            <a:ext cx="780129" cy="369332"/>
          </a:xfrm>
          <a:prstGeom prst="rect">
            <a:avLst/>
          </a:prstGeom>
          <a:noFill/>
        </p:spPr>
        <p:txBody>
          <a:bodyPr wrap="square" rtlCol="0">
            <a:spAutoFit/>
          </a:bodyPr>
          <a:lstStyle/>
          <a:p>
            <a:r>
              <a:rPr lang="en-US" dirty="0">
                <a:solidFill>
                  <a:srgbClr val="FF0000"/>
                </a:solidFill>
              </a:rPr>
              <a:t>0001</a:t>
            </a:r>
          </a:p>
        </p:txBody>
      </p:sp>
      <p:sp>
        <p:nvSpPr>
          <p:cNvPr id="10" name="TextBox 9">
            <a:extLst>
              <a:ext uri="{FF2B5EF4-FFF2-40B4-BE49-F238E27FC236}">
                <a16:creationId xmlns:a16="http://schemas.microsoft.com/office/drawing/2014/main" id="{C9E64174-80A3-1E9F-07FD-891B9DE0E649}"/>
              </a:ext>
            </a:extLst>
          </p:cNvPr>
          <p:cNvSpPr txBox="1"/>
          <p:nvPr/>
        </p:nvSpPr>
        <p:spPr>
          <a:xfrm>
            <a:off x="9144000" y="5208237"/>
            <a:ext cx="780129" cy="369332"/>
          </a:xfrm>
          <a:prstGeom prst="rect">
            <a:avLst/>
          </a:prstGeom>
          <a:noFill/>
        </p:spPr>
        <p:txBody>
          <a:bodyPr wrap="square" rtlCol="0">
            <a:spAutoFit/>
          </a:bodyPr>
          <a:lstStyle/>
          <a:p>
            <a:r>
              <a:rPr lang="en-US" dirty="0">
                <a:solidFill>
                  <a:srgbClr val="FF0000"/>
                </a:solidFill>
              </a:rPr>
              <a:t>0002</a:t>
            </a:r>
          </a:p>
        </p:txBody>
      </p:sp>
      <p:sp>
        <p:nvSpPr>
          <p:cNvPr id="11" name="TextBox 10">
            <a:extLst>
              <a:ext uri="{FF2B5EF4-FFF2-40B4-BE49-F238E27FC236}">
                <a16:creationId xmlns:a16="http://schemas.microsoft.com/office/drawing/2014/main" id="{83D98D58-E571-4B20-ED4D-58E5E326AC4F}"/>
              </a:ext>
            </a:extLst>
          </p:cNvPr>
          <p:cNvSpPr txBox="1"/>
          <p:nvPr/>
        </p:nvSpPr>
        <p:spPr>
          <a:xfrm>
            <a:off x="9744535" y="3032717"/>
            <a:ext cx="780129" cy="369332"/>
          </a:xfrm>
          <a:prstGeom prst="rect">
            <a:avLst/>
          </a:prstGeom>
          <a:noFill/>
        </p:spPr>
        <p:txBody>
          <a:bodyPr wrap="square" rtlCol="0">
            <a:spAutoFit/>
          </a:bodyPr>
          <a:lstStyle/>
          <a:p>
            <a:r>
              <a:rPr lang="en-US" dirty="0">
                <a:solidFill>
                  <a:srgbClr val="FF0000"/>
                </a:solidFill>
              </a:rPr>
              <a:t>0003</a:t>
            </a:r>
          </a:p>
        </p:txBody>
      </p:sp>
      <p:sp>
        <p:nvSpPr>
          <p:cNvPr id="13" name="TextBox 12">
            <a:extLst>
              <a:ext uri="{FF2B5EF4-FFF2-40B4-BE49-F238E27FC236}">
                <a16:creationId xmlns:a16="http://schemas.microsoft.com/office/drawing/2014/main" id="{46C18F6E-C693-35E3-3719-287CC0C8E7C9}"/>
              </a:ext>
            </a:extLst>
          </p:cNvPr>
          <p:cNvSpPr txBox="1"/>
          <p:nvPr/>
        </p:nvSpPr>
        <p:spPr>
          <a:xfrm>
            <a:off x="9767771" y="2190770"/>
            <a:ext cx="780129" cy="369332"/>
          </a:xfrm>
          <a:prstGeom prst="rect">
            <a:avLst/>
          </a:prstGeom>
          <a:noFill/>
        </p:spPr>
        <p:txBody>
          <a:bodyPr wrap="square" rtlCol="0">
            <a:spAutoFit/>
          </a:bodyPr>
          <a:lstStyle/>
          <a:p>
            <a:r>
              <a:rPr lang="en-US" dirty="0">
                <a:solidFill>
                  <a:srgbClr val="FF0000"/>
                </a:solidFill>
              </a:rPr>
              <a:t>0004</a:t>
            </a:r>
          </a:p>
        </p:txBody>
      </p:sp>
    </p:spTree>
    <p:extLst>
      <p:ext uri="{BB962C8B-B14F-4D97-AF65-F5344CB8AC3E}">
        <p14:creationId xmlns:p14="http://schemas.microsoft.com/office/powerpoint/2010/main" val="46467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670718"/>
          </a:xfrm>
        </p:spPr>
        <p:txBody>
          <a:bodyPr/>
          <a:lstStyle/>
          <a:p>
            <a:r>
              <a:rPr lang="en-US" dirty="0"/>
              <a:t>Date Relationships and how to change them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a:solidFill>
                <a:prstClr val="black">
                  <a:tint val="75000"/>
                </a:prstClr>
              </a:solidFill>
            </a:endParaRPr>
          </a:p>
        </p:txBody>
      </p:sp>
      <p:pic>
        <p:nvPicPr>
          <p:cNvPr id="5" name="Picture 4" descr="Graphical user interface, application&#10;&#10;Description automatically generated">
            <a:extLst>
              <a:ext uri="{FF2B5EF4-FFF2-40B4-BE49-F238E27FC236}">
                <a16:creationId xmlns:a16="http://schemas.microsoft.com/office/drawing/2014/main" id="{BAFDF37D-EAE9-BDCE-4B05-B79ABEB38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5323610" cy="488178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E68FB526-9C0A-2306-59F5-C21ECA565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1" y="853598"/>
            <a:ext cx="2819400" cy="1469361"/>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705B7F28-CF6E-A713-0BD3-5C484F9396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2336022"/>
            <a:ext cx="1752600" cy="798407"/>
          </a:xfrm>
          <a:prstGeom prst="rect">
            <a:avLst/>
          </a:prstGeom>
        </p:spPr>
      </p:pic>
      <p:cxnSp>
        <p:nvCxnSpPr>
          <p:cNvPr id="12" name="Straight Arrow Connector 11">
            <a:extLst>
              <a:ext uri="{FF2B5EF4-FFF2-40B4-BE49-F238E27FC236}">
                <a16:creationId xmlns:a16="http://schemas.microsoft.com/office/drawing/2014/main" id="{B8DF6452-AC00-E71B-C47A-0F3380FB3C43}"/>
              </a:ext>
            </a:extLst>
          </p:cNvPr>
          <p:cNvCxnSpPr>
            <a:stCxn id="10" idx="1"/>
          </p:cNvCxnSpPr>
          <p:nvPr/>
        </p:nvCxnSpPr>
        <p:spPr>
          <a:xfrm flipH="1">
            <a:off x="4038600" y="2735226"/>
            <a:ext cx="2895600" cy="130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 text, application, email&#10;&#10;Description automatically generated">
            <a:extLst>
              <a:ext uri="{FF2B5EF4-FFF2-40B4-BE49-F238E27FC236}">
                <a16:creationId xmlns:a16="http://schemas.microsoft.com/office/drawing/2014/main" id="{2178F514-4256-C829-6CB4-1214416F0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3222632"/>
            <a:ext cx="4820321" cy="1395607"/>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D04F64DE-FF8F-64A6-4E1F-B1DFB8CA1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4646273"/>
            <a:ext cx="3565519" cy="2085892"/>
          </a:xfrm>
          <a:prstGeom prst="rect">
            <a:avLst/>
          </a:prstGeom>
        </p:spPr>
      </p:pic>
      <p:cxnSp>
        <p:nvCxnSpPr>
          <p:cNvPr id="18" name="Straight Arrow Connector 17">
            <a:extLst>
              <a:ext uri="{FF2B5EF4-FFF2-40B4-BE49-F238E27FC236}">
                <a16:creationId xmlns:a16="http://schemas.microsoft.com/office/drawing/2014/main" id="{94E5A8D4-4E88-3F1E-4EA1-0A37E5FA743E}"/>
              </a:ext>
            </a:extLst>
          </p:cNvPr>
          <p:cNvCxnSpPr>
            <a:cxnSpLocks/>
          </p:cNvCxnSpPr>
          <p:nvPr/>
        </p:nvCxnSpPr>
        <p:spPr>
          <a:xfrm flipH="1" flipV="1">
            <a:off x="4800600" y="5334000"/>
            <a:ext cx="5410200" cy="1203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74C93BF-B760-50A8-CFA1-DE8B9F999064}"/>
              </a:ext>
            </a:extLst>
          </p:cNvPr>
          <p:cNvSpPr txBox="1"/>
          <p:nvPr/>
        </p:nvSpPr>
        <p:spPr>
          <a:xfrm>
            <a:off x="4709603" y="5791722"/>
            <a:ext cx="3223959" cy="923330"/>
          </a:xfrm>
          <a:prstGeom prst="rect">
            <a:avLst/>
          </a:prstGeom>
          <a:noFill/>
        </p:spPr>
        <p:txBody>
          <a:bodyPr wrap="none" rtlCol="0">
            <a:spAutoFit/>
          </a:bodyPr>
          <a:lstStyle/>
          <a:p>
            <a:r>
              <a:rPr lang="en-US" dirty="0">
                <a:solidFill>
                  <a:srgbClr val="FF0000"/>
                </a:solidFill>
              </a:rPr>
              <a:t>Use Basic Project Information</a:t>
            </a:r>
          </a:p>
          <a:p>
            <a:r>
              <a:rPr lang="en-US" dirty="0">
                <a:solidFill>
                  <a:srgbClr val="FF0000"/>
                </a:solidFill>
              </a:rPr>
              <a:t>Add a Change Request</a:t>
            </a:r>
          </a:p>
          <a:p>
            <a:r>
              <a:rPr lang="en-US" dirty="0">
                <a:solidFill>
                  <a:srgbClr val="FF0000"/>
                </a:solidFill>
              </a:rPr>
              <a:t>To Change</a:t>
            </a:r>
          </a:p>
        </p:txBody>
      </p:sp>
      <p:sp>
        <p:nvSpPr>
          <p:cNvPr id="23" name="TextBox 22">
            <a:extLst>
              <a:ext uri="{FF2B5EF4-FFF2-40B4-BE49-F238E27FC236}">
                <a16:creationId xmlns:a16="http://schemas.microsoft.com/office/drawing/2014/main" id="{C9B135DD-01BC-042A-13C4-BB9201577E4F}"/>
              </a:ext>
            </a:extLst>
          </p:cNvPr>
          <p:cNvSpPr txBox="1"/>
          <p:nvPr/>
        </p:nvSpPr>
        <p:spPr>
          <a:xfrm>
            <a:off x="8297998" y="2552182"/>
            <a:ext cx="3236784" cy="369332"/>
          </a:xfrm>
          <a:prstGeom prst="rect">
            <a:avLst/>
          </a:prstGeom>
          <a:noFill/>
        </p:spPr>
        <p:txBody>
          <a:bodyPr wrap="none" rtlCol="0">
            <a:spAutoFit/>
          </a:bodyPr>
          <a:lstStyle/>
          <a:p>
            <a:r>
              <a:rPr lang="en-US" dirty="0">
                <a:solidFill>
                  <a:srgbClr val="FF0000"/>
                </a:solidFill>
              </a:rPr>
              <a:t>Change on Substation Details</a:t>
            </a:r>
          </a:p>
        </p:txBody>
      </p:sp>
    </p:spTree>
    <p:extLst>
      <p:ext uri="{BB962C8B-B14F-4D97-AF65-F5344CB8AC3E}">
        <p14:creationId xmlns:p14="http://schemas.microsoft.com/office/powerpoint/2010/main" val="256907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4724400" cy="492919"/>
          </a:xfrm>
        </p:spPr>
        <p:txBody>
          <a:bodyPr/>
          <a:lstStyle/>
          <a:p>
            <a:r>
              <a:rPr lang="en-US" dirty="0"/>
              <a:t>Changing Contacts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a:t>
            </a:fld>
            <a:endParaRPr lang="en-US">
              <a:solidFill>
                <a:prstClr val="black">
                  <a:tint val="75000"/>
                </a:prstClr>
              </a:solidFill>
            </a:endParaRPr>
          </a:p>
        </p:txBody>
      </p:sp>
      <p:sp>
        <p:nvSpPr>
          <p:cNvPr id="3" name="TextBox 2">
            <a:extLst>
              <a:ext uri="{FF2B5EF4-FFF2-40B4-BE49-F238E27FC236}">
                <a16:creationId xmlns:a16="http://schemas.microsoft.com/office/drawing/2014/main" id="{0470D64A-C9D1-AF2F-E594-30E5F001803D}"/>
              </a:ext>
            </a:extLst>
          </p:cNvPr>
          <p:cNvSpPr txBox="1"/>
          <p:nvPr/>
        </p:nvSpPr>
        <p:spPr>
          <a:xfrm>
            <a:off x="1010194" y="782598"/>
            <a:ext cx="3257006" cy="2585323"/>
          </a:xfrm>
          <a:prstGeom prst="rect">
            <a:avLst/>
          </a:prstGeom>
          <a:noFill/>
          <a:ln>
            <a:solidFill>
              <a:schemeClr val="tx1"/>
            </a:solidFill>
          </a:ln>
        </p:spPr>
        <p:txBody>
          <a:bodyPr wrap="square" rtlCol="0">
            <a:spAutoFit/>
          </a:bodyPr>
          <a:lstStyle/>
          <a:p>
            <a:r>
              <a:rPr lang="en-US" b="1" dirty="0"/>
              <a:t>RE Contact Scheme</a:t>
            </a:r>
            <a:endParaRPr lang="en-US" b="1" i="0" dirty="0">
              <a:solidFill>
                <a:srgbClr val="2D3338"/>
              </a:solidFill>
              <a:effectLst/>
              <a:latin typeface="Roboto" panose="02000000000000000000" pitchFamily="2" charset="0"/>
            </a:endParaRPr>
          </a:p>
          <a:p>
            <a:pPr algn="l"/>
            <a:endParaRPr lang="en-US" b="1" dirty="0">
              <a:solidFill>
                <a:srgbClr val="2D3338"/>
              </a:solidFill>
              <a:latin typeface="Roboto" panose="02000000000000000000" pitchFamily="2" charset="0"/>
            </a:endParaRPr>
          </a:p>
          <a:p>
            <a:pPr algn="l"/>
            <a:r>
              <a:rPr lang="en-US" b="1" i="0" dirty="0">
                <a:solidFill>
                  <a:srgbClr val="2D3338"/>
                </a:solidFill>
                <a:effectLst/>
                <a:latin typeface="Roboto" panose="02000000000000000000" pitchFamily="2" charset="0"/>
              </a:rPr>
              <a:t>Primary Contact</a:t>
            </a:r>
          </a:p>
          <a:p>
            <a:pPr algn="l"/>
            <a:r>
              <a:rPr lang="en-US" b="0" i="0" dirty="0">
                <a:solidFill>
                  <a:srgbClr val="2D3338"/>
                </a:solidFill>
                <a:effectLst/>
                <a:latin typeface="Roboto" panose="02000000000000000000" pitchFamily="2" charset="0"/>
              </a:rPr>
              <a:t>Full Name: I Me Mine</a:t>
            </a:r>
          </a:p>
          <a:p>
            <a:pPr algn="l"/>
            <a:r>
              <a:rPr lang="en-US" b="0" i="0" dirty="0">
                <a:solidFill>
                  <a:srgbClr val="FF0000"/>
                </a:solidFill>
                <a:effectLst/>
                <a:latin typeface="Roboto" panose="02000000000000000000" pitchFamily="2" charset="0"/>
              </a:rPr>
              <a:t>Company: ERCOT RE LLC (RE)</a:t>
            </a:r>
          </a:p>
          <a:p>
            <a:pPr algn="l"/>
            <a:r>
              <a:rPr lang="en-US" b="0" i="0" u="none" strike="noStrike" dirty="0">
                <a:solidFill>
                  <a:srgbClr val="0063DB"/>
                </a:solidFill>
                <a:effectLst/>
                <a:latin typeface="Roboto" panose="02000000000000000000" pitchFamily="2" charset="0"/>
                <a:hlinkClick r:id="rId3"/>
              </a:rPr>
              <a:t>An.emailaddress@att.net</a:t>
            </a:r>
            <a:endParaRPr lang="en-US" b="0" i="0" u="none" strike="noStrike" dirty="0">
              <a:solidFill>
                <a:srgbClr val="0063DB"/>
              </a:solidFill>
              <a:effectLst/>
              <a:latin typeface="Roboto" panose="02000000000000000000" pitchFamily="2" charset="0"/>
            </a:endParaRPr>
          </a:p>
          <a:p>
            <a:pPr algn="l"/>
            <a:r>
              <a:rPr lang="en-US" b="0" i="0" dirty="0">
                <a:solidFill>
                  <a:srgbClr val="FF0000"/>
                </a:solidFill>
                <a:effectLst/>
                <a:latin typeface="Roboto" panose="02000000000000000000" pitchFamily="2" charset="0"/>
              </a:rPr>
              <a:t>DUNS: 012345673000</a:t>
            </a:r>
          </a:p>
          <a:p>
            <a:pPr algn="l"/>
            <a:r>
              <a:rPr lang="en-US" b="0" i="0" dirty="0">
                <a:solidFill>
                  <a:srgbClr val="2D3338"/>
                </a:solidFill>
                <a:effectLst/>
                <a:latin typeface="Roboto" panose="02000000000000000000" pitchFamily="2" charset="0"/>
              </a:rPr>
              <a:t>P: 5125551234</a:t>
            </a:r>
          </a:p>
          <a:p>
            <a:pPr algn="l"/>
            <a:r>
              <a:rPr lang="en-US" b="0" i="0" dirty="0">
                <a:solidFill>
                  <a:srgbClr val="2D3338"/>
                </a:solidFill>
                <a:effectLst/>
                <a:latin typeface="Roboto" panose="02000000000000000000" pitchFamily="2" charset="0"/>
              </a:rPr>
              <a:t>Ext:</a:t>
            </a:r>
          </a:p>
        </p:txBody>
      </p:sp>
      <p:sp>
        <p:nvSpPr>
          <p:cNvPr id="8" name="TextBox 7">
            <a:extLst>
              <a:ext uri="{FF2B5EF4-FFF2-40B4-BE49-F238E27FC236}">
                <a16:creationId xmlns:a16="http://schemas.microsoft.com/office/drawing/2014/main" id="{445E4414-5B08-2C86-6B2B-D50922ED0BC7}"/>
              </a:ext>
            </a:extLst>
          </p:cNvPr>
          <p:cNvSpPr txBox="1"/>
          <p:nvPr/>
        </p:nvSpPr>
        <p:spPr>
          <a:xfrm>
            <a:off x="1010194" y="3429000"/>
            <a:ext cx="3257006" cy="3416320"/>
          </a:xfrm>
          <a:prstGeom prst="rect">
            <a:avLst/>
          </a:prstGeom>
          <a:noFill/>
          <a:ln>
            <a:solidFill>
              <a:schemeClr val="tx1"/>
            </a:solidFill>
          </a:ln>
        </p:spPr>
        <p:txBody>
          <a:bodyPr wrap="square" rtlCol="0">
            <a:spAutoFit/>
          </a:bodyPr>
          <a:lstStyle/>
          <a:p>
            <a:r>
              <a:rPr lang="en-US" b="1" dirty="0"/>
              <a:t>IE Contact Scheme</a:t>
            </a:r>
          </a:p>
          <a:p>
            <a:endParaRPr lang="en-US" dirty="0"/>
          </a:p>
          <a:p>
            <a:pPr algn="l"/>
            <a:r>
              <a:rPr lang="en-US" b="1" i="0" dirty="0">
                <a:solidFill>
                  <a:srgbClr val="2D3338"/>
                </a:solidFill>
                <a:effectLst/>
                <a:latin typeface="Roboto" panose="02000000000000000000" pitchFamily="2" charset="0"/>
              </a:rPr>
              <a:t>Primary Contact</a:t>
            </a:r>
          </a:p>
          <a:p>
            <a:pPr algn="l"/>
            <a:r>
              <a:rPr lang="en-US" b="0" i="0" dirty="0">
                <a:solidFill>
                  <a:srgbClr val="2D3338"/>
                </a:solidFill>
                <a:effectLst/>
                <a:latin typeface="Roboto" panose="02000000000000000000" pitchFamily="2" charset="0"/>
              </a:rPr>
              <a:t>Full Name: For You Blue</a:t>
            </a:r>
          </a:p>
          <a:p>
            <a:r>
              <a:rPr lang="en-US" b="0" i="0" u="none" strike="noStrike" dirty="0">
                <a:solidFill>
                  <a:srgbClr val="0063DB"/>
                </a:solidFill>
                <a:effectLst/>
                <a:latin typeface="Roboto" panose="02000000000000000000" pitchFamily="2" charset="0"/>
                <a:hlinkClick r:id="rId4"/>
              </a:rPr>
              <a:t>An.emailaddress@att.net</a:t>
            </a:r>
            <a:r>
              <a:rPr lang="en-US" b="0" i="0" u="none" strike="noStrike" dirty="0">
                <a:solidFill>
                  <a:srgbClr val="0063DB"/>
                </a:solidFill>
                <a:effectLst/>
                <a:latin typeface="Roboto" panose="02000000000000000000" pitchFamily="2" charset="0"/>
              </a:rPr>
              <a:t> </a:t>
            </a:r>
          </a:p>
          <a:p>
            <a:r>
              <a:rPr lang="en-US" b="0" i="0" u="none" strike="noStrike" dirty="0">
                <a:effectLst/>
                <a:latin typeface="Roboto" panose="02000000000000000000" pitchFamily="2" charset="0"/>
              </a:rPr>
              <a:t>P</a:t>
            </a:r>
            <a:r>
              <a:rPr lang="en-US" b="0" i="0" dirty="0">
                <a:solidFill>
                  <a:srgbClr val="2D3338"/>
                </a:solidFill>
                <a:effectLst/>
                <a:latin typeface="Roboto" panose="02000000000000000000" pitchFamily="2" charset="0"/>
              </a:rPr>
              <a:t>: 5125551234</a:t>
            </a:r>
          </a:p>
          <a:p>
            <a:pPr algn="l"/>
            <a:r>
              <a:rPr lang="en-US" b="0" i="0" dirty="0">
                <a:solidFill>
                  <a:srgbClr val="2D3338"/>
                </a:solidFill>
                <a:effectLst/>
                <a:latin typeface="Roboto" panose="02000000000000000000" pitchFamily="2" charset="0"/>
              </a:rPr>
              <a:t>Ext:</a:t>
            </a:r>
          </a:p>
          <a:p>
            <a:pPr algn="l"/>
            <a:r>
              <a:rPr lang="en-US" b="1" i="0" dirty="0">
                <a:solidFill>
                  <a:srgbClr val="2D3338"/>
                </a:solidFill>
                <a:effectLst/>
                <a:latin typeface="Roboto" panose="02000000000000000000" pitchFamily="2" charset="0"/>
              </a:rPr>
              <a:t>Backup Contact</a:t>
            </a:r>
          </a:p>
          <a:p>
            <a:pPr algn="l"/>
            <a:r>
              <a:rPr lang="en-US" b="0" i="0" dirty="0">
                <a:solidFill>
                  <a:srgbClr val="2D3338"/>
                </a:solidFill>
                <a:effectLst/>
                <a:latin typeface="Roboto" panose="02000000000000000000" pitchFamily="2" charset="0"/>
              </a:rPr>
              <a:t>Full Name: </a:t>
            </a:r>
            <a:r>
              <a:rPr lang="en-US" dirty="0">
                <a:solidFill>
                  <a:srgbClr val="2D3338"/>
                </a:solidFill>
                <a:latin typeface="Roboto" panose="02000000000000000000" pitchFamily="2" charset="0"/>
              </a:rPr>
              <a:t>I Me Mine</a:t>
            </a:r>
            <a:endParaRPr lang="en-US" b="0" i="0" dirty="0">
              <a:solidFill>
                <a:srgbClr val="2D3338"/>
              </a:solidFill>
              <a:effectLst/>
              <a:latin typeface="Roboto" panose="02000000000000000000" pitchFamily="2" charset="0"/>
            </a:endParaRPr>
          </a:p>
          <a:p>
            <a:pPr algn="l"/>
            <a:r>
              <a:rPr lang="en-US" b="0" i="0" u="none" strike="noStrike" dirty="0">
                <a:solidFill>
                  <a:srgbClr val="0063DB"/>
                </a:solidFill>
                <a:effectLst/>
                <a:latin typeface="Roboto" panose="02000000000000000000" pitchFamily="2" charset="0"/>
                <a:hlinkClick r:id="rId3"/>
              </a:rPr>
              <a:t>An.emailaddress@att.net</a:t>
            </a:r>
            <a:r>
              <a:rPr lang="en-US" dirty="0">
                <a:solidFill>
                  <a:srgbClr val="0063DB"/>
                </a:solidFill>
                <a:latin typeface="Roboto" panose="02000000000000000000" pitchFamily="2" charset="0"/>
              </a:rPr>
              <a:t> </a:t>
            </a:r>
          </a:p>
          <a:p>
            <a:pPr algn="l"/>
            <a:r>
              <a:rPr lang="en-US" b="0" i="0" dirty="0">
                <a:solidFill>
                  <a:srgbClr val="2D3338"/>
                </a:solidFill>
                <a:effectLst/>
                <a:latin typeface="Roboto" panose="02000000000000000000" pitchFamily="2" charset="0"/>
              </a:rPr>
              <a:t>P: 512-5551234</a:t>
            </a:r>
          </a:p>
          <a:p>
            <a:pPr algn="l"/>
            <a:r>
              <a:rPr lang="en-US" b="0" i="0" dirty="0">
                <a:solidFill>
                  <a:srgbClr val="2D3338"/>
                </a:solidFill>
                <a:effectLst/>
                <a:latin typeface="Roboto" panose="02000000000000000000" pitchFamily="2" charset="0"/>
              </a:rPr>
              <a:t>Ext:</a:t>
            </a:r>
          </a:p>
        </p:txBody>
      </p:sp>
      <p:sp>
        <p:nvSpPr>
          <p:cNvPr id="11" name="TextBox 10">
            <a:extLst>
              <a:ext uri="{FF2B5EF4-FFF2-40B4-BE49-F238E27FC236}">
                <a16:creationId xmlns:a16="http://schemas.microsoft.com/office/drawing/2014/main" id="{97E79BCD-16D6-5F26-89B4-688B36DCF201}"/>
              </a:ext>
            </a:extLst>
          </p:cNvPr>
          <p:cNvSpPr txBox="1"/>
          <p:nvPr/>
        </p:nvSpPr>
        <p:spPr>
          <a:xfrm>
            <a:off x="5116396" y="910243"/>
            <a:ext cx="6288966" cy="369332"/>
          </a:xfrm>
          <a:prstGeom prst="rect">
            <a:avLst/>
          </a:prstGeom>
          <a:noFill/>
        </p:spPr>
        <p:txBody>
          <a:bodyPr wrap="none" rtlCol="0">
            <a:spAutoFit/>
          </a:bodyPr>
          <a:lstStyle/>
          <a:p>
            <a:r>
              <a:rPr lang="en-US" dirty="0"/>
              <a:t>To Change from RE Contact Scheme to IE Contact Scheme</a:t>
            </a:r>
          </a:p>
        </p:txBody>
      </p:sp>
      <p:pic>
        <p:nvPicPr>
          <p:cNvPr id="13" name="Picture 12">
            <a:extLst>
              <a:ext uri="{FF2B5EF4-FFF2-40B4-BE49-F238E27FC236}">
                <a16:creationId xmlns:a16="http://schemas.microsoft.com/office/drawing/2014/main" id="{07E18574-76B0-E5B2-B5E9-CFE1BCF7359C}"/>
              </a:ext>
            </a:extLst>
          </p:cNvPr>
          <p:cNvPicPr>
            <a:picLocks noChangeAspect="1"/>
          </p:cNvPicPr>
          <p:nvPr/>
        </p:nvPicPr>
        <p:blipFill>
          <a:blip r:embed="rId5"/>
          <a:stretch>
            <a:fillRect/>
          </a:stretch>
        </p:blipFill>
        <p:spPr>
          <a:xfrm>
            <a:off x="4685501" y="1371600"/>
            <a:ext cx="7019919" cy="5105400"/>
          </a:xfrm>
          <a:prstGeom prst="rect">
            <a:avLst/>
          </a:prstGeom>
        </p:spPr>
      </p:pic>
    </p:spTree>
    <p:extLst>
      <p:ext uri="{BB962C8B-B14F-4D97-AF65-F5344CB8AC3E}">
        <p14:creationId xmlns:p14="http://schemas.microsoft.com/office/powerpoint/2010/main" val="63283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670718"/>
          </a:xfrm>
        </p:spPr>
        <p:txBody>
          <a:bodyPr/>
          <a:lstStyle/>
          <a:p>
            <a:r>
              <a:rPr lang="en-US" sz="2800" dirty="0"/>
              <a:t>RARF Attestation – </a:t>
            </a:r>
            <a:r>
              <a:rPr lang="en-US" sz="2800" dirty="0">
                <a:solidFill>
                  <a:srgbClr val="FF0000"/>
                </a:solidFill>
              </a:rPr>
              <a:t>Coming Up in September</a:t>
            </a: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9</a:t>
            </a:fld>
            <a:endParaRPr lang="en-US">
              <a:solidFill>
                <a:prstClr val="black">
                  <a:tint val="75000"/>
                </a:prstClr>
              </a:solidFill>
            </a:endParaRPr>
          </a:p>
        </p:txBody>
      </p:sp>
      <p:sp>
        <p:nvSpPr>
          <p:cNvPr id="3" name="Content Placeholder 2">
            <a:extLst>
              <a:ext uri="{FF2B5EF4-FFF2-40B4-BE49-F238E27FC236}">
                <a16:creationId xmlns:a16="http://schemas.microsoft.com/office/drawing/2014/main" id="{8429B85A-96F8-D74D-D900-A69920218E25}"/>
              </a:ext>
            </a:extLst>
          </p:cNvPr>
          <p:cNvSpPr>
            <a:spLocks noGrp="1"/>
          </p:cNvSpPr>
          <p:nvPr>
            <p:ph idx="1"/>
          </p:nvPr>
        </p:nvSpPr>
        <p:spPr>
          <a:xfrm>
            <a:off x="443621" y="1373125"/>
            <a:ext cx="8915400" cy="1370075"/>
          </a:xfrm>
        </p:spPr>
        <p:txBody>
          <a:bodyPr/>
          <a:lstStyle/>
          <a:p>
            <a:r>
              <a:rPr lang="en-US" sz="2400" dirty="0"/>
              <a:t>Most entities could not click “Make an Attestation” button</a:t>
            </a:r>
          </a:p>
          <a:p>
            <a:r>
              <a:rPr lang="en-US" sz="2400" dirty="0"/>
              <a:t>Cause undetermined at the time</a:t>
            </a:r>
          </a:p>
          <a:p>
            <a:r>
              <a:rPr lang="en-US" sz="2400" dirty="0"/>
              <a:t>Should be fixed</a:t>
            </a:r>
          </a:p>
        </p:txBody>
      </p:sp>
      <p:pic>
        <p:nvPicPr>
          <p:cNvPr id="6" name="Picture 5" descr="Graphical user interface, application&#10;&#10;Description automatically generated">
            <a:extLst>
              <a:ext uri="{FF2B5EF4-FFF2-40B4-BE49-F238E27FC236}">
                <a16:creationId xmlns:a16="http://schemas.microsoft.com/office/drawing/2014/main" id="{CEC62325-71C5-FC1C-0579-7EF29EC69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971800"/>
            <a:ext cx="5096586" cy="3219899"/>
          </a:xfrm>
          <a:prstGeom prst="rect">
            <a:avLst/>
          </a:prstGeom>
        </p:spPr>
      </p:pic>
      <p:sp>
        <p:nvSpPr>
          <p:cNvPr id="8" name="TextBox 7">
            <a:extLst>
              <a:ext uri="{FF2B5EF4-FFF2-40B4-BE49-F238E27FC236}">
                <a16:creationId xmlns:a16="http://schemas.microsoft.com/office/drawing/2014/main" id="{5E08BB4F-F69E-05BD-C586-AE78151212A8}"/>
              </a:ext>
            </a:extLst>
          </p:cNvPr>
          <p:cNvSpPr txBox="1"/>
          <p:nvPr/>
        </p:nvSpPr>
        <p:spPr>
          <a:xfrm>
            <a:off x="381000" y="3416263"/>
            <a:ext cx="5334000" cy="2215991"/>
          </a:xfrm>
          <a:prstGeom prst="rect">
            <a:avLst/>
          </a:prstGeom>
          <a:noFill/>
        </p:spPr>
        <p:txBody>
          <a:bodyPr wrap="square" rtlCol="0">
            <a:spAutoFit/>
          </a:bodyPr>
          <a:lstStyle/>
          <a:p>
            <a:r>
              <a:rPr lang="en-US" sz="2400" dirty="0">
                <a:solidFill>
                  <a:schemeClr val="tx2"/>
                </a:solidFill>
              </a:rPr>
              <a:t>ERCOT instructed entities to complete Planning Guide Section 8, Attachment A: Declaration of Resource Data Accuracy and attach to RIOO as type “Other”</a:t>
            </a:r>
          </a:p>
          <a:p>
            <a:endParaRPr lang="en-US" dirty="0"/>
          </a:p>
        </p:txBody>
      </p:sp>
      <p:sp>
        <p:nvSpPr>
          <p:cNvPr id="9" name="Rectangle 8">
            <a:extLst>
              <a:ext uri="{FF2B5EF4-FFF2-40B4-BE49-F238E27FC236}">
                <a16:creationId xmlns:a16="http://schemas.microsoft.com/office/drawing/2014/main" id="{F85F9CE1-9979-78A7-830C-3C200F21E86F}"/>
              </a:ext>
            </a:extLst>
          </p:cNvPr>
          <p:cNvSpPr/>
          <p:nvPr/>
        </p:nvSpPr>
        <p:spPr>
          <a:xfrm>
            <a:off x="6477000" y="5562600"/>
            <a:ext cx="1371600" cy="629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809379"/>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pages">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D6933135-FA74-4199-91D5-29F71F2AA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968CB8-5FF8-44D7-A459-A3FC34AC4F77}">
  <ds:schemaRefs>
    <ds:schemaRef ds:uri="http://schemas.microsoft.com/sharepoint/v3/contenttype/forms"/>
  </ds:schemaRefs>
</ds:datastoreItem>
</file>

<file path=customXml/itemProps3.xml><?xml version="1.0" encoding="utf-8"?>
<ds:datastoreItem xmlns:ds="http://schemas.openxmlformats.org/officeDocument/2006/customXml" ds:itemID="{C163D459-1C05-483F-85D1-C9E478EC32CC}">
  <ds:schemaRefs>
    <ds:schemaRef ds:uri="http://purl.org/dc/term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87117</TotalTime>
  <Words>2096</Words>
  <Application>Microsoft Office PowerPoint</Application>
  <PresentationFormat>Widescreen</PresentationFormat>
  <Paragraphs>272</Paragraphs>
  <Slides>29</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Roboto</vt:lpstr>
      <vt:lpstr>Times New Roman</vt:lpstr>
      <vt:lpstr>1_Custom Design</vt:lpstr>
      <vt:lpstr>Inside pages</vt:lpstr>
      <vt:lpstr>2_Custom Design</vt:lpstr>
      <vt:lpstr>PowerPoint Presentation</vt:lpstr>
      <vt:lpstr>Quarterly Stability Assessment (QSA)  </vt:lpstr>
      <vt:lpstr>Quarterly Stability Assessment (QSA)  </vt:lpstr>
      <vt:lpstr>RIOO-IS and RARF </vt:lpstr>
      <vt:lpstr>RIOO-IS Issues</vt:lpstr>
      <vt:lpstr>Node creation and use</vt:lpstr>
      <vt:lpstr>Date Relationships and how to change them</vt:lpstr>
      <vt:lpstr>Changing Contacts </vt:lpstr>
      <vt:lpstr>RARF Attestation – Coming Up in September  </vt:lpstr>
      <vt:lpstr>Attachments for embedded documents   </vt:lpstr>
      <vt:lpstr>Modifying the Project Details to make corrections that cannot be made in RIOO   </vt:lpstr>
      <vt:lpstr>Modifying the Project Details to make corrections that cannot be made in RIOO   </vt:lpstr>
      <vt:lpstr>TSPs not Creating RIOO Accounts Correctly</vt:lpstr>
      <vt:lpstr>TSPs not Creating RIOO Accounts Correctly</vt:lpstr>
      <vt:lpstr>TSPs not Creating RIOO Accounts Correctly</vt:lpstr>
      <vt:lpstr>TSPs not Creating RIOO Accounts Correctly</vt:lpstr>
      <vt:lpstr>Is Load associated with INR</vt:lpstr>
      <vt:lpstr>Is Load associated with INR</vt:lpstr>
      <vt:lpstr>Load Names for BESS and non-BESS</vt:lpstr>
      <vt:lpstr>Changes to COD and FIS Restudy</vt:lpstr>
      <vt:lpstr>COD Change Example</vt:lpstr>
      <vt:lpstr>Small Gen Clarifications</vt:lpstr>
      <vt:lpstr>Miscellaneous Reminders</vt:lpstr>
      <vt:lpstr>Active RR’s</vt:lpstr>
      <vt:lpstr>Other contact information</vt:lpstr>
      <vt:lpstr>Questions?</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ERCOT JJT</cp:lastModifiedBy>
  <cp:revision>743</cp:revision>
  <cp:lastPrinted>2018-07-25T14:31:19Z</cp:lastPrinted>
  <dcterms:created xsi:type="dcterms:W3CDTF">2016-01-21T15:20:31Z</dcterms:created>
  <dcterms:modified xsi:type="dcterms:W3CDTF">2023-08-23T14:30:33Z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2023-08-17T18:39:49Z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0942f964-1bf9-4ff5-a10d-74a7b62a81cf</vt:lpwstr>
  </property>
  <property fmtid="{D5CDD505-2E9C-101B-9397-08002B2CF9AE}" pid="9" name="MSIP_Label_7084cbda-52b8-46fb-a7b7-cb5bd465ed85_ContentBits">
    <vt:lpwstr>0</vt:lpwstr>
  </property>
</Properties>
</file>