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15"/>
  </p:notesMasterIdLst>
  <p:handoutMasterIdLst>
    <p:handoutMasterId r:id="rId16"/>
  </p:handoutMasterIdLst>
  <p:sldIdLst>
    <p:sldId id="260" r:id="rId6"/>
    <p:sldId id="2573" r:id="rId7"/>
    <p:sldId id="2575" r:id="rId8"/>
    <p:sldId id="2576" r:id="rId9"/>
    <p:sldId id="2577" r:id="rId10"/>
    <p:sldId id="2578" r:id="rId11"/>
    <p:sldId id="2579" r:id="rId12"/>
    <p:sldId id="2555" r:id="rId13"/>
    <p:sldId id="258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E567CC-71B9-465F-88BC-DAE56CDF8CC3}" v="1" dt="2023-02-17T22:20:12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96357" autoAdjust="0"/>
  </p:normalViewPr>
  <p:slideViewPr>
    <p:cSldViewPr showGuides="1">
      <p:cViewPr>
        <p:scale>
          <a:sx n="100" d="100"/>
          <a:sy n="100" d="100"/>
        </p:scale>
        <p:origin x="588" y="60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209800"/>
            <a:ext cx="555374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Weather-based Thermal Outage Modeling in SERVM</a:t>
            </a:r>
          </a:p>
          <a:p>
            <a:endParaRPr lang="en-US" dirty="0"/>
          </a:p>
          <a:p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Supply Analysis Working Group</a:t>
            </a:r>
          </a:p>
          <a:p>
            <a:endParaRPr lang="en-US" dirty="0"/>
          </a:p>
          <a:p>
            <a:r>
              <a:rPr lang="en-US" dirty="0"/>
              <a:t>August 25, 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7A90A4-D07D-F724-4B5A-8EFCB06374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67200"/>
            <a:ext cx="321945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Modeling Process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03033"/>
            <a:ext cx="8458200" cy="544764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0" kern="0" dirty="0">
                <a:latin typeface="Calibri" panose="020F0502020204030204" pitchFamily="34" charset="0"/>
                <a:cs typeface="Calibri" panose="020F0502020204030204" pitchFamily="34" charset="0"/>
              </a:rPr>
              <a:t>Analyzed unplanned outages as a function of cold and hot temperatures by weatherization zones.</a:t>
            </a:r>
          </a:p>
          <a:p>
            <a:pPr lvl="1"/>
            <a:r>
              <a:rPr lang="en-US" sz="1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Developed linear correlation trend lines for each zone relating wind chill temperature to an unplanned (forced) outage quantity.</a:t>
            </a:r>
          </a:p>
          <a:p>
            <a:pPr lvl="1"/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he trend lines </a:t>
            </a:r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account for outages experienced during Uri and other named storms (Elliott and Mara).</a:t>
            </a:r>
          </a:p>
          <a:p>
            <a:pPr lvl="1"/>
            <a:r>
              <a:rPr lang="en-US" sz="1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Combined South and Coast zones into one zone since trend line differences are negligible.</a:t>
            </a:r>
          </a:p>
          <a:p>
            <a:r>
              <a:rPr lang="en-US" sz="2200" b="0" kern="0" dirty="0">
                <a:latin typeface="Calibri" panose="020F0502020204030204" pitchFamily="34" charset="0"/>
                <a:cs typeface="Calibri" panose="020F0502020204030204" pitchFamily="34" charset="0"/>
              </a:rPr>
              <a:t>Converted the trend lines into incremental forced outage rate probabilities that are then mapped to each thermal unit</a:t>
            </a:r>
          </a:p>
          <a:p>
            <a:pPr lvl="1"/>
            <a:r>
              <a:rPr lang="en-US" sz="1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These probabilities are applied on top of, and independently of, the logic used for modeling typical unplanned outages for each thermal unit.</a:t>
            </a:r>
          </a:p>
          <a:p>
            <a:pPr lvl="1"/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Typical unplanned outages are modeled probabilistically as random selection of mean time-to-failure (TTF) and time-to-repair (TTR)</a:t>
            </a:r>
            <a:r>
              <a:rPr lang="en-US" sz="1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values from </a:t>
            </a:r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probability distributions.</a:t>
            </a:r>
            <a:endParaRPr lang="en-US" sz="18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hypothetical example: at 10° wind chill for a given hour, a unit in the South weatherization zone has a 1% weather-related outage probability.</a:t>
            </a:r>
            <a:endParaRPr lang="en-US" sz="2400" dirty="0"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9166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Modeling Process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03033"/>
            <a:ext cx="8458200" cy="300030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Assumes that weatherization efforts reduce all weather-related unplanned outages by 85%; simulations with and without this weatherization assumption will isolate the impact.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When excluding the 85% outage improvement factor, SERVM could yield unplanned outage magnitudes comparable to what happened during Uri; however, the probability is likely too small to produce that outcome given the number of simulations anticipated.</a:t>
            </a:r>
            <a:endParaRPr lang="en-US" sz="18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16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13730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Modeling Process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533400" y="4782127"/>
            <a:ext cx="8458200" cy="190462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Nearly all zones experience higher generator outages as temperatures decline</a:t>
            </a:r>
          </a:p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Hot weather outages also modeled, but much smaller magnitude.</a:t>
            </a:r>
          </a:p>
          <a:p>
            <a:pPr lvl="1"/>
            <a:endParaRPr lang="en-US" sz="16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>
              <a:latin typeface="Arial" panose="020B060402020202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E7F406-5365-EF4F-656B-BE59488CBE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42"/>
          <a:stretch/>
        </p:blipFill>
        <p:spPr>
          <a:xfrm>
            <a:off x="956058" y="1048327"/>
            <a:ext cx="7231884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5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Modeling Process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23094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This chart shows the relationship between thermal unplanned outages and temperature as an ERCOT-wide representation. In SERVM, unit-specific outages are modeled as a function of wind chill temperature by zone and outage probability. Actual outage events are also shown in the chart.</a:t>
            </a:r>
            <a:endParaRPr lang="en-US" sz="1800" dirty="0">
              <a:latin typeface="Arial" panose="020B0604020202020204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C0D2E86-010C-6EDB-B46B-045CCE412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914" y="2165005"/>
            <a:ext cx="7406172" cy="407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7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Unit-Specific SERVM Outage Modeling Logic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F2CF903-C184-AE03-2E52-A78DE0DB3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14" y="799626"/>
            <a:ext cx="8300571" cy="525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29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System-wide SERVM Outage Modeling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98BDD6A-A532-4849-357A-5AD9B71B92ED}"/>
              </a:ext>
            </a:extLst>
          </p:cNvPr>
          <p:cNvGrpSpPr/>
          <p:nvPr/>
        </p:nvGrpSpPr>
        <p:grpSpPr>
          <a:xfrm>
            <a:off x="1144999" y="914400"/>
            <a:ext cx="6854002" cy="5253576"/>
            <a:chOff x="1144999" y="1001487"/>
            <a:chExt cx="6854002" cy="525357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B479B06-1CC7-C929-0623-7E92B6F5F9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4999" y="1001487"/>
              <a:ext cx="6854002" cy="525357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37DB541-5101-078F-0676-D0E33C2EDB7E}"/>
                </a:ext>
              </a:extLst>
            </p:cNvPr>
            <p:cNvSpPr txBox="1"/>
            <p:nvPr/>
          </p:nvSpPr>
          <p:spPr>
            <a:xfrm>
              <a:off x="2872548" y="5776771"/>
              <a:ext cx="110293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/>
                <a:t>Temperature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260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Firm Fuel Supply Service – Modeling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03033"/>
            <a:ext cx="8226726" cy="630685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latin typeface="Arial" panose="020B0604020202020204"/>
              </a:rPr>
              <a:t>The selected approach is to estimate temperature-based decreases in fuel limitation outages for units providing FFSS.</a:t>
            </a:r>
          </a:p>
          <a:p>
            <a:pPr lvl="1" indent="-342900">
              <a:spcBef>
                <a:spcPts val="450"/>
              </a:spcBef>
              <a:buFont typeface="Arial" panose="020B0604020202020204" pitchFamily="34" charset="0"/>
              <a:buChar char="‒"/>
              <a:defRPr/>
            </a:pPr>
            <a:r>
              <a:rPr lang="en-US" sz="1800" dirty="0">
                <a:latin typeface="Arial" panose="020B0604020202020204"/>
              </a:rPr>
              <a:t>Winter 2022-23 FFSS procurement amount was 2,940.5 MW.</a:t>
            </a:r>
          </a:p>
          <a:p>
            <a:pPr lvl="1" indent="-342900">
              <a:spcBef>
                <a:spcPts val="450"/>
              </a:spcBef>
              <a:buFont typeface="Arial" panose="020B0604020202020204" pitchFamily="34" charset="0"/>
              <a:buChar char="‒"/>
              <a:defRPr/>
            </a:pPr>
            <a:r>
              <a:rPr lang="en-US" sz="1800" dirty="0">
                <a:latin typeface="Arial" panose="020B0604020202020204"/>
              </a:rPr>
              <a:t>FFSS Resources represent 4.59% of the ERCOT gas fleet (2,940.5 MW  divided by 64,130 MW).</a:t>
            </a:r>
          </a:p>
          <a:p>
            <a:pPr lvl="1" indent="-342900">
              <a:spcBef>
                <a:spcPts val="450"/>
              </a:spcBef>
              <a:buFont typeface="Arial" panose="020B0604020202020204" pitchFamily="34" charset="0"/>
              <a:buChar char="‒"/>
              <a:defRPr/>
            </a:pPr>
            <a:r>
              <a:rPr lang="en-US" sz="1800" dirty="0">
                <a:latin typeface="Arial" panose="020B0604020202020204"/>
              </a:rPr>
              <a:t>Construct a fuel limitation outages trend line similar to the one created for all outages (outages as a function of wind chill temperature)</a:t>
            </a:r>
          </a:p>
          <a:p>
            <a:pPr lvl="1" indent="-342900">
              <a:spcBef>
                <a:spcPts val="450"/>
              </a:spcBef>
              <a:buFont typeface="Arial" panose="020B0604020202020204" pitchFamily="34" charset="0"/>
              <a:buChar char="‒"/>
              <a:defRPr/>
            </a:pPr>
            <a:r>
              <a:rPr lang="en-US" sz="1800" dirty="0">
                <a:latin typeface="Arial" panose="020B0604020202020204"/>
              </a:rPr>
              <a:t>Assume that 4.59% of the fleet-wide outages implied by the trend line are avoided by procuring FFSS.</a:t>
            </a:r>
          </a:p>
          <a:p>
            <a:pPr lvl="1" indent="-342900">
              <a:spcBef>
                <a:spcPts val="450"/>
              </a:spcBef>
              <a:buFont typeface="Arial" panose="020B0604020202020204" pitchFamily="34" charset="0"/>
              <a:buChar char="‒"/>
              <a:defRPr/>
            </a:pPr>
            <a:r>
              <a:rPr lang="en-US" sz="1800" dirty="0">
                <a:latin typeface="Arial" panose="020B0604020202020204"/>
              </a:rPr>
              <a:t>This assumption translates into a ~125 MW improvement in outages at 14 degrees and ~50 MW improvement in outages at 25 degrees.</a:t>
            </a:r>
          </a:p>
          <a:p>
            <a:pPr>
              <a:spcBef>
                <a:spcPts val="450"/>
              </a:spcBef>
              <a:defRPr/>
            </a:pPr>
            <a:r>
              <a:rPr lang="en-US" sz="2000" dirty="0">
                <a:latin typeface="Arial" panose="020B0604020202020204"/>
              </a:rPr>
              <a:t>Outage improvement is represented as a 125 MW perfect gas unit that provides a linear outage reduction improvement ranging from 50 MW to 125 MW as wind chill temperature decreases.</a:t>
            </a:r>
            <a:endParaRPr lang="en-US" sz="1600" dirty="0">
              <a:latin typeface="Arial" panose="020B0604020202020204"/>
            </a:endParaRPr>
          </a:p>
          <a:p>
            <a:pPr lvl="1">
              <a:spcBef>
                <a:spcPts val="450"/>
              </a:spcBef>
              <a:defRPr/>
            </a:pPr>
            <a:endParaRPr lang="en-US" sz="1600" dirty="0">
              <a:latin typeface="Arial" panose="020B0604020202020204"/>
            </a:endParaRPr>
          </a:p>
          <a:p>
            <a:pPr lvl="1">
              <a:spcBef>
                <a:spcPts val="450"/>
              </a:spcBef>
              <a:defRPr/>
            </a:pPr>
            <a:endParaRPr lang="en-US" sz="1600" dirty="0">
              <a:latin typeface="Arial" panose="020B0604020202020204"/>
            </a:endParaRPr>
          </a:p>
          <a:p>
            <a:pPr>
              <a:spcBef>
                <a:spcPts val="450"/>
              </a:spcBef>
              <a:buFont typeface="Arial" panose="020B0604020202020204" pitchFamily="34" charset="0"/>
              <a:buChar char="‒"/>
              <a:defRPr/>
            </a:pPr>
            <a:endParaRPr lang="en-US" sz="2200" dirty="0">
              <a:latin typeface="Arial" panose="020B0604020202020204"/>
            </a:endParaRPr>
          </a:p>
          <a:p>
            <a:pPr>
              <a:spcBef>
                <a:spcPts val="450"/>
              </a:spcBef>
              <a:buFont typeface="Arial" panose="020B0604020202020204" pitchFamily="34" charset="0"/>
              <a:buChar char="‒"/>
              <a:defRPr/>
            </a:pPr>
            <a:endParaRPr lang="en-US" sz="2200" dirty="0">
              <a:latin typeface="Arial" panose="020B060402020202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283133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Firm Fuel Supply Service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59F72D4-7916-7D5C-A75F-BD5401CBD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122" y="1838757"/>
            <a:ext cx="7565755" cy="4343400"/>
          </a:xfrm>
          <a:prstGeom prst="rect">
            <a:avLst/>
          </a:prstGeom>
        </p:spPr>
      </p:pic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144BCBE8-B8AE-B719-76A9-F17AC33D3A0B}"/>
              </a:ext>
            </a:extLst>
          </p:cNvPr>
          <p:cNvSpPr txBox="1">
            <a:spLocks/>
          </p:cNvSpPr>
          <p:nvPr/>
        </p:nvSpPr>
        <p:spPr>
          <a:xfrm>
            <a:off x="342900" y="823094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This chart shows the relationship between thermal unplanned outages and wind chill temperature as an ERCOT-wide representation, focusing on the fuel-related outages; actual fuel-related outage quantities are shown for the three named storms</a:t>
            </a:r>
            <a:endParaRPr lang="en-US" sz="1800" dirty="0"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02579948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37482</TotalTime>
  <Words>537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1_Office Theme</vt:lpstr>
      <vt:lpstr>PowerPoint Presentation</vt:lpstr>
      <vt:lpstr>Modeling Process Overview</vt:lpstr>
      <vt:lpstr>Modeling Process Overview</vt:lpstr>
      <vt:lpstr>Modeling Process Overview</vt:lpstr>
      <vt:lpstr>Modeling Process Overview</vt:lpstr>
      <vt:lpstr>Unit-Specific SERVM Outage Modeling Logic</vt:lpstr>
      <vt:lpstr>System-wide SERVM Outage Modeling Example</vt:lpstr>
      <vt:lpstr>Firm Fuel Supply Service – Modeling Approach</vt:lpstr>
      <vt:lpstr>Firm Fuel Supply Service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137</cp:revision>
  <cp:lastPrinted>2022-12-07T20:17:39Z</cp:lastPrinted>
  <dcterms:created xsi:type="dcterms:W3CDTF">2016-01-21T15:20:31Z</dcterms:created>
  <dcterms:modified xsi:type="dcterms:W3CDTF">2023-08-23T16:39:12Z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2023-08-21T21:00:16Z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9c944ced-d87b-4344-bf8b-4cc5dd33abcc</vt:lpwstr>
  </property>
  <property fmtid="{D5CDD505-2E9C-101B-9397-08002B2CF9AE}" pid="9" name="MSIP_Label_7084cbda-52b8-46fb-a7b7-cb5bd465ed85_ContentBits">
    <vt:lpwstr>0</vt:lpwstr>
  </property>
</Properties>
</file>