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 id="2147494277" r:id="rId4"/>
  </p:sldMasterIdLst>
  <p:notesMasterIdLst>
    <p:notesMasterId r:id="rId19"/>
  </p:notesMasterIdLst>
  <p:handoutMasterIdLst>
    <p:handoutMasterId r:id="rId20"/>
  </p:handoutMasterIdLst>
  <p:sldIdLst>
    <p:sldId id="260" r:id="rId5"/>
    <p:sldId id="710" r:id="rId6"/>
    <p:sldId id="369" r:id="rId7"/>
    <p:sldId id="709" r:id="rId8"/>
    <p:sldId id="294" r:id="rId9"/>
    <p:sldId id="372" r:id="rId10"/>
    <p:sldId id="711" r:id="rId11"/>
    <p:sldId id="714" r:id="rId12"/>
    <p:sldId id="712" r:id="rId13"/>
    <p:sldId id="713" r:id="rId14"/>
    <p:sldId id="705" r:id="rId15"/>
    <p:sldId id="706" r:id="rId16"/>
    <p:sldId id="703" r:id="rId17"/>
    <p:sldId id="715" r:id="rId18"/>
  </p:sldIdLst>
  <p:sldSz cx="9144000" cy="6858000" type="screen4x3"/>
  <p:notesSz cx="7010400" cy="92964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C50F68-F7D2-4F76-AFEE-10EF10F098B7}" v="6" dt="2023-06-16T15:12:51.2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79" autoAdjust="0"/>
    <p:restoredTop sz="94595" autoAdjust="0"/>
  </p:normalViewPr>
  <p:slideViewPr>
    <p:cSldViewPr snapToGrid="0" snapToObjects="1">
      <p:cViewPr varScale="1">
        <p:scale>
          <a:sx n="78" d="100"/>
          <a:sy n="78" d="100"/>
        </p:scale>
        <p:origin x="1560" y="43"/>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1.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8/14/2023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8/14/2023</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11</a:t>
            </a:fld>
            <a:endParaRPr lang="en-US" altLang="en-US"/>
          </a:p>
        </p:txBody>
      </p:sp>
    </p:spTree>
    <p:extLst>
      <p:ext uri="{BB962C8B-B14F-4D97-AF65-F5344CB8AC3E}">
        <p14:creationId xmlns:p14="http://schemas.microsoft.com/office/powerpoint/2010/main" val="20166719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12</a:t>
            </a:fld>
            <a:endParaRPr lang="en-US" altLang="en-US"/>
          </a:p>
        </p:txBody>
      </p:sp>
    </p:spTree>
    <p:extLst>
      <p:ext uri="{BB962C8B-B14F-4D97-AF65-F5344CB8AC3E}">
        <p14:creationId xmlns:p14="http://schemas.microsoft.com/office/powerpoint/2010/main" val="39268531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32076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62AC51D-6DAA-4455-8EA7-D54B64909A85}"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23157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extLst>
      <p:ext uri="{BB962C8B-B14F-4D97-AF65-F5344CB8AC3E}">
        <p14:creationId xmlns:p14="http://schemas.microsoft.com/office/powerpoint/2010/main" val="1525561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3</a:t>
            </a:fld>
            <a:endParaRPr lang="en-US" altLang="en-US">
              <a:latin typeface="Calibri" panose="020F0502020204030204" pitchFamily="34" charset="0"/>
            </a:endParaRPr>
          </a:p>
        </p:txBody>
      </p:sp>
    </p:spTree>
    <p:extLst>
      <p:ext uri="{BB962C8B-B14F-4D97-AF65-F5344CB8AC3E}">
        <p14:creationId xmlns:p14="http://schemas.microsoft.com/office/powerpoint/2010/main" val="3707169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a:p>
        </p:txBody>
      </p:sp>
      <p:sp>
        <p:nvSpPr>
          <p:cNvPr id="102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B4AE44D9-16B7-444D-AA66-52C3E69C02E8}" type="slidenum">
              <a:rPr lang="en-US" altLang="en-US" smtClean="0">
                <a:latin typeface="Calibri" panose="020F0502020204030204" pitchFamily="34" charset="0"/>
              </a:rPr>
              <a:pPr/>
              <a:t>4</a:t>
            </a:fld>
            <a:endParaRPr lang="en-US" altLang="en-US">
              <a:latin typeface="Calibri" panose="020F0502020204030204" pitchFamily="34" charset="0"/>
            </a:endParaRPr>
          </a:p>
        </p:txBody>
      </p:sp>
    </p:spTree>
    <p:extLst>
      <p:ext uri="{BB962C8B-B14F-4D97-AF65-F5344CB8AC3E}">
        <p14:creationId xmlns:p14="http://schemas.microsoft.com/office/powerpoint/2010/main" val="30085031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6</a:t>
            </a:fld>
            <a:endParaRPr lang="en-US" altLang="en-US"/>
          </a:p>
        </p:txBody>
      </p:sp>
    </p:spTree>
    <p:extLst>
      <p:ext uri="{BB962C8B-B14F-4D97-AF65-F5344CB8AC3E}">
        <p14:creationId xmlns:p14="http://schemas.microsoft.com/office/powerpoint/2010/main" val="3314060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7</a:t>
            </a:fld>
            <a:endParaRPr lang="en-US" altLang="en-US"/>
          </a:p>
        </p:txBody>
      </p:sp>
    </p:spTree>
    <p:extLst>
      <p:ext uri="{BB962C8B-B14F-4D97-AF65-F5344CB8AC3E}">
        <p14:creationId xmlns:p14="http://schemas.microsoft.com/office/powerpoint/2010/main" val="15243282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8</a:t>
            </a:fld>
            <a:endParaRPr lang="en-US" altLang="en-US"/>
          </a:p>
        </p:txBody>
      </p:sp>
    </p:spTree>
    <p:extLst>
      <p:ext uri="{BB962C8B-B14F-4D97-AF65-F5344CB8AC3E}">
        <p14:creationId xmlns:p14="http://schemas.microsoft.com/office/powerpoint/2010/main" val="3628967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9</a:t>
            </a:fld>
            <a:endParaRPr lang="en-US" altLang="en-US"/>
          </a:p>
        </p:txBody>
      </p:sp>
    </p:spTree>
    <p:extLst>
      <p:ext uri="{BB962C8B-B14F-4D97-AF65-F5344CB8AC3E}">
        <p14:creationId xmlns:p14="http://schemas.microsoft.com/office/powerpoint/2010/main" val="40819480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10</a:t>
            </a:fld>
            <a:endParaRPr lang="en-US" altLang="en-US"/>
          </a:p>
        </p:txBody>
      </p:sp>
    </p:spTree>
    <p:extLst>
      <p:ext uri="{BB962C8B-B14F-4D97-AF65-F5344CB8AC3E}">
        <p14:creationId xmlns:p14="http://schemas.microsoft.com/office/powerpoint/2010/main" val="3655468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9949791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
        <p:nvSpPr>
          <p:cNvPr id="10" name="Footer Placeholder 4"/>
          <p:cNvSpPr txBox="1">
            <a:spLocks/>
          </p:cNvSpPr>
          <p:nvPr userDrawn="1"/>
        </p:nvSpPr>
        <p:spPr>
          <a:xfrm>
            <a:off x="7391400" y="6553200"/>
            <a:ext cx="1219200" cy="220663"/>
          </a:xfrm>
          <a:prstGeom prst="rect">
            <a:avLst/>
          </a:prstGeom>
        </p:spPr>
        <p:txBody>
          <a:bodyPr/>
          <a:lstStyle>
            <a:defPPr>
              <a:defRPr lang="en-US"/>
            </a:defPPr>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sz="1000" dirty="0"/>
              <a:t>August 2023</a:t>
            </a:r>
          </a:p>
        </p:txBody>
      </p:sp>
    </p:spTree>
    <p:extLst>
      <p:ext uri="{BB962C8B-B14F-4D97-AF65-F5344CB8AC3E}">
        <p14:creationId xmlns:p14="http://schemas.microsoft.com/office/powerpoint/2010/main" val="13622355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160438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5"/>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474199997"/>
      </p:ext>
    </p:extLst>
  </p:cSld>
  <p:clrMap bg1="lt1" tx1="dk1" bg2="lt2" tx2="dk2" accent1="accent1" accent2="accent2" accent3="accent3" accent4="accent4" accent5="accent5" accent6="accent6" hlink="hlink" folHlink="folHlink"/>
  <p:sldLayoutIdLst>
    <p:sldLayoutId id="2147494278" r:id="rId1"/>
    <p:sldLayoutId id="2147494279" r:id="rId2"/>
    <p:sldLayoutId id="2147494280" r:id="rId3"/>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400" y="2805113"/>
            <a:ext cx="7543800" cy="2863850"/>
            <a:chOff x="787400" y="1852613"/>
            <a:chExt cx="7543800" cy="2863316"/>
          </a:xfrm>
        </p:grpSpPr>
        <p:sp>
          <p:nvSpPr>
            <p:cNvPr id="7171" name="TextBox 9"/>
            <p:cNvSpPr txBox="1">
              <a:spLocks noChangeArrowheads="1"/>
            </p:cNvSpPr>
            <p:nvPr/>
          </p:nvSpPr>
          <p:spPr bwMode="auto">
            <a:xfrm>
              <a:off x="787400" y="2130425"/>
              <a:ext cx="7543800" cy="2585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Item 4: PRS Report </a:t>
              </a:r>
            </a:p>
            <a:p>
              <a:pPr eaLnBrk="1" hangingPunct="1"/>
              <a:endParaRPr lang="en-US" altLang="en-US" b="1" dirty="0"/>
            </a:p>
            <a:p>
              <a:pPr eaLnBrk="1" hangingPunct="1"/>
              <a:r>
                <a:rPr lang="en-US" altLang="en-US" sz="2000" dirty="0"/>
                <a:t>Martha Henson</a:t>
              </a:r>
            </a:p>
            <a:p>
              <a:pPr eaLnBrk="1" hangingPunct="1"/>
              <a:r>
                <a:rPr lang="en-US" altLang="en-US" sz="2000" dirty="0"/>
                <a:t>PRS Chair</a:t>
              </a:r>
            </a:p>
            <a:p>
              <a:pPr eaLnBrk="1" hangingPunct="1"/>
              <a:r>
                <a:rPr lang="en-US" altLang="en-US" dirty="0"/>
                <a:t> </a:t>
              </a:r>
            </a:p>
            <a:p>
              <a:pPr eaLnBrk="1" hangingPunct="1"/>
              <a:r>
                <a:rPr lang="en-US" altLang="en-US" dirty="0"/>
                <a:t>Technical Advisory Committee (TAC) Meeting</a:t>
              </a:r>
            </a:p>
            <a:p>
              <a:pPr eaLnBrk="1" hangingPunct="1"/>
              <a:r>
                <a:rPr lang="en-US" altLang="en-US" dirty="0"/>
                <a:t>ERCOT Public</a:t>
              </a:r>
            </a:p>
            <a:p>
              <a:pPr eaLnBrk="1" hangingPunct="1"/>
              <a:r>
                <a:rPr lang="en-US" altLang="en-US" dirty="0"/>
                <a:t>August 22, 2023</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NPRR1185, HDL Override Payment Provisions for Verbal Dispatch Instructions [LCRA]</a:t>
            </a:r>
            <a:endParaRPr lang="en-US" sz="1800" dirty="0"/>
          </a:p>
        </p:txBody>
      </p:sp>
      <p:sp>
        <p:nvSpPr>
          <p:cNvPr id="14339" name="Rectangle 2"/>
          <p:cNvSpPr>
            <a:spLocks noChangeArrowheads="1"/>
          </p:cNvSpPr>
          <p:nvPr/>
        </p:nvSpPr>
        <p:spPr bwMode="auto">
          <a:xfrm>
            <a:off x="190500" y="774492"/>
            <a:ext cx="8612307"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October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ERCOT grid operations and practices will be updated.</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adds in a provision for recovery of a demonstrable financial loss arising from a Verbal Dispatch Instruction (VDI) to reduce real power output.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7/13/23, PRS voted unanimously to recommend approval of NPRR1185 as submitted.  On 8/10/23, PRS voted unanimously to endorse and forward to TAC the 7/13/23 PRS Report and 7/18/23 Impact Analysis for NPRR1185.</a:t>
            </a:r>
          </a:p>
        </p:txBody>
      </p:sp>
    </p:spTree>
    <p:extLst>
      <p:ext uri="{BB962C8B-B14F-4D97-AF65-F5344CB8AC3E}">
        <p14:creationId xmlns:p14="http://schemas.microsoft.com/office/powerpoint/2010/main" val="2014617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NPRR1186, Improvements Prior to the RTC+B Project for Better ESR State of Charge Awareness, Accounting, and Monitoring – URGENT [ERCOT]</a:t>
            </a:r>
            <a:endParaRPr lang="en-US" sz="1800" dirty="0"/>
          </a:p>
        </p:txBody>
      </p:sp>
      <p:sp>
        <p:nvSpPr>
          <p:cNvPr id="14339" name="Rectangle 2"/>
          <p:cNvSpPr>
            <a:spLocks noChangeArrowheads="1"/>
          </p:cNvSpPr>
          <p:nvPr/>
        </p:nvSpPr>
        <p:spPr bwMode="auto">
          <a:xfrm>
            <a:off x="190500" y="774492"/>
            <a:ext cx="8612307"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400" b="1" dirty="0">
                <a:effectLst/>
                <a:latin typeface="+mn-lt"/>
                <a:ea typeface="Times New Roman" panose="02020603050405020304" pitchFamily="18" charset="0"/>
              </a:rPr>
              <a:t>Proposed Effective Date:  </a:t>
            </a:r>
            <a:r>
              <a:rPr lang="en-US" sz="1400" dirty="0">
                <a:effectLst/>
                <a:latin typeface="+mn-lt"/>
                <a:ea typeface="Times New Roman" panose="02020603050405020304" pitchFamily="18" charset="0"/>
              </a:rPr>
              <a:t>Upon system implementation – Priority 2023; Rank 3595</a:t>
            </a:r>
          </a:p>
          <a:p>
            <a:pPr marL="228600" marR="0" algn="just">
              <a:spcBef>
                <a:spcPts val="0"/>
              </a:spcBef>
              <a:spcAft>
                <a:spcPts val="0"/>
              </a:spcAft>
            </a:pPr>
            <a:r>
              <a:rPr lang="en-US" sz="1400" b="1" dirty="0">
                <a:effectLst/>
                <a:latin typeface="+mn-lt"/>
                <a:ea typeface="Times New Roman" panose="02020603050405020304" pitchFamily="18" charset="0"/>
              </a:rPr>
              <a:t>ERCOT Impact Analysis:  </a:t>
            </a:r>
            <a:r>
              <a:rPr lang="en-US" sz="1400" dirty="0">
                <a:effectLst/>
                <a:latin typeface="+mn-lt"/>
                <a:ea typeface="Times New Roman" panose="02020603050405020304" pitchFamily="18" charset="0"/>
              </a:rPr>
              <a:t>Between $500K and $700K; no impacts to ERCOT staffing; impacts to Market Operation Systems, </a:t>
            </a:r>
            <a:r>
              <a:rPr lang="x-none" sz="1400" dirty="0">
                <a:effectLst/>
                <a:latin typeface="+mn-lt"/>
                <a:ea typeface="Times New Roman" panose="02020603050405020304" pitchFamily="18" charset="0"/>
              </a:rPr>
              <a:t>Data Management &amp; Analytic Systems</a:t>
            </a:r>
            <a:r>
              <a:rPr lang="en-US" sz="1400" dirty="0">
                <a:effectLst/>
                <a:latin typeface="+mn-lt"/>
                <a:ea typeface="Times New Roman" panose="02020603050405020304" pitchFamily="18" charset="0"/>
              </a:rPr>
              <a:t>, </a:t>
            </a:r>
            <a:r>
              <a:rPr lang="x-none" sz="1400" dirty="0">
                <a:effectLst/>
                <a:latin typeface="+mn-lt"/>
                <a:ea typeface="Times New Roman" panose="02020603050405020304" pitchFamily="18" charset="0"/>
              </a:rPr>
              <a:t>Energy Management Systems</a:t>
            </a:r>
            <a:r>
              <a:rPr lang="en-US" sz="1400" dirty="0">
                <a:effectLst/>
                <a:latin typeface="+mn-lt"/>
                <a:ea typeface="Times New Roman" panose="02020603050405020304" pitchFamily="18" charset="0"/>
              </a:rPr>
              <a:t>, </a:t>
            </a:r>
            <a:r>
              <a:rPr lang="x-none" sz="1400" dirty="0">
                <a:effectLst/>
                <a:latin typeface="+mn-lt"/>
                <a:ea typeface="Times New Roman" panose="02020603050405020304" pitchFamily="18" charset="0"/>
              </a:rPr>
              <a:t>Integration Systems</a:t>
            </a:r>
            <a:r>
              <a:rPr lang="en-US" sz="1400" dirty="0">
                <a:effectLst/>
                <a:latin typeface="+mn-lt"/>
                <a:ea typeface="Times New Roman" panose="02020603050405020304" pitchFamily="18" charset="0"/>
              </a:rPr>
              <a:t>, </a:t>
            </a:r>
            <a:r>
              <a:rPr lang="x-none" sz="1400" dirty="0">
                <a:effectLst/>
                <a:latin typeface="+mn-lt"/>
                <a:ea typeface="Times New Roman" panose="02020603050405020304" pitchFamily="18" charset="0"/>
              </a:rPr>
              <a:t>Grid Modeling Systems</a:t>
            </a:r>
            <a:r>
              <a:rPr lang="en-US" sz="1400" dirty="0">
                <a:effectLst/>
                <a:latin typeface="+mn-lt"/>
                <a:ea typeface="Times New Roman" panose="02020603050405020304" pitchFamily="18" charset="0"/>
              </a:rPr>
              <a:t>, and </a:t>
            </a:r>
            <a:r>
              <a:rPr lang="x-none" sz="1400" dirty="0">
                <a:effectLst/>
                <a:latin typeface="+mn-lt"/>
                <a:ea typeface="Times New Roman" panose="02020603050405020304" pitchFamily="18" charset="0"/>
              </a:rPr>
              <a:t>Grid Decision Support Systems</a:t>
            </a:r>
            <a:r>
              <a:rPr lang="en-US" sz="1400" dirty="0">
                <a:effectLst/>
                <a:latin typeface="+mn-lt"/>
                <a:ea typeface="Times New Roman" panose="02020603050405020304" pitchFamily="18" charset="0"/>
              </a:rPr>
              <a:t>; E</a:t>
            </a:r>
            <a:r>
              <a:rPr lang="x-none" sz="1400" dirty="0">
                <a:effectLst/>
                <a:latin typeface="+mn-lt"/>
                <a:ea typeface="Times New Roman" panose="02020603050405020304" pitchFamily="18" charset="0"/>
              </a:rPr>
              <a:t>RCOT business processes</a:t>
            </a:r>
            <a:r>
              <a:rPr lang="en-US" sz="14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400" b="1" dirty="0">
                <a:effectLst/>
                <a:latin typeface="+mn-lt"/>
                <a:ea typeface="Times New Roman" panose="02020603050405020304" pitchFamily="18" charset="0"/>
              </a:rPr>
              <a:t>Revision Description:  </a:t>
            </a:r>
            <a:r>
              <a:rPr lang="en-US" sz="1400" dirty="0">
                <a:effectLst/>
                <a:latin typeface="+mn-lt"/>
                <a:ea typeface="Times New Roman" panose="02020603050405020304" pitchFamily="18" charset="0"/>
              </a:rPr>
              <a:t>This NPRR is the first of two NPRRs that ERCOT has prepared to improve the awareness, accounting, and monitoring of the State of Charge (SOC) for an ESR.  This particular NPRR is for the interim period which is described as the time period before the RTC+B project goes live.  The target go-live date for the RTC+B project is expected to be several years away and the language and changes in this first NPRR are aimed to strategically improve SOC awareness, accounting, and monitoring with minimal system changes so that the improvements can be in place while the RTC+B project is completed.</a:t>
            </a:r>
          </a:p>
          <a:p>
            <a:pPr marL="228600" marR="0">
              <a:spcBef>
                <a:spcPts val="0"/>
              </a:spcBef>
              <a:spcAft>
                <a:spcPts val="0"/>
              </a:spcAft>
            </a:pPr>
            <a:r>
              <a:rPr lang="en-US" sz="1400" b="1" dirty="0">
                <a:effectLst/>
                <a:latin typeface="+mn-lt"/>
                <a:ea typeface="Times New Roman" panose="02020603050405020304" pitchFamily="18" charset="0"/>
              </a:rPr>
              <a:t>PRS Decision:</a:t>
            </a:r>
            <a:r>
              <a:rPr lang="en-US" sz="1400" dirty="0">
                <a:effectLst/>
                <a:latin typeface="+mn-lt"/>
                <a:ea typeface="Times New Roman" panose="02020603050405020304" pitchFamily="18" charset="0"/>
              </a:rPr>
              <a:t>  </a:t>
            </a:r>
            <a:r>
              <a:rPr lang="en-US" sz="1400" kern="1200" dirty="0">
                <a:effectLst/>
                <a:latin typeface="+mn-lt"/>
                <a:ea typeface="Times New Roman" panose="02020603050405020304" pitchFamily="18" charset="0"/>
              </a:rPr>
              <a:t>On 7/13/23, PRS voted to grant NPRR1186 Urgent status and to table NPRR1186.  There were three opposing votes from the Independent Generator (EDP Renewables, Jupiter Power, Eolian) Market Segment and eight abstentions from the Consumer (Occidental), Independent Generator (Tesla), Independent Power Marketer (IPM) (2) (Tenaska, NG Renewables), Independent Retail Electric Provider (IREP) (Chariot Energy), and Municipal (3) (CPS Energy, GEUS, Austin Energy) Market Segments.  On 8/10/23, PRS voted to recommend approval of NPRR1186 as amended by the 8/9/23 KCE BRP comments and to forward to TAC NPRR1186 and the 6/22/23 Impact Analysis with a recommended priority of 2023 and rank of 3595.  There were three opposing votes from the Independent Generator (Jupiter Power, Eolian, Plus Power) Market Segments and two abstentions from the Independent Generator (Tesla) and IPM (Tenaska) Market Segments.</a:t>
            </a:r>
            <a:endParaRPr lang="en-US" sz="1400" dirty="0">
              <a:effectLst/>
              <a:latin typeface="+mn-lt"/>
              <a:ea typeface="Times New Roman" panose="02020603050405020304" pitchFamily="18" charset="0"/>
            </a:endParaRPr>
          </a:p>
        </p:txBody>
      </p:sp>
    </p:spTree>
    <p:extLst>
      <p:ext uri="{BB962C8B-B14F-4D97-AF65-F5344CB8AC3E}">
        <p14:creationId xmlns:p14="http://schemas.microsoft.com/office/powerpoint/2010/main" val="41184222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NPRR1189, Updates to Language to Clarify the Allowable Regulation Ancillary Service Trades [ERCOT]</a:t>
            </a:r>
            <a:endParaRPr lang="en-US" sz="1800" dirty="0"/>
          </a:p>
        </p:txBody>
      </p:sp>
      <p:sp>
        <p:nvSpPr>
          <p:cNvPr id="14339" name="Rectangle 2"/>
          <p:cNvSpPr>
            <a:spLocks noChangeArrowheads="1"/>
          </p:cNvSpPr>
          <p:nvPr/>
        </p:nvSpPr>
        <p:spPr bwMode="auto">
          <a:xfrm>
            <a:off x="190500" y="774492"/>
            <a:ext cx="8612307"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implementation of NPRR1136, Updates to Language Regarding a QSE Moving Ancillary Service Responsibility Between Resources</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  </a:t>
            </a:r>
            <a:r>
              <a:rPr lang="x-none" sz="1800" dirty="0">
                <a:effectLst/>
                <a:latin typeface="+mn-lt"/>
                <a:ea typeface="Times New Roman" panose="02020603050405020304" pitchFamily="18" charset="0"/>
              </a:rPr>
              <a:t>(There are no additional impacts to this NPRR beyond what was captured in the Impact Analysis for N</a:t>
            </a:r>
            <a:r>
              <a:rPr lang="en-US" sz="1800" dirty="0">
                <a:effectLst/>
                <a:latin typeface="+mn-lt"/>
                <a:ea typeface="Times New Roman" panose="02020603050405020304" pitchFamily="18" charset="0"/>
              </a:rPr>
              <a:t>PRR1136</a:t>
            </a:r>
            <a:r>
              <a:rPr lang="x-none" sz="1800" dirty="0">
                <a:effectLst/>
                <a:latin typeface="+mn-lt"/>
                <a:ea typeface="Times New Roman" panose="02020603050405020304" pitchFamily="18" charset="0"/>
              </a:rPr>
              <a:t>.)</a:t>
            </a:r>
            <a:endParaRPr lang="en-US" sz="1800" dirty="0">
              <a:effectLst/>
              <a:latin typeface="+mn-lt"/>
              <a:ea typeface="Times New Roman" panose="02020603050405020304" pitchFamily="18" charset="0"/>
            </a:endParaRP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makes changes to the grey-boxed NPRR1136 language in Section 4.4.7.3, to align the language with existing requirements in paragraph (10) in Section 3.16, Standards for Determining Ancillary Service Quantities, which states that “Resources can only provide FRRS-Up or FRRS-Down if awarded Regulation Service in the Day-Ahead Market (DAM) for that particular Resource, up to the awarded quantity.”</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7/13/23, PRS voted unanimously to recommend approval of NPRR1189 as submitted.  On 8/10/23, PRS voted unanimously to endorse and forward to TAC the 7/13/23 PRS Report and 6/28/23 Impact Analysis for NPRR1189.</a:t>
            </a:r>
          </a:p>
        </p:txBody>
      </p:sp>
    </p:spTree>
    <p:extLst>
      <p:ext uri="{BB962C8B-B14F-4D97-AF65-F5344CB8AC3E}">
        <p14:creationId xmlns:p14="http://schemas.microsoft.com/office/powerpoint/2010/main" val="4071364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2023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59089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600252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59572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798447"/>
          <a:ext cx="8839200" cy="294436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1/31 – 2/2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3/28 – 3/30</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6/6 – 6/8</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7/25 – 7/27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10/3 – 10/5</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chemeClr val="tx1"/>
                          </a:solidFill>
                          <a:effectLst/>
                          <a:latin typeface="Arial" charset="0"/>
                          <a:ea typeface="+mn-ea"/>
                          <a:cs typeface="+mn-cs"/>
                        </a:rPr>
                        <a:t>12/5 – 12/7</a:t>
                      </a:r>
                      <a:endParaRPr kumimoji="0" lang="en-US" sz="1200" b="0" i="1" u="none" strike="noStrike" cap="none" normalizeH="0" baseline="0" dirty="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NPRR1020</a:t>
                      </a:r>
                      <a:r>
                        <a:rPr kumimoji="0" lang="en-US" sz="900" b="0" i="0" u="none" strike="noStrike" cap="none" normalizeH="0" baseline="0" dirty="0">
                          <a:ln>
                            <a:noFill/>
                          </a:ln>
                          <a:solidFill>
                            <a:schemeClr val="tx1"/>
                          </a:solidFill>
                          <a:effectLst/>
                          <a:latin typeface="Courier New" pitchFamily="49" charset="0"/>
                        </a:rPr>
                        <a:t>(a)</a:t>
                      </a: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None</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ECRS</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100" b="0" i="0" u="none" strike="noStrike" kern="1200" cap="none" normalizeH="0" baseline="0" dirty="0">
                          <a:ln>
                            <a:noFill/>
                          </a:ln>
                          <a:solidFill>
                            <a:schemeClr val="tx1"/>
                          </a:solidFill>
                          <a:effectLst/>
                          <a:latin typeface="Courier New" pitchFamily="49" charset="0"/>
                          <a:ea typeface="+mn-ea"/>
                          <a:cs typeface="+mn-cs"/>
                        </a:rPr>
                        <a:t>(NPRR863)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NPRR903</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NPRR992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NPRR1015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NPRR1085</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NPRR1096</a:t>
                      </a:r>
                      <a:r>
                        <a:rPr kumimoji="0" lang="en-US" sz="900" b="0" i="0" u="none" strike="noStrike" kern="1200" cap="none" normalizeH="0" baseline="0" dirty="0">
                          <a:ln>
                            <a:noFill/>
                          </a:ln>
                          <a:solidFill>
                            <a:schemeClr val="tx1"/>
                          </a:solidFill>
                          <a:effectLst/>
                          <a:latin typeface="Courier New" pitchFamily="49" charset="0"/>
                          <a:ea typeface="+mn-ea"/>
                          <a:cs typeface="+mn-cs"/>
                        </a:rPr>
                        <a:t>(b)</a:t>
                      </a: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NPRR1148</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NOGRR186</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NOGRR187</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OBDRR043/44</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050" b="0" i="0" u="none" strike="noStrike" kern="1200" cap="none" normalizeH="0" baseline="0" dirty="0">
                          <a:ln>
                            <a:noFill/>
                          </a:ln>
                          <a:solidFill>
                            <a:schemeClr val="tx1"/>
                          </a:solidFill>
                          <a:effectLst/>
                          <a:latin typeface="Courier New" pitchFamily="49" charset="0"/>
                          <a:ea typeface="+mn-ea"/>
                          <a:cs typeface="+mn-cs"/>
                        </a:rPr>
                        <a:t>Securitization Phase 2A – Maine Invoice and Credit Exposure</a:t>
                      </a:r>
                      <a:endParaRPr kumimoji="0" lang="en-US" sz="105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8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SCR789 </a:t>
                      </a:r>
                      <a:r>
                        <a:rPr kumimoji="0" lang="en-US" sz="1050" b="0" i="0" u="none" strike="noStrike" kern="1200" cap="none" normalizeH="0" baseline="0" dirty="0">
                          <a:ln>
                            <a:noFill/>
                          </a:ln>
                          <a:solidFill>
                            <a:schemeClr val="tx1"/>
                          </a:solidFill>
                          <a:effectLst/>
                          <a:latin typeface="Courier New" pitchFamily="49" charset="0"/>
                          <a:ea typeface="+mn-ea"/>
                          <a:cs typeface="+mn-cs"/>
                        </a:rPr>
                        <a:t>Ph2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NPRR1112</a:t>
                      </a:r>
                      <a:r>
                        <a:rPr kumimoji="0" lang="en-US" sz="1200" b="0" i="0" u="none" strike="sngStrike" kern="1200" cap="none" normalizeH="0" baseline="0" dirty="0">
                          <a:ln>
                            <a:noFill/>
                          </a:ln>
                          <a:solidFill>
                            <a:schemeClr val="tx1"/>
                          </a:solidFill>
                          <a:effectLst/>
                          <a:latin typeface="Courier New" pitchFamily="49" charset="0"/>
                          <a:ea typeface="+mn-ea"/>
                          <a:cs typeface="+mn-cs"/>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sngStrike" kern="1200" cap="none" normalizeH="0" baseline="0" dirty="0">
                          <a:ln>
                            <a:noFill/>
                          </a:ln>
                          <a:solidFill>
                            <a:schemeClr val="tx1"/>
                          </a:solidFill>
                          <a:effectLst/>
                          <a:latin typeface="Courier New" pitchFamily="49" charset="0"/>
                          <a:ea typeface="+mn-ea"/>
                          <a:cs typeface="+mn-cs"/>
                        </a:rPr>
                        <a:t>NPRR945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NPRR1040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NPRR1154</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EMS Upgrade</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SCR807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SCR816</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05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NPRR1026</a:t>
                      </a:r>
                      <a:r>
                        <a:rPr kumimoji="0" lang="en-US" sz="900" b="0" i="0" u="none" strike="noStrike" kern="1200" cap="none" normalizeH="0" baseline="0" dirty="0">
                          <a:ln>
                            <a:noFill/>
                          </a:ln>
                          <a:solidFill>
                            <a:srgbClr val="FF0000"/>
                          </a:solidFill>
                          <a:effectLst/>
                          <a:latin typeface="Courier New" pitchFamily="49" charset="0"/>
                          <a:ea typeface="+mn-ea"/>
                          <a:cs typeface="+mn-cs"/>
                        </a:rPr>
                        <a:t>(a)</a:t>
                      </a: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59638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79779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806036"/>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79616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79743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80205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7" name="TextBox 12">
            <a:extLst>
              <a:ext uri="{FF2B5EF4-FFF2-40B4-BE49-F238E27FC236}">
                <a16:creationId xmlns:a16="http://schemas.microsoft.com/office/drawing/2014/main" id="{91228DEC-7DCD-4F3E-B94B-ED94A1A58744}"/>
              </a:ext>
            </a:extLst>
          </p:cNvPr>
          <p:cNvSpPr txBox="1">
            <a:spLocks noChangeArrowheads="1"/>
          </p:cNvSpPr>
          <p:nvPr/>
        </p:nvSpPr>
        <p:spPr bwMode="auto">
          <a:xfrm>
            <a:off x="4572000" y="3381195"/>
            <a:ext cx="4342170" cy="276999"/>
          </a:xfrm>
          <a:prstGeom prst="rect">
            <a:avLst/>
          </a:prstGeom>
          <a:solidFill>
            <a:schemeClr val="accent6">
              <a:lumMod val="20000"/>
              <a:lumOff val="80000"/>
            </a:schemeClr>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EMS Upgrade Freeze – </a:t>
            </a:r>
            <a:r>
              <a:rPr kumimoji="0" lang="en-US" sz="1200" b="0" i="0" u="none" strike="noStrike" kern="1200" cap="none" spc="0" normalizeH="0" baseline="0" noProof="0" dirty="0">
                <a:ln>
                  <a:noFill/>
                </a:ln>
                <a:solidFill>
                  <a:prstClr val="black"/>
                </a:solidFill>
                <a:effectLst/>
                <a:uLnTx/>
                <a:uFillTx/>
                <a:latin typeface="Arial" charset="0"/>
                <a:ea typeface="+mn-ea"/>
                <a:cs typeface="+mn-cs"/>
              </a:rPr>
              <a:t>July 2023 – Jan. 2024</a:t>
            </a: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70115" y="5604454"/>
            <a:ext cx="2505302" cy="461665"/>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NPRR1020(a) – EPS Metering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NPRR1026(a) – RIOO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NPRR1096(b) – ECRS portion</a:t>
            </a:r>
          </a:p>
        </p:txBody>
      </p:sp>
      <p:graphicFrame>
        <p:nvGraphicFramePr>
          <p:cNvPr id="40" name="Table 39">
            <a:extLst>
              <a:ext uri="{FF2B5EF4-FFF2-40B4-BE49-F238E27FC236}">
                <a16:creationId xmlns:a16="http://schemas.microsoft.com/office/drawing/2014/main" id="{BB347731-9DCF-4A6B-84CF-377681286AF3}"/>
              </a:ext>
            </a:extLst>
          </p:cNvPr>
          <p:cNvGraphicFramePr>
            <a:graphicFrameLocks noGrp="1"/>
          </p:cNvGraphicFramePr>
          <p:nvPr/>
        </p:nvGraphicFramePr>
        <p:xfrm>
          <a:off x="176358" y="5184590"/>
          <a:ext cx="8799059" cy="365760"/>
        </p:xfrm>
        <a:graphic>
          <a:graphicData uri="http://schemas.openxmlformats.org/drawingml/2006/table">
            <a:tbl>
              <a:tblPr firstRow="1" bandRow="1"/>
              <a:tblGrid>
                <a:gridCol w="509442">
                  <a:extLst>
                    <a:ext uri="{9D8B030D-6E8A-4147-A177-3AD203B41FA5}">
                      <a16:colId xmlns:a16="http://schemas.microsoft.com/office/drawing/2014/main" val="20000"/>
                    </a:ext>
                  </a:extLst>
                </a:gridCol>
                <a:gridCol w="8289617">
                  <a:extLst>
                    <a:ext uri="{9D8B030D-6E8A-4147-A177-3AD203B41FA5}">
                      <a16:colId xmlns:a16="http://schemas.microsoft.com/office/drawing/2014/main" val="20001"/>
                    </a:ext>
                  </a:extLst>
                </a:gridCol>
              </a:tblGrid>
              <a:tr h="29337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algn="ctr"/>
                      <a:r>
                        <a:rPr lang="en-US" sz="1100" b="1" dirty="0">
                          <a:solidFill>
                            <a:schemeClr val="tx1"/>
                          </a:solidFill>
                        </a:rPr>
                        <a:t>TBD</a:t>
                      </a: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lumMod val="85000"/>
                      </a:srgbClr>
                    </a:solidFill>
                  </a:tcPr>
                </a:tc>
                <a:tc>
                  <a:txBody>
                    <a:bodyPr/>
                    <a:lstStyle/>
                    <a:p>
                      <a:pPr algn="ctr"/>
                      <a:r>
                        <a:rPr lang="en-US" sz="900" b="1" strike="noStrike" kern="1200" baseline="0" dirty="0">
                          <a:solidFill>
                            <a:schemeClr val="tx1"/>
                          </a:solidFill>
                          <a:latin typeface="+mn-lt"/>
                          <a:ea typeface="+mn-ea"/>
                          <a:cs typeface="+mn-cs"/>
                        </a:rPr>
                        <a:t>NPRRs</a:t>
                      </a:r>
                      <a:r>
                        <a:rPr lang="en-US" sz="900" b="0" strike="noStrike" kern="1200" baseline="0" dirty="0">
                          <a:solidFill>
                            <a:schemeClr val="tx1"/>
                          </a:solidFill>
                          <a:latin typeface="+mn-lt"/>
                          <a:ea typeface="+mn-ea"/>
                          <a:cs typeface="+mn-cs"/>
                        </a:rPr>
                        <a:t>: 484,825(b),826,829,841,857,879,885,904,918,930,936,941,945,963,965,975,987,995,1004,1006,1007,1019,1023,1030,1032,1034,1057, 1077,1105, 1111,1128,1131,1136  </a:t>
                      </a:r>
                      <a:r>
                        <a:rPr lang="en-US" sz="900" b="1" strike="noStrike" kern="1200" baseline="0" dirty="0">
                          <a:solidFill>
                            <a:schemeClr val="tx1"/>
                          </a:solidFill>
                          <a:latin typeface="+mn-lt"/>
                          <a:ea typeface="+mn-ea"/>
                          <a:cs typeface="+mn-cs"/>
                        </a:rPr>
                        <a:t>SCRs</a:t>
                      </a:r>
                      <a:r>
                        <a:rPr lang="en-US" sz="900" b="0" strike="noStrike" kern="1200" baseline="0" dirty="0">
                          <a:solidFill>
                            <a:schemeClr val="tx1"/>
                          </a:solidFill>
                          <a:latin typeface="+mn-lt"/>
                          <a:ea typeface="+mn-ea"/>
                          <a:cs typeface="+mn-cs"/>
                        </a:rPr>
                        <a:t>: 799,805,810,813,818,819  </a:t>
                      </a:r>
                      <a:r>
                        <a:rPr lang="en-US" sz="900" b="1" strike="noStrike" kern="1200" baseline="0" dirty="0">
                          <a:solidFill>
                            <a:schemeClr val="tx1"/>
                          </a:solidFill>
                          <a:latin typeface="+mn-lt"/>
                          <a:ea typeface="+mn-ea"/>
                          <a:cs typeface="+mn-cs"/>
                        </a:rPr>
                        <a:t>PGRRs</a:t>
                      </a:r>
                      <a:r>
                        <a:rPr lang="en-US" sz="900" b="0" strike="noStrike" kern="1200" baseline="0" dirty="0">
                          <a:solidFill>
                            <a:schemeClr val="tx1"/>
                          </a:solidFill>
                          <a:latin typeface="+mn-lt"/>
                          <a:ea typeface="+mn-ea"/>
                          <a:cs typeface="+mn-cs"/>
                        </a:rPr>
                        <a:t>: 066,076,088,091,094,099  </a:t>
                      </a:r>
                      <a:r>
                        <a:rPr lang="en-US" sz="900" b="1" strike="noStrike" kern="1200" baseline="0" dirty="0">
                          <a:solidFill>
                            <a:schemeClr val="tx1"/>
                          </a:solidFill>
                          <a:latin typeface="+mn-lt"/>
                          <a:ea typeface="+mn-ea"/>
                          <a:cs typeface="+mn-cs"/>
                        </a:rPr>
                        <a:t>Other</a:t>
                      </a:r>
                      <a:r>
                        <a:rPr lang="en-US" sz="900" b="0" strike="noStrike" kern="1200" baseline="0" dirty="0">
                          <a:solidFill>
                            <a:schemeClr val="tx1"/>
                          </a:solidFill>
                          <a:latin typeface="+mn-lt"/>
                          <a:ea typeface="+mn-ea"/>
                          <a:cs typeface="+mn-cs"/>
                        </a:rPr>
                        <a:t>: OBDRR009,OBDRR017,RRGRR028</a:t>
                      </a:r>
                      <a:endParaRPr lang="en-US" sz="900" b="0" strike="sngStrike" kern="1200" baseline="0" dirty="0">
                        <a:solidFill>
                          <a:schemeClr val="tx1"/>
                        </a:solidFill>
                        <a:latin typeface="+mn-lt"/>
                        <a:ea typeface="+mn-ea"/>
                        <a:cs typeface="+mn-cs"/>
                      </a:endParaRPr>
                    </a:p>
                  </a:txBody>
                  <a:tcPr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40000"/>
                      </a:srgbClr>
                    </a:solidFill>
                  </a:tcPr>
                </a:tc>
                <a:extLst>
                  <a:ext uri="{0D108BD9-81ED-4DB2-BD59-A6C34878D82A}">
                    <a16:rowId xmlns:a16="http://schemas.microsoft.com/office/drawing/2014/main" val="10000"/>
                  </a:ext>
                </a:extLst>
              </a:tr>
            </a:tbl>
          </a:graphicData>
        </a:graphic>
      </p:graphicFrame>
      <p:sp>
        <p:nvSpPr>
          <p:cNvPr id="60" name="TextBox 59">
            <a:extLst>
              <a:ext uri="{FF2B5EF4-FFF2-40B4-BE49-F238E27FC236}">
                <a16:creationId xmlns:a16="http://schemas.microsoft.com/office/drawing/2014/main" id="{8CBAE244-09AA-489A-8D85-C1603BFB5D1C}"/>
              </a:ext>
            </a:extLst>
          </p:cNvPr>
          <p:cNvSpPr txBox="1"/>
          <p:nvPr/>
        </p:nvSpPr>
        <p:spPr>
          <a:xfrm>
            <a:off x="2806558" y="1368642"/>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6" name="TextBox 65">
            <a:extLst>
              <a:ext uri="{FF2B5EF4-FFF2-40B4-BE49-F238E27FC236}">
                <a16:creationId xmlns:a16="http://schemas.microsoft.com/office/drawing/2014/main" id="{43FABC49-64BA-4341-9620-8FAE27F64974}"/>
              </a:ext>
            </a:extLst>
          </p:cNvPr>
          <p:cNvSpPr txBox="1"/>
          <p:nvPr/>
        </p:nvSpPr>
        <p:spPr>
          <a:xfrm>
            <a:off x="4256524" y="1306767"/>
            <a:ext cx="370549" cy="252376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7142415" y="1304620"/>
            <a:ext cx="370549" cy="1862048"/>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371600"/>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8646711" y="1308536"/>
            <a:ext cx="416949"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8" name="TextBox 12">
            <a:extLst>
              <a:ext uri="{FF2B5EF4-FFF2-40B4-BE49-F238E27FC236}">
                <a16:creationId xmlns:a16="http://schemas.microsoft.com/office/drawing/2014/main" id="{086159DC-2D1C-470F-8874-21F198816B68}"/>
              </a:ext>
            </a:extLst>
          </p:cNvPr>
          <p:cNvSpPr txBox="1">
            <a:spLocks noChangeArrowheads="1"/>
          </p:cNvSpPr>
          <p:nvPr/>
        </p:nvSpPr>
        <p:spPr bwMode="auto">
          <a:xfrm>
            <a:off x="6020709" y="2550346"/>
            <a:ext cx="1444752"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11/15</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299709"/>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7" name="TextBox 12">
            <a:extLst>
              <a:ext uri="{FF2B5EF4-FFF2-40B4-BE49-F238E27FC236}">
                <a16:creationId xmlns:a16="http://schemas.microsoft.com/office/drawing/2014/main" id="{A0B95E67-5918-4A23-AE00-6AC2416D331C}"/>
              </a:ext>
            </a:extLst>
          </p:cNvPr>
          <p:cNvSpPr txBox="1">
            <a:spLocks noChangeArrowheads="1"/>
          </p:cNvSpPr>
          <p:nvPr/>
        </p:nvSpPr>
        <p:spPr bwMode="auto">
          <a:xfrm>
            <a:off x="4575456" y="2209800"/>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7/14</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9" name="TextBox 48">
            <a:extLst>
              <a:ext uri="{FF2B5EF4-FFF2-40B4-BE49-F238E27FC236}">
                <a16:creationId xmlns:a16="http://schemas.microsoft.com/office/drawing/2014/main" id="{12B2A94E-A5B3-4CF6-AAE2-12971C5EFBF2}"/>
              </a:ext>
            </a:extLst>
          </p:cNvPr>
          <p:cNvSpPr txBox="1"/>
          <p:nvPr/>
        </p:nvSpPr>
        <p:spPr>
          <a:xfrm>
            <a:off x="5716025" y="1295500"/>
            <a:ext cx="370549" cy="209288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1" u="none" strike="noStrike" kern="0" cap="none" spc="0" normalizeH="0" baseline="0" noProof="0" dirty="0">
                <a:ln>
                  <a:noFill/>
                </a:ln>
                <a:solidFill>
                  <a:srgbClr val="000000"/>
                </a:solidFill>
                <a:effectLst/>
                <a:uLnTx/>
                <a:uFillTx/>
                <a:latin typeface="Arial" panose="020B0604020202020204"/>
                <a:ea typeface="+mn-ea"/>
                <a:cs typeface="+mn-cs"/>
              </a:rPr>
              <a:t> </a:t>
            </a: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9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10" name="TextBox 9">
            <a:extLst>
              <a:ext uri="{FF2B5EF4-FFF2-40B4-BE49-F238E27FC236}">
                <a16:creationId xmlns:a16="http://schemas.microsoft.com/office/drawing/2014/main" id="{1A615B54-2AA6-8B76-5F70-7479D7CF1C64}"/>
              </a:ext>
            </a:extLst>
          </p:cNvPr>
          <p:cNvSpPr txBox="1"/>
          <p:nvPr/>
        </p:nvSpPr>
        <p:spPr>
          <a:xfrm>
            <a:off x="1291752" y="1311415"/>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pic>
        <p:nvPicPr>
          <p:cNvPr id="8" name="Picture 7">
            <a:extLst>
              <a:ext uri="{FF2B5EF4-FFF2-40B4-BE49-F238E27FC236}">
                <a16:creationId xmlns:a16="http://schemas.microsoft.com/office/drawing/2014/main" id="{707051E6-486F-A2E5-B665-C9AFE5A4ABF8}"/>
              </a:ext>
            </a:extLst>
          </p:cNvPr>
          <p:cNvPicPr>
            <a:picLocks noChangeAspect="1"/>
          </p:cNvPicPr>
          <p:nvPr/>
        </p:nvPicPr>
        <p:blipFill>
          <a:blip r:embed="rId3"/>
          <a:stretch>
            <a:fillRect/>
          </a:stretch>
        </p:blipFill>
        <p:spPr>
          <a:xfrm>
            <a:off x="413208" y="3813689"/>
            <a:ext cx="8180415" cy="1288758"/>
          </a:xfrm>
          <a:prstGeom prst="rect">
            <a:avLst/>
          </a:prstGeom>
        </p:spPr>
      </p:pic>
      <p:sp>
        <p:nvSpPr>
          <p:cNvPr id="5" name="TextBox 12">
            <a:extLst>
              <a:ext uri="{FF2B5EF4-FFF2-40B4-BE49-F238E27FC236}">
                <a16:creationId xmlns:a16="http://schemas.microsoft.com/office/drawing/2014/main" id="{90B21521-06B7-DAF1-A0C8-8C7BACEDBBA3}"/>
              </a:ext>
            </a:extLst>
          </p:cNvPr>
          <p:cNvSpPr txBox="1">
            <a:spLocks noChangeArrowheads="1"/>
          </p:cNvSpPr>
          <p:nvPr/>
        </p:nvSpPr>
        <p:spPr bwMode="auto">
          <a:xfrm>
            <a:off x="4579880" y="2808558"/>
            <a:ext cx="143068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10/1</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4C36C19D-4DB6-38B4-FA0F-59241A00EA59}"/>
              </a:ext>
            </a:extLst>
          </p:cNvPr>
          <p:cNvSpPr txBox="1"/>
          <p:nvPr/>
        </p:nvSpPr>
        <p:spPr>
          <a:xfrm>
            <a:off x="5721867" y="1471648"/>
            <a:ext cx="370549" cy="30777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Wingdings" panose="05000000000000000000" pitchFamily="2" charset="2"/>
                <a:ea typeface="+mn-ea"/>
                <a:cs typeface="+mn-cs"/>
              </a:rPr>
              <a:t>ü</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Wingdings" panose="05000000000000000000" pitchFamily="2" charset="2"/>
              <a:ea typeface="+mn-ea"/>
              <a:cs typeface="+mn-cs"/>
            </a:endParaRPr>
          </a:p>
        </p:txBody>
      </p:sp>
      <p:sp>
        <p:nvSpPr>
          <p:cNvPr id="7" name="TextBox 12">
            <a:extLst>
              <a:ext uri="{FF2B5EF4-FFF2-40B4-BE49-F238E27FC236}">
                <a16:creationId xmlns:a16="http://schemas.microsoft.com/office/drawing/2014/main" id="{9BD978A4-A0D4-978B-F9FF-8E084395C153}"/>
              </a:ext>
            </a:extLst>
          </p:cNvPr>
          <p:cNvSpPr txBox="1">
            <a:spLocks noChangeArrowheads="1"/>
          </p:cNvSpPr>
          <p:nvPr/>
        </p:nvSpPr>
        <p:spPr bwMode="auto">
          <a:xfrm>
            <a:off x="7465461" y="2237601"/>
            <a:ext cx="1509956"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R5 Off-Cycle</a:t>
            </a:r>
          </a:p>
        </p:txBody>
      </p:sp>
      <p:sp>
        <p:nvSpPr>
          <p:cNvPr id="9" name="TextBox 8">
            <a:extLst>
              <a:ext uri="{FF2B5EF4-FFF2-40B4-BE49-F238E27FC236}">
                <a16:creationId xmlns:a16="http://schemas.microsoft.com/office/drawing/2014/main" id="{7FC898CF-542F-92D2-1BAA-FA70F6F1EC2E}"/>
              </a:ext>
            </a:extLst>
          </p:cNvPr>
          <p:cNvSpPr txBox="1"/>
          <p:nvPr/>
        </p:nvSpPr>
        <p:spPr>
          <a:xfrm>
            <a:off x="8618287" y="2540727"/>
            <a:ext cx="416949" cy="92333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Tree>
    <p:extLst>
      <p:ext uri="{BB962C8B-B14F-4D97-AF65-F5344CB8AC3E}">
        <p14:creationId xmlns:p14="http://schemas.microsoft.com/office/powerpoint/2010/main" val="10679338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9449"/>
            <a:ext cx="7924800" cy="435268"/>
          </a:xfrm>
        </p:spPr>
        <p:txBody>
          <a:bodyPr/>
          <a:lstStyle/>
          <a:p>
            <a:r>
              <a:rPr lang="en-US" sz="2200" b="1" dirty="0">
                <a:solidFill>
                  <a:schemeClr val="accent1"/>
                </a:solidFill>
              </a:rPr>
              <a:t>2024 Release Targets – Approved NPRRs / SCRs / xGRRs </a:t>
            </a:r>
          </a:p>
        </p:txBody>
      </p:sp>
      <p:sp>
        <p:nvSpPr>
          <p:cNvPr id="6" name="Slide Number Placeholder 5"/>
          <p:cNvSpPr>
            <a:spLocks noGrp="1"/>
          </p:cNvSpPr>
          <p:nvPr>
            <p:ph type="sldNum" sz="quarter" idx="4"/>
          </p:nvPr>
        </p:nvSpPr>
        <p:spPr>
          <a:xfrm>
            <a:off x="8763000" y="6561138"/>
            <a:ext cx="228600" cy="2127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D93BD3E-1E9A-4970-A6F7-E7AC52762E0C}" type="slidenum">
              <a:rPr kumimoji="0" lang="en-US" sz="1200" b="0" i="0" u="none" strike="noStrike" kern="1200" cap="none" spc="0" normalizeH="0" baseline="0" noProof="0" smtClean="0">
                <a:ln>
                  <a:noFill/>
                </a:ln>
                <a:solidFill>
                  <a:prstClr val="black">
                    <a:tint val="75000"/>
                  </a:prstClr>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tint val="75000"/>
                </a:prstClr>
              </a:solidFill>
              <a:effectLst/>
              <a:uLnTx/>
              <a:uFillTx/>
              <a:latin typeface="Arial" panose="020B0604020202020204"/>
              <a:ea typeface="+mn-ea"/>
              <a:cs typeface="+mn-cs"/>
            </a:endParaRPr>
          </a:p>
        </p:txBody>
      </p:sp>
      <p:sp>
        <p:nvSpPr>
          <p:cNvPr id="29" name="TextBox 15"/>
          <p:cNvSpPr txBox="1">
            <a:spLocks noChangeArrowheads="1"/>
          </p:cNvSpPr>
          <p:nvPr/>
        </p:nvSpPr>
        <p:spPr bwMode="auto">
          <a:xfrm>
            <a:off x="160280" y="5435500"/>
            <a:ext cx="3174414" cy="4001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rgbClr val="000000"/>
                </a:solidFill>
                <a:effectLst/>
                <a:uLnTx/>
                <a:uFillTx/>
                <a:latin typeface="Arial" charset="0"/>
                <a:ea typeface="+mn-ea"/>
                <a:cs typeface="+mn-cs"/>
              </a:rPr>
              <a:t>Go-live dates can differ from Protocol effective dates – Please refer to market notices for more details</a:t>
            </a:r>
          </a:p>
        </p:txBody>
      </p:sp>
      <p:sp>
        <p:nvSpPr>
          <p:cNvPr id="30" name="TextBox 22"/>
          <p:cNvSpPr txBox="1">
            <a:spLocks noChangeArrowheads="1"/>
          </p:cNvSpPr>
          <p:nvPr/>
        </p:nvSpPr>
        <p:spPr bwMode="auto">
          <a:xfrm>
            <a:off x="160279" y="5847139"/>
            <a:ext cx="3174415" cy="26161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t" anchorCtr="1">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1" i="0" u="none" strike="noStrike" kern="0" cap="none" spc="0" normalizeH="0" baseline="0" noProof="0">
                <a:ln>
                  <a:noFill/>
                </a:ln>
                <a:solidFill>
                  <a:srgbClr val="000000"/>
                </a:solidFill>
                <a:effectLst/>
                <a:uLnTx/>
                <a:uFillTx/>
                <a:latin typeface="Arial" charset="0"/>
                <a:ea typeface="+mn-ea"/>
                <a:cs typeface="+mn-cs"/>
              </a:rPr>
              <a:t>Release targets are subject to change</a:t>
            </a:r>
          </a:p>
        </p:txBody>
      </p:sp>
      <p:sp>
        <p:nvSpPr>
          <p:cNvPr id="32" name="TextBox 23"/>
          <p:cNvSpPr txBox="1">
            <a:spLocks noChangeArrowheads="1"/>
          </p:cNvSpPr>
          <p:nvPr/>
        </p:nvSpPr>
        <p:spPr bwMode="auto">
          <a:xfrm>
            <a:off x="3443195" y="5440339"/>
            <a:ext cx="1647290" cy="75405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APPENDIX</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FF0000"/>
                </a:solidFill>
                <a:effectLst/>
                <a:uLnTx/>
                <a:uFillTx/>
                <a:latin typeface="Arial" charset="0"/>
                <a:ea typeface="+mn-ea"/>
                <a:cs typeface="+mn-cs"/>
              </a:rPr>
              <a:t>Red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New additions and target release changes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sngStrike" kern="0" cap="none" spc="0" normalizeH="0" baseline="0" noProof="0" dirty="0">
                <a:ln>
                  <a:noFill/>
                </a:ln>
                <a:solidFill>
                  <a:srgbClr val="000000"/>
                </a:solidFill>
                <a:effectLst/>
                <a:uLnTx/>
                <a:uFillTx/>
                <a:latin typeface="Arial" charset="0"/>
                <a:ea typeface="+mn-ea"/>
                <a:cs typeface="+mn-cs"/>
              </a:rPr>
              <a:t>Strike-Through Text</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Previous target release</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700" b="0" i="0" u="none" strike="noStrike" kern="0" cap="none" spc="0" normalizeH="0" baseline="0" noProof="0" dirty="0">
                <a:ln>
                  <a:noFill/>
                </a:ln>
                <a:solidFill>
                  <a:srgbClr val="000000"/>
                </a:solidFill>
                <a:effectLst/>
                <a:uLnTx/>
                <a:uFillTx/>
                <a:latin typeface="Arial" charset="0"/>
                <a:ea typeface="+mn-ea"/>
                <a:cs typeface="+mn-cs"/>
              </a:rPr>
              <a:t>(a), (b), etc.: M</a:t>
            </a:r>
            <a:r>
              <a:rPr kumimoji="0" lang="en-US" sz="700" b="0" i="0" u="none" strike="noStrike" kern="0" cap="none" spc="0" normalizeH="0" baseline="0" noProof="0" dirty="0" err="1">
                <a:ln>
                  <a:noFill/>
                </a:ln>
                <a:solidFill>
                  <a:srgbClr val="000000"/>
                </a:solidFill>
                <a:effectLst/>
                <a:uLnTx/>
                <a:uFillTx/>
                <a:latin typeface="Arial" charset="0"/>
                <a:ea typeface="+mn-ea"/>
                <a:cs typeface="+mn-cs"/>
              </a:rPr>
              <a:t>ultiple</a:t>
            </a:r>
            <a:r>
              <a:rPr kumimoji="0" lang="en-US" sz="700" b="0" i="0" u="none" strike="noStrike" kern="0" cap="none" spc="0" normalizeH="0" baseline="0" noProof="0" dirty="0">
                <a:ln>
                  <a:noFill/>
                </a:ln>
                <a:solidFill>
                  <a:srgbClr val="000000"/>
                </a:solidFill>
                <a:effectLst/>
                <a:uLnTx/>
                <a:uFillTx/>
                <a:latin typeface="Arial" charset="0"/>
                <a:ea typeface="+mn-ea"/>
                <a:cs typeface="+mn-cs"/>
              </a:rPr>
              <a:t> phase release</a:t>
            </a:r>
          </a:p>
        </p:txBody>
      </p:sp>
      <p:graphicFrame>
        <p:nvGraphicFramePr>
          <p:cNvPr id="33" name="Group 3"/>
          <p:cNvGraphicFramePr>
            <a:graphicFrameLocks/>
          </p:cNvGraphicFramePr>
          <p:nvPr/>
        </p:nvGraphicFramePr>
        <p:xfrm>
          <a:off x="160280" y="917052"/>
          <a:ext cx="8839200" cy="3401568"/>
        </p:xfrm>
        <a:graphic>
          <a:graphicData uri="http://schemas.openxmlformats.org/drawingml/2006/table">
            <a:tbl>
              <a:tblPr/>
              <a:tblGrid>
                <a:gridCol w="143992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447800">
                  <a:extLst>
                    <a:ext uri="{9D8B030D-6E8A-4147-A177-3AD203B41FA5}">
                      <a16:colId xmlns:a16="http://schemas.microsoft.com/office/drawing/2014/main" val="20002"/>
                    </a:ext>
                  </a:extLst>
                </a:gridCol>
                <a:gridCol w="1447800">
                  <a:extLst>
                    <a:ext uri="{9D8B030D-6E8A-4147-A177-3AD203B41FA5}">
                      <a16:colId xmlns:a16="http://schemas.microsoft.com/office/drawing/2014/main" val="20003"/>
                    </a:ext>
                  </a:extLst>
                </a:gridCol>
                <a:gridCol w="1447800">
                  <a:extLst>
                    <a:ext uri="{9D8B030D-6E8A-4147-A177-3AD203B41FA5}">
                      <a16:colId xmlns:a16="http://schemas.microsoft.com/office/drawing/2014/main" val="20004"/>
                    </a:ext>
                  </a:extLst>
                </a:gridCol>
                <a:gridCol w="1531880">
                  <a:extLst>
                    <a:ext uri="{9D8B030D-6E8A-4147-A177-3AD203B41FA5}">
                      <a16:colId xmlns:a16="http://schemas.microsoft.com/office/drawing/2014/main" val="20005"/>
                    </a:ext>
                  </a:extLst>
                </a:gridCol>
              </a:tblGrid>
              <a:tr h="39831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February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TBD</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March</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June</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July</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October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cap="none" normalizeH="0" baseline="0" dirty="0">
                          <a:ln>
                            <a:noFill/>
                          </a:ln>
                          <a:solidFill>
                            <a:schemeClr val="tx1"/>
                          </a:solidFill>
                          <a:effectLst/>
                          <a:latin typeface="Arial" charset="0"/>
                        </a:rPr>
                        <a:t>December</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1" i="0" u="none" strike="noStrike" kern="1200" cap="none" normalizeH="0" baseline="0" dirty="0">
                          <a:ln>
                            <a:noFill/>
                          </a:ln>
                          <a:solidFill>
                            <a:srgbClr val="FF0000"/>
                          </a:solidFill>
                          <a:effectLst/>
                          <a:latin typeface="Arial" charset="0"/>
                          <a:ea typeface="+mn-ea"/>
                          <a:cs typeface="+mn-cs"/>
                        </a:rPr>
                        <a:t>TBD</a:t>
                      </a:r>
                      <a:endParaRPr kumimoji="0" lang="en-US" sz="1200" b="0" i="1" u="none" strike="noStrike" cap="none" normalizeH="0" baseline="0" dirty="0">
                        <a:ln>
                          <a:noFill/>
                        </a:ln>
                        <a:solidFill>
                          <a:srgbClr val="FF0000"/>
                        </a:solidFill>
                        <a:effectLst/>
                        <a:latin typeface="Arial" charset="0"/>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3F9A5"/>
                    </a:solidFill>
                  </a:tcPr>
                </a:tc>
                <a:extLst>
                  <a:ext uri="{0D108BD9-81ED-4DB2-BD59-A6C34878D82A}">
                    <a16:rowId xmlns:a16="http://schemas.microsoft.com/office/drawing/2014/main" val="10000"/>
                  </a:ext>
                </a:extLst>
              </a:tr>
              <a:tr h="2384641">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NPRR1092</a:t>
                      </a:r>
                      <a:r>
                        <a:rPr kumimoji="0" lang="en-US" sz="900" b="0" i="0" u="none" strike="noStrike" cap="none" normalizeH="0" baseline="0" dirty="0">
                          <a:ln>
                            <a:noFill/>
                          </a:ln>
                          <a:solidFill>
                            <a:schemeClr val="tx1"/>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rgbClr val="FF0000"/>
                          </a:solidFill>
                          <a:effectLst/>
                          <a:latin typeface="Courier New" pitchFamily="49" charset="0"/>
                        </a:rPr>
                        <a:t>NPRR1026</a:t>
                      </a:r>
                      <a:r>
                        <a:rPr kumimoji="0" lang="en-US" sz="900" b="0" i="0" u="none" strike="noStrike" cap="none" normalizeH="0" baseline="0" dirty="0">
                          <a:ln>
                            <a:noFill/>
                          </a:ln>
                          <a:solidFill>
                            <a:srgbClr val="FF0000"/>
                          </a:solidFill>
                          <a:effectLst/>
                          <a:latin typeface="Courier New" pitchFamily="49" charset="0"/>
                        </a:rPr>
                        <a:t>(b)</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cap="none" normalizeH="0" baseline="0" dirty="0">
                          <a:ln>
                            <a:noFill/>
                          </a:ln>
                          <a:solidFill>
                            <a:schemeClr val="tx1"/>
                          </a:solidFill>
                          <a:effectLst/>
                          <a:latin typeface="Courier New" pitchFamily="49" charset="0"/>
                        </a:rPr>
                        <a:t>SCR822</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0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cap="none" normalizeH="0" baseline="0" dirty="0">
                        <a:ln>
                          <a:noFill/>
                        </a:ln>
                        <a:solidFill>
                          <a:schemeClr val="tx1"/>
                        </a:solidFill>
                        <a:effectLst/>
                        <a:latin typeface="Courier New" pitchFamily="49" charset="0"/>
                      </a:endParaRP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sngStrike" cap="none" normalizeH="0" baseline="0" dirty="0">
                          <a:ln>
                            <a:noFill/>
                          </a:ln>
                          <a:solidFill>
                            <a:schemeClr val="tx1"/>
                          </a:solidFill>
                          <a:effectLst/>
                          <a:latin typeface="Courier New" pitchFamily="49" charset="0"/>
                        </a:rPr>
                        <a:t>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NPRR1002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NPRR1153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NPRR1164</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PGRR103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RRGRR023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RRGRR032</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RRGRR033</a:t>
                      </a: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NPRR1149</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NPRR1121</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NPRR1090</a:t>
                      </a:r>
                    </a:p>
                    <a:p>
                      <a:pPr marL="0" marR="0" lvl="0" indent="0" algn="ctr" defTabSz="914400" rtl="0" eaLnBrk="1" fontAlgn="base" latinLnBrk="0" hangingPunct="1">
                        <a:lnSpc>
                          <a:spcPct val="100000"/>
                        </a:lnSpc>
                        <a:spcBef>
                          <a:spcPct val="20000"/>
                        </a:spcBef>
                        <a:spcAft>
                          <a:spcPct val="0"/>
                        </a:spcAft>
                        <a:buClrTx/>
                        <a:buSzTx/>
                        <a:buFontTx/>
                        <a:buNone/>
                        <a:tabLst/>
                        <a:defRPr/>
                      </a:pPr>
                      <a:r>
                        <a:rPr kumimoji="0" lang="en-US" sz="1200" b="0" i="0" u="none" strike="noStrike" kern="1200" cap="none" normalizeH="0" baseline="0" dirty="0">
                          <a:ln>
                            <a:noFill/>
                          </a:ln>
                          <a:solidFill>
                            <a:schemeClr val="tx1"/>
                          </a:solidFill>
                          <a:effectLst/>
                          <a:latin typeface="Courier New" pitchFamily="49" charset="0"/>
                          <a:ea typeface="+mn-ea"/>
                          <a:cs typeface="+mn-cs"/>
                        </a:rPr>
                        <a:t>NPRR962</a:t>
                      </a:r>
                    </a:p>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defRPr/>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sngStrike" kern="1200" cap="none" normalizeH="0" baseline="0" dirty="0">
                        <a:ln>
                          <a:noFill/>
                        </a:ln>
                        <a:solidFill>
                          <a:schemeClr val="tx1"/>
                        </a:solidFill>
                        <a:effectLst/>
                        <a:latin typeface="Courier New" pitchFamily="49" charset="0"/>
                        <a:ea typeface="+mn-ea"/>
                        <a:cs typeface="+mn-cs"/>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TX SET 5.0</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NPRR1095</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SCR817</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chemeClr val="tx1"/>
                          </a:solidFill>
                          <a:effectLst/>
                          <a:latin typeface="Courier New" pitchFamily="49" charset="0"/>
                          <a:ea typeface="+mn-ea"/>
                          <a:cs typeface="+mn-cs"/>
                        </a:rPr>
                        <a:t>SCR823</a:t>
                      </a: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200" b="0" i="0" u="none" strike="noStrike" kern="1200" cap="none" normalizeH="0" baseline="0" dirty="0">
                          <a:ln>
                            <a:noFill/>
                          </a:ln>
                          <a:solidFill>
                            <a:srgbClr val="FF0000"/>
                          </a:solidFill>
                          <a:effectLst/>
                          <a:latin typeface="Courier New" pitchFamily="49" charset="0"/>
                          <a:ea typeface="+mn-ea"/>
                          <a:cs typeface="+mn-cs"/>
                        </a:rPr>
                        <a:t>RMGRR172</a:t>
                      </a: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rgbClr val="FF0000"/>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sz="1200" b="0" i="0" u="none" strike="noStrike" kern="1200" cap="none" normalizeH="0" baseline="0" dirty="0">
                        <a:ln>
                          <a:noFill/>
                        </a:ln>
                        <a:solidFill>
                          <a:schemeClr val="tx1"/>
                        </a:solidFill>
                        <a:effectLst/>
                        <a:latin typeface="Courier New" pitchFamily="49" charset="0"/>
                        <a:ea typeface="+mn-ea"/>
                        <a:cs typeface="+mn-cs"/>
                      </a:endParaRPr>
                    </a:p>
                  </a:txBody>
                  <a:tcPr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4" name="TextBox 21"/>
          <p:cNvSpPr txBox="1">
            <a:spLocks noChangeArrowheads="1"/>
          </p:cNvSpPr>
          <p:nvPr/>
        </p:nvSpPr>
        <p:spPr bwMode="auto">
          <a:xfrm>
            <a:off x="5194363" y="5440992"/>
            <a:ext cx="1173951" cy="8309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sng" strike="noStrike" kern="0" cap="none" spc="0" normalizeH="0" baseline="0" noProof="0" dirty="0">
                <a:ln>
                  <a:noFill/>
                </a:ln>
                <a:solidFill>
                  <a:srgbClr val="000000"/>
                </a:solidFill>
                <a:effectLst/>
                <a:uLnTx/>
                <a:uFillTx/>
                <a:latin typeface="Arial" charset="0"/>
                <a:ea typeface="+mn-ea"/>
                <a:cs typeface="+mn-cs"/>
              </a:rPr>
              <a:t>Project Status Codes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NS = Not Started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I     = Initiation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P    = Planning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E    = Execution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srgbClr val="000000"/>
                </a:solidFill>
                <a:effectLst/>
                <a:uLnTx/>
                <a:uFillTx/>
                <a:latin typeface="Arial" charset="0"/>
                <a:ea typeface="+mn-ea"/>
                <a:cs typeface="+mn-cs"/>
              </a:rPr>
              <a:t>  H    = On Hold</a:t>
            </a:r>
          </a:p>
        </p:txBody>
      </p:sp>
      <p:sp>
        <p:nvSpPr>
          <p:cNvPr id="3" name="Flowchart: Alternate Process 2"/>
          <p:cNvSpPr/>
          <p:nvPr/>
        </p:nvSpPr>
        <p:spPr>
          <a:xfrm>
            <a:off x="160867" y="916400"/>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R1</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1" name="Flowchart: Alternate Process 50"/>
          <p:cNvSpPr/>
          <p:nvPr/>
        </p:nvSpPr>
        <p:spPr>
          <a:xfrm>
            <a:off x="1600200" y="924641"/>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R2</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2" name="Flowchart: Alternate Process 51"/>
          <p:cNvSpPr/>
          <p:nvPr/>
        </p:nvSpPr>
        <p:spPr>
          <a:xfrm>
            <a:off x="3124200" y="914765"/>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R3</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3" name="Flowchart: Alternate Process 52"/>
          <p:cNvSpPr/>
          <p:nvPr/>
        </p:nvSpPr>
        <p:spPr>
          <a:xfrm>
            <a:off x="4572000" y="92065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R4</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4" name="Flowchart: Alternate Process 53"/>
          <p:cNvSpPr/>
          <p:nvPr/>
        </p:nvSpPr>
        <p:spPr>
          <a:xfrm>
            <a:off x="6021407" y="916044"/>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R5</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55" name="Flowchart: Alternate Process 54"/>
          <p:cNvSpPr/>
          <p:nvPr/>
        </p:nvSpPr>
        <p:spPr>
          <a:xfrm>
            <a:off x="7475046" y="920659"/>
            <a:ext cx="356616" cy="228600"/>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FFFFFF"/>
                </a:solidFill>
                <a:effectLst/>
                <a:uLnTx/>
                <a:uFillTx/>
                <a:latin typeface="Arial" panose="020B0604020202020204"/>
                <a:ea typeface="+mn-ea"/>
                <a:cs typeface="+mn-cs"/>
              </a:rPr>
              <a:t>R6</a:t>
            </a:r>
            <a:endParaRPr kumimoji="0" lang="en-US" sz="1400" b="1"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38" name="TextBox 21">
            <a:extLst>
              <a:ext uri="{FF2B5EF4-FFF2-40B4-BE49-F238E27FC236}">
                <a16:creationId xmlns:a16="http://schemas.microsoft.com/office/drawing/2014/main" id="{1FF61AC0-C7DB-4A25-AADC-B7C5E8C0B22A}"/>
              </a:ext>
            </a:extLst>
          </p:cNvPr>
          <p:cNvSpPr txBox="1">
            <a:spLocks noChangeArrowheads="1"/>
          </p:cNvSpPr>
          <p:nvPr/>
        </p:nvSpPr>
        <p:spPr bwMode="auto">
          <a:xfrm>
            <a:off x="6480063" y="5452646"/>
            <a:ext cx="2505302" cy="338554"/>
          </a:xfrm>
          <a:prstGeom prst="rect">
            <a:avLst/>
          </a:prstGeom>
          <a:solidFill>
            <a:schemeClr val="bg1"/>
          </a:solidFill>
          <a:ln w="9525">
            <a:solidFill>
              <a:srgbClr val="000000"/>
            </a:solidFill>
            <a:miter lim="800000"/>
            <a:headEnd/>
            <a:tailEnd/>
          </a:ln>
        </p:spPr>
        <p:txBody>
          <a:bodyPr wrap="square" anchor="ctr" anchorCtr="0">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NPRR1026(b) – Reporting portion</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800" b="0" i="0" u="none" strike="noStrike" kern="0" cap="none" spc="0" normalizeH="0" baseline="0" noProof="0" dirty="0">
                <a:ln>
                  <a:noFill/>
                </a:ln>
                <a:solidFill>
                  <a:prstClr val="black"/>
                </a:solidFill>
                <a:effectLst/>
                <a:uLnTx/>
                <a:uFillTx/>
                <a:latin typeface="Arial" charset="0"/>
                <a:ea typeface="+mn-ea"/>
                <a:cs typeface="+mn-cs"/>
              </a:rPr>
              <a:t>NPRR1092(b) – Limit RUC Opt-Out Provision</a:t>
            </a:r>
          </a:p>
        </p:txBody>
      </p:sp>
      <p:sp>
        <p:nvSpPr>
          <p:cNvPr id="60" name="TextBox 59">
            <a:extLst>
              <a:ext uri="{FF2B5EF4-FFF2-40B4-BE49-F238E27FC236}">
                <a16:creationId xmlns:a16="http://schemas.microsoft.com/office/drawing/2014/main" id="{8CBAE244-09AA-489A-8D85-C1603BFB5D1C}"/>
              </a:ext>
            </a:extLst>
          </p:cNvPr>
          <p:cNvSpPr txBox="1"/>
          <p:nvPr/>
        </p:nvSpPr>
        <p:spPr>
          <a:xfrm>
            <a:off x="2806558" y="1487247"/>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67" name="TextBox 66">
            <a:extLst>
              <a:ext uri="{FF2B5EF4-FFF2-40B4-BE49-F238E27FC236}">
                <a16:creationId xmlns:a16="http://schemas.microsoft.com/office/drawing/2014/main" id="{677FB7AA-0425-4ECC-9149-91187034677E}"/>
              </a:ext>
            </a:extLst>
          </p:cNvPr>
          <p:cNvSpPr txBox="1"/>
          <p:nvPr/>
        </p:nvSpPr>
        <p:spPr>
          <a:xfrm>
            <a:off x="4225390" y="1426255"/>
            <a:ext cx="370549" cy="201593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8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p:txBody>
      </p:sp>
      <p:sp>
        <p:nvSpPr>
          <p:cNvPr id="25" name="TextBox 24">
            <a:extLst>
              <a:ext uri="{FF2B5EF4-FFF2-40B4-BE49-F238E27FC236}">
                <a16:creationId xmlns:a16="http://schemas.microsoft.com/office/drawing/2014/main" id="{6694C33D-5A6E-4835-8D60-5683CF0A7FFE}"/>
              </a:ext>
            </a:extLst>
          </p:cNvPr>
          <p:cNvSpPr txBox="1"/>
          <p:nvPr/>
        </p:nvSpPr>
        <p:spPr>
          <a:xfrm>
            <a:off x="8678397" y="1490205"/>
            <a:ext cx="370549" cy="138499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26" name="TextBox 25">
            <a:extLst>
              <a:ext uri="{FF2B5EF4-FFF2-40B4-BE49-F238E27FC236}">
                <a16:creationId xmlns:a16="http://schemas.microsoft.com/office/drawing/2014/main" id="{8479C2DE-7FC2-4409-B720-81664285021C}"/>
              </a:ext>
            </a:extLst>
          </p:cNvPr>
          <p:cNvSpPr txBox="1"/>
          <p:nvPr/>
        </p:nvSpPr>
        <p:spPr>
          <a:xfrm>
            <a:off x="1244994" y="1426255"/>
            <a:ext cx="416949" cy="115416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P</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P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I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34" name="TextBox 33">
            <a:extLst>
              <a:ext uri="{FF2B5EF4-FFF2-40B4-BE49-F238E27FC236}">
                <a16:creationId xmlns:a16="http://schemas.microsoft.com/office/drawing/2014/main" id="{6A0ADDBF-EB41-4850-814F-88AF8881525B}"/>
              </a:ext>
            </a:extLst>
          </p:cNvPr>
          <p:cNvSpPr txBox="1"/>
          <p:nvPr/>
        </p:nvSpPr>
        <p:spPr>
          <a:xfrm>
            <a:off x="2799724" y="1418314"/>
            <a:ext cx="370549" cy="969496"/>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00" b="1" i="1" u="none" strike="noStrike" kern="0" cap="none" spc="0" normalizeH="0" baseline="0" noProof="0" dirty="0">
                <a:ln>
                  <a:noFill/>
                </a:ln>
                <a:solidFill>
                  <a:srgbClr val="000000"/>
                </a:solidFill>
                <a:effectLst/>
                <a:uLnTx/>
                <a:uFillTx/>
                <a:latin typeface="Arial" panose="020B0604020202020204"/>
                <a:ea typeface="+mn-ea"/>
                <a:cs typeface="+mn-cs"/>
              </a:rPr>
              <a:t> </a:t>
            </a:r>
            <a:endPar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6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 </a:t>
            </a:r>
          </a:p>
        </p:txBody>
      </p:sp>
      <p:sp>
        <p:nvSpPr>
          <p:cNvPr id="49" name="TextBox 48">
            <a:extLst>
              <a:ext uri="{FF2B5EF4-FFF2-40B4-BE49-F238E27FC236}">
                <a16:creationId xmlns:a16="http://schemas.microsoft.com/office/drawing/2014/main" id="{12B2A94E-A5B3-4CF6-AAE2-12971C5EFBF2}"/>
              </a:ext>
            </a:extLst>
          </p:cNvPr>
          <p:cNvSpPr txBox="1"/>
          <p:nvPr/>
        </p:nvSpPr>
        <p:spPr>
          <a:xfrm>
            <a:off x="7159386" y="2953421"/>
            <a:ext cx="370549" cy="9079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5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400" b="1" i="1" u="none" strike="noStrike" kern="0" cap="none" spc="0" normalizeH="0" baseline="0" noProof="0" dirty="0">
              <a:ln>
                <a:noFill/>
              </a:ln>
              <a:solidFill>
                <a:srgbClr val="000000"/>
              </a:solidFill>
              <a:effectLst/>
              <a:uLnTx/>
              <a:uFillTx/>
              <a:latin typeface="Arial" panose="020B0604020202020204"/>
              <a:ea typeface="+mn-ea"/>
              <a:cs typeface="+mn-cs"/>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1" u="none" strike="noStrike" kern="0" cap="none" spc="0" normalizeH="0" baseline="0" noProof="0" dirty="0">
                <a:ln>
                  <a:noFill/>
                </a:ln>
                <a:solidFill>
                  <a:srgbClr val="000000"/>
                </a:solidFill>
                <a:effectLst/>
                <a:uLnTx/>
                <a:uFillTx/>
                <a:latin typeface="Arial" panose="020B0604020202020204"/>
                <a:ea typeface="+mn-ea"/>
                <a:cs typeface="+mn-cs"/>
              </a:rPr>
              <a:t>E</a:t>
            </a:r>
          </a:p>
        </p:txBody>
      </p:sp>
      <p:sp>
        <p:nvSpPr>
          <p:cNvPr id="14" name="TextBox 13">
            <a:extLst>
              <a:ext uri="{FF2B5EF4-FFF2-40B4-BE49-F238E27FC236}">
                <a16:creationId xmlns:a16="http://schemas.microsoft.com/office/drawing/2014/main" id="{A84AB871-5250-C0CD-3319-789FF68F0C27}"/>
              </a:ext>
            </a:extLst>
          </p:cNvPr>
          <p:cNvSpPr txBox="1"/>
          <p:nvPr/>
        </p:nvSpPr>
        <p:spPr>
          <a:xfrm>
            <a:off x="2837284" y="4526476"/>
            <a:ext cx="351731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Arial" panose="020B0604020202020204"/>
                <a:ea typeface="+mn-ea"/>
                <a:cs typeface="+mn-cs"/>
              </a:rPr>
              <a:t>2024 release dates are still being finalized</a:t>
            </a:r>
          </a:p>
        </p:txBody>
      </p:sp>
      <p:sp>
        <p:nvSpPr>
          <p:cNvPr id="11" name="TextBox 12">
            <a:extLst>
              <a:ext uri="{FF2B5EF4-FFF2-40B4-BE49-F238E27FC236}">
                <a16:creationId xmlns:a16="http://schemas.microsoft.com/office/drawing/2014/main" id="{9E0CE6FD-CD0D-FA8C-F4EB-626C7639D4EE}"/>
              </a:ext>
            </a:extLst>
          </p:cNvPr>
          <p:cNvSpPr txBox="1">
            <a:spLocks noChangeArrowheads="1"/>
          </p:cNvSpPr>
          <p:nvPr/>
        </p:nvSpPr>
        <p:spPr bwMode="auto">
          <a:xfrm>
            <a:off x="6022656" y="2463630"/>
            <a:ext cx="14371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charset="0"/>
                <a:ea typeface="+mn-ea"/>
                <a:cs typeface="+mn-cs"/>
              </a:rPr>
              <a:t>11/10</a:t>
            </a:r>
            <a:endParaRPr kumimoji="0" lang="en-US" sz="1200" b="1" i="0" u="none" strike="noStrike" kern="0" cap="none" spc="0" normalizeH="0" baseline="0" noProof="0" dirty="0">
              <a:ln>
                <a:noFill/>
              </a:ln>
              <a:solidFill>
                <a:prstClr val="black"/>
              </a:solidFill>
              <a:effectLst/>
              <a:uLnTx/>
              <a:uFillTx/>
              <a:latin typeface="Arial" charset="0"/>
              <a:ea typeface="+mn-ea"/>
              <a:cs typeface="+mn-cs"/>
            </a:endParaRPr>
          </a:p>
        </p:txBody>
      </p:sp>
      <p:sp>
        <p:nvSpPr>
          <p:cNvPr id="4" name="TextBox 12">
            <a:extLst>
              <a:ext uri="{FF2B5EF4-FFF2-40B4-BE49-F238E27FC236}">
                <a16:creationId xmlns:a16="http://schemas.microsoft.com/office/drawing/2014/main" id="{A7DCBF6B-E33A-AD6A-39BE-0E7EB11DF59E}"/>
              </a:ext>
            </a:extLst>
          </p:cNvPr>
          <p:cNvSpPr txBox="1">
            <a:spLocks noChangeArrowheads="1"/>
          </p:cNvSpPr>
          <p:nvPr/>
        </p:nvSpPr>
        <p:spPr bwMode="auto">
          <a:xfrm>
            <a:off x="1600200" y="2443467"/>
            <a:ext cx="1508760" cy="276999"/>
          </a:xfrm>
          <a:prstGeom prst="rect">
            <a:avLst/>
          </a:prstGeom>
          <a:solidFill>
            <a:srgbClr val="FFFF99"/>
          </a:solidFill>
          <a:ln w="9525">
            <a:solidFill>
              <a:srgbClr val="000000"/>
            </a:solidFill>
            <a:miter lim="800000"/>
            <a:headEnd/>
            <a:tailEnd/>
          </a:ln>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eaLnBrk="0" fontAlgn="base" hangingPunct="0">
              <a:spcBef>
                <a:spcPct val="0"/>
              </a:spcBef>
              <a:spcAft>
                <a:spcPct val="0"/>
              </a:spcAft>
              <a:defRPr sz="1600" b="1">
                <a:solidFill>
                  <a:schemeClr val="tx1"/>
                </a:solidFill>
                <a:latin typeface="Arial" charset="0"/>
              </a:defRPr>
            </a:lvl6pPr>
            <a:lvl7pPr marL="2971800" indent="-228600" eaLnBrk="0" fontAlgn="base" hangingPunct="0">
              <a:spcBef>
                <a:spcPct val="0"/>
              </a:spcBef>
              <a:spcAft>
                <a:spcPct val="0"/>
              </a:spcAft>
              <a:defRPr sz="1600" b="1">
                <a:solidFill>
                  <a:schemeClr val="tx1"/>
                </a:solidFill>
                <a:latin typeface="Arial" charset="0"/>
              </a:defRPr>
            </a:lvl7pPr>
            <a:lvl8pPr marL="3429000" indent="-228600" eaLnBrk="0" fontAlgn="base" hangingPunct="0">
              <a:spcBef>
                <a:spcPct val="0"/>
              </a:spcBef>
              <a:spcAft>
                <a:spcPct val="0"/>
              </a:spcAft>
              <a:defRPr sz="1600" b="1">
                <a:solidFill>
                  <a:schemeClr val="tx1"/>
                </a:solidFill>
                <a:latin typeface="Arial" charset="0"/>
              </a:defRPr>
            </a:lvl8pPr>
            <a:lvl9pPr marL="3886200" indent="-228600" eaLnBrk="0" fontAlgn="base" hangingPunct="0">
              <a:spcBef>
                <a:spcPct val="0"/>
              </a:spcBef>
              <a:spcAft>
                <a:spcPct val="0"/>
              </a:spcAft>
              <a:defRPr sz="1600" b="1">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FF0000"/>
                </a:solidFill>
                <a:effectLst/>
                <a:uLnTx/>
                <a:uFillTx/>
                <a:latin typeface="Arial" charset="0"/>
                <a:ea typeface="+mn-ea"/>
                <a:cs typeface="+mn-cs"/>
              </a:rPr>
              <a:t>Q1 – </a:t>
            </a:r>
            <a:r>
              <a:rPr kumimoji="0" lang="en-US" sz="1200" b="1" i="0" u="none" strike="noStrike" kern="0" cap="none" spc="0" normalizeH="0" baseline="0" noProof="0" dirty="0">
                <a:ln>
                  <a:noFill/>
                </a:ln>
                <a:solidFill>
                  <a:srgbClr val="FF0000"/>
                </a:solidFill>
                <a:effectLst/>
                <a:uLnTx/>
                <a:uFillTx/>
                <a:latin typeface="Arial" charset="0"/>
                <a:ea typeface="+mn-ea"/>
                <a:cs typeface="+mn-cs"/>
              </a:rPr>
              <a:t>RIOO</a:t>
            </a:r>
            <a:endParaRPr kumimoji="0" lang="en-US" sz="1200" b="1" i="0" u="none" strike="noStrike" kern="1200" cap="none" spc="0" normalizeH="0" baseline="0" noProof="0" dirty="0">
              <a:ln>
                <a:noFill/>
              </a:ln>
              <a:solidFill>
                <a:srgbClr val="FF0000"/>
              </a:solidFill>
              <a:effectLst/>
              <a:uLnTx/>
              <a:uFillTx/>
              <a:latin typeface="Arial" charset="0"/>
              <a:ea typeface="+mn-ea"/>
              <a:cs typeface="+mn-cs"/>
            </a:endParaRPr>
          </a:p>
        </p:txBody>
      </p:sp>
    </p:spTree>
    <p:extLst>
      <p:ext uri="{BB962C8B-B14F-4D97-AF65-F5344CB8AC3E}">
        <p14:creationId xmlns:p14="http://schemas.microsoft.com/office/powerpoint/2010/main" val="25559111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and No Impact (Vote):</a:t>
            </a:r>
          </a:p>
          <a:p>
            <a:pPr>
              <a:spcAft>
                <a:spcPts val="600"/>
              </a:spcAft>
            </a:pPr>
            <a:r>
              <a:rPr lang="en-US" b="0" dirty="0"/>
              <a:t>NPRR1174, Market Participant’s Return of Settlement Funds to ERCOT Following Receipt of Overpayment [ERCOT]</a:t>
            </a:r>
          </a:p>
          <a:p>
            <a:pPr>
              <a:spcAft>
                <a:spcPts val="600"/>
              </a:spcAft>
            </a:pPr>
            <a:r>
              <a:rPr lang="en-US" b="0" dirty="0"/>
              <a:t>NPRR1175, Revisions to Market Entry Financial Qualifications and Continued Participation Requirements [ERCOT]</a:t>
            </a:r>
          </a:p>
          <a:p>
            <a:pPr>
              <a:spcAft>
                <a:spcPts val="600"/>
              </a:spcAft>
            </a:pPr>
            <a:r>
              <a:rPr lang="en-US" b="0" dirty="0"/>
              <a:t>NPRR1185, HDL Override Payment Provisions for Verbal Dispatch Instructions [LCRA]</a:t>
            </a:r>
          </a:p>
          <a:p>
            <a:pPr>
              <a:spcAft>
                <a:spcPts val="600"/>
              </a:spcAft>
            </a:pPr>
            <a:r>
              <a:rPr lang="en-US" b="0" dirty="0"/>
              <a:t>NPRR1189, Updates to Language to Clarify the Allowable Regulation Ancillary Service Trades [ERCOT]</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36495461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indent="0" eaLnBrk="1" hangingPunct="1">
              <a:spcBef>
                <a:spcPts val="0"/>
              </a:spcBef>
              <a:spcAft>
                <a:spcPts val="1200"/>
              </a:spcAft>
              <a:buFontTx/>
              <a:buNone/>
              <a:defRPr/>
            </a:pPr>
            <a:r>
              <a:rPr lang="en-US" dirty="0"/>
              <a:t>Revision Requests Recommended for Approval by PRS – Unopposed with Impacts (Vote):</a:t>
            </a:r>
          </a:p>
          <a:p>
            <a:pPr>
              <a:spcAft>
                <a:spcPts val="600"/>
              </a:spcAft>
            </a:pPr>
            <a:r>
              <a:rPr lang="en-US" b="0" dirty="0"/>
              <a:t>NPRR1164, Black Start and Isochronous Control Capable Identification [ERCOT]</a:t>
            </a:r>
          </a:p>
          <a:p>
            <a:pPr lvl="1">
              <a:spcAft>
                <a:spcPts val="600"/>
              </a:spcAft>
            </a:pPr>
            <a:r>
              <a:rPr lang="en-US" dirty="0"/>
              <a:t>IA:  Between $75K and $125K		Priority 2023; Rank 3810</a:t>
            </a:r>
          </a:p>
          <a:p>
            <a:pPr>
              <a:spcAft>
                <a:spcPts val="600"/>
              </a:spcAft>
            </a:pPr>
            <a:r>
              <a:rPr lang="en-US" b="0" dirty="0"/>
              <a:t>NPRR1171, Requirements for DGRs and DESRs on Circuits Subject to Load Shedding [ERCOT]</a:t>
            </a:r>
          </a:p>
          <a:p>
            <a:pPr lvl="1">
              <a:spcAft>
                <a:spcPts val="600"/>
              </a:spcAft>
            </a:pPr>
            <a:r>
              <a:rPr lang="en-US" dirty="0"/>
              <a:t>IA: Between $350K and $550K		Priority 2024; Rank 4050</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237364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306387" y="794479"/>
            <a:ext cx="8531226" cy="5595138"/>
          </a:xfrm>
          <a:prstGeom prst="rect">
            <a:avLst/>
          </a:prstGeom>
          <a:noFill/>
          <a:ln>
            <a:noFill/>
          </a:ln>
          <a:effectLst/>
        </p:spPr>
        <p:txBody>
          <a:bodyPr/>
          <a:lstStyle>
            <a:lvl1pPr marL="342900" indent="-342900" algn="l" rtl="0" fontAlgn="base">
              <a:spcBef>
                <a:spcPct val="20000"/>
              </a:spcBef>
              <a:spcAft>
                <a:spcPct val="0"/>
              </a:spcAft>
              <a:buChar char="•"/>
              <a:defRPr sz="2000" b="1">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a:lstStyle>
          <a:p>
            <a:pPr marL="0" lvl="1" indent="0">
              <a:spcAft>
                <a:spcPts val="600"/>
              </a:spcAft>
              <a:buNone/>
            </a:pPr>
            <a:r>
              <a:rPr lang="en-US" b="1" dirty="0">
                <a:cs typeface="+mn-cs"/>
              </a:rPr>
              <a:t>Revision Requests Recommended for Approval by PRS – With Opposing Votes (Vote):</a:t>
            </a:r>
          </a:p>
          <a:p>
            <a:pPr>
              <a:spcAft>
                <a:spcPts val="600"/>
              </a:spcAft>
            </a:pPr>
            <a:r>
              <a:rPr lang="en-US" b="0" dirty="0"/>
              <a:t>NPRR1186, Improvements Prior to the RTC+B Project for Better ESR State of Charge Awareness, Accounting, and Monitoring – URGENT [ERCOT]</a:t>
            </a:r>
          </a:p>
          <a:p>
            <a:pPr lvl="1">
              <a:spcAft>
                <a:spcPts val="600"/>
              </a:spcAft>
            </a:pPr>
            <a:r>
              <a:rPr lang="en-US" dirty="0"/>
              <a:t>IA: Between $500K and $700K		Priority 2023; Rank 3595</a:t>
            </a:r>
          </a:p>
          <a:p>
            <a:pPr>
              <a:spcAft>
                <a:spcPts val="600"/>
              </a:spcAft>
            </a:pPr>
            <a:endParaRPr lang="en-US" b="0" dirty="0"/>
          </a:p>
        </p:txBody>
      </p:sp>
      <p:sp>
        <p:nvSpPr>
          <p:cNvPr id="9219" name="Title 8"/>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eaLnBrk="1" hangingPunct="1"/>
            <a:r>
              <a:rPr lang="en-US" altLang="en-US"/>
              <a:t>Summary of PRS Update</a:t>
            </a:r>
          </a:p>
        </p:txBody>
      </p:sp>
    </p:spTree>
    <p:extLst>
      <p:ext uri="{BB962C8B-B14F-4D97-AF65-F5344CB8AC3E}">
        <p14:creationId xmlns:p14="http://schemas.microsoft.com/office/powerpoint/2010/main" val="789732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bwMode="auto">
          <a:xfrm>
            <a:off x="379413" y="179388"/>
            <a:ext cx="845820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r>
              <a:rPr lang="en-US" altLang="en-US"/>
              <a:t>Appendix</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NPRR1164, Black Start and Isochronous Control Capable Identification [ERCOT]</a:t>
            </a:r>
            <a:endParaRPr lang="en-US" sz="1800" dirty="0"/>
          </a:p>
        </p:txBody>
      </p:sp>
      <p:sp>
        <p:nvSpPr>
          <p:cNvPr id="14339" name="Rectangle 2"/>
          <p:cNvSpPr>
            <a:spLocks noChangeArrowheads="1"/>
          </p:cNvSpPr>
          <p:nvPr/>
        </p:nvSpPr>
        <p:spPr bwMode="auto">
          <a:xfrm>
            <a:off x="70288" y="678426"/>
            <a:ext cx="8732520"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2023; Rank 3810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$75K and $125K; no impacts to ERCOT staffing; impacts to </a:t>
            </a:r>
            <a:r>
              <a:rPr lang="x-none" sz="1800" dirty="0">
                <a:effectLst/>
                <a:latin typeface="+mn-lt"/>
                <a:ea typeface="Times New Roman" panose="02020603050405020304" pitchFamily="18" charset="0"/>
              </a:rPr>
              <a:t>Grid Modeling Systems</a:t>
            </a:r>
            <a:r>
              <a:rPr lang="en-US" sz="1800" dirty="0">
                <a:effectLst/>
                <a:latin typeface="+mn-lt"/>
                <a:ea typeface="Times New Roman" panose="02020603050405020304" pitchFamily="18" charset="0"/>
              </a:rPr>
              <a:t>, </a:t>
            </a:r>
            <a:r>
              <a:rPr lang="x-none" sz="1800" dirty="0">
                <a:effectLst/>
                <a:latin typeface="+mn-lt"/>
                <a:ea typeface="Times New Roman" panose="02020603050405020304" pitchFamily="18" charset="0"/>
              </a:rPr>
              <a:t>Energy Management Systems</a:t>
            </a:r>
            <a:r>
              <a:rPr lang="en-US" sz="1800" dirty="0">
                <a:effectLst/>
                <a:latin typeface="+mn-lt"/>
                <a:ea typeface="Times New Roman" panose="02020603050405020304" pitchFamily="18" charset="0"/>
              </a:rPr>
              <a:t>, </a:t>
            </a:r>
            <a:r>
              <a:rPr lang="x-none" sz="1800" dirty="0">
                <a:effectLst/>
                <a:latin typeface="+mn-lt"/>
                <a:ea typeface="Times New Roman" panose="02020603050405020304" pitchFamily="18" charset="0"/>
              </a:rPr>
              <a:t>Resource Integration and Ongoing Operations (RIOO)</a:t>
            </a:r>
            <a:r>
              <a:rPr lang="en-US" sz="1800" dirty="0">
                <a:effectLst/>
                <a:latin typeface="+mn-lt"/>
                <a:ea typeface="Times New Roman" panose="02020603050405020304" pitchFamily="18" charset="0"/>
              </a:rPr>
              <a:t>, and </a:t>
            </a:r>
            <a:r>
              <a:rPr lang="x-none" sz="1800" dirty="0">
                <a:effectLst/>
                <a:latin typeface="+mn-lt"/>
                <a:ea typeface="Times New Roman" panose="02020603050405020304" pitchFamily="18" charset="0"/>
              </a:rPr>
              <a:t>Data Management &amp; Analytic Systems</a:t>
            </a:r>
            <a:r>
              <a:rPr lang="en-US" sz="1800" dirty="0">
                <a:effectLst/>
                <a:latin typeface="+mn-lt"/>
                <a:ea typeface="Times New Roman" panose="02020603050405020304" pitchFamily="18" charset="0"/>
              </a:rPr>
              <a:t>;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requires that Resource Entities identify whether a physical Resource has the potential capability (even if unverified) to be called upon or used during a black start emergency or if it has the capability for isochronous control, and requires that Resource Entities and Transmission Service Providers (TSPs) identify if a breaker or switch has a Synchroscope or Synchronism Check Relay.  This NPRR defines the terms Black Start Capable Resource, Isochronous Control Capable Resource, Synchroscope, and Synchronism Check Relay.</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7/13/23, PRS voted unanimously to recommend approval of NPRR1164 as submitted.  On 8/10/23, PRS voted unanimously to endorse and forward to TAC the 7/13/23 PRS Report and 2/21/23 Impact Analysis for NPRR1164 with a recommended priority of 2023 and rank of 3810.</a:t>
            </a:r>
          </a:p>
        </p:txBody>
      </p:sp>
    </p:spTree>
    <p:extLst>
      <p:ext uri="{BB962C8B-B14F-4D97-AF65-F5344CB8AC3E}">
        <p14:creationId xmlns:p14="http://schemas.microsoft.com/office/powerpoint/2010/main" val="18700996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NPRR1171, Requirements for DGRs and DESRs on Circuits Subject to Load Shedding [ERCOT]</a:t>
            </a:r>
            <a:endParaRPr lang="en-US" sz="1800" dirty="0"/>
          </a:p>
        </p:txBody>
      </p:sp>
      <p:sp>
        <p:nvSpPr>
          <p:cNvPr id="14339" name="Rectangle 2"/>
          <p:cNvSpPr>
            <a:spLocks noChangeArrowheads="1"/>
          </p:cNvSpPr>
          <p:nvPr/>
        </p:nvSpPr>
        <p:spPr bwMode="auto">
          <a:xfrm>
            <a:off x="70288" y="688258"/>
            <a:ext cx="8732520"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Upon system implementation – Priority 2024; Rank 4050</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Between $350K and $550K; no impacts to ERCOT staffing; impacts to </a:t>
            </a:r>
            <a:r>
              <a:rPr lang="x-none" sz="1800" dirty="0">
                <a:effectLst/>
                <a:latin typeface="+mn-lt"/>
                <a:ea typeface="Times New Roman" panose="02020603050405020304" pitchFamily="18" charset="0"/>
              </a:rPr>
              <a:t>Market Operation Systems</a:t>
            </a:r>
            <a:r>
              <a:rPr lang="en-US" sz="1800" dirty="0">
                <a:effectLst/>
                <a:latin typeface="+mn-lt"/>
                <a:ea typeface="Times New Roman" panose="02020603050405020304" pitchFamily="18" charset="0"/>
              </a:rPr>
              <a:t>, </a:t>
            </a:r>
            <a:r>
              <a:rPr lang="x-none" sz="1800" dirty="0">
                <a:effectLst/>
                <a:latin typeface="+mn-lt"/>
                <a:ea typeface="Times New Roman" panose="02020603050405020304" pitchFamily="18" charset="0"/>
              </a:rPr>
              <a:t>Energy Management Systems</a:t>
            </a:r>
            <a:r>
              <a:rPr lang="en-US" sz="1800" dirty="0">
                <a:effectLst/>
                <a:latin typeface="+mn-lt"/>
                <a:ea typeface="Times New Roman" panose="02020603050405020304" pitchFamily="18" charset="0"/>
              </a:rPr>
              <a:t>, </a:t>
            </a:r>
            <a:r>
              <a:rPr lang="x-none" sz="1800" dirty="0">
                <a:effectLst/>
                <a:latin typeface="+mn-lt"/>
                <a:ea typeface="Times New Roman" panose="02020603050405020304" pitchFamily="18" charset="0"/>
              </a:rPr>
              <a:t>Data Management &amp; Analytic Systems</a:t>
            </a:r>
            <a:r>
              <a:rPr lang="en-US" sz="1800" dirty="0">
                <a:effectLst/>
                <a:latin typeface="+mn-lt"/>
                <a:ea typeface="Times New Roman" panose="02020603050405020304" pitchFamily="18" charset="0"/>
              </a:rPr>
              <a:t>, and RIOO; no impacts to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clarifies various reliability requirements for Distribution Generation Resources (DGRs) and Distribution Energy Storage Resources (DESRs) that are seeking qualification to provide Ancillary Service(s) and/or participate in Security-Constrained Economic Dispatch (SCED).</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7/13/23, PRS voted unanimously to recommend approval of NPRR1171 as submitted.  On 8/10/23, PRS voted unanimously to endorse and forward to TAC the 7/13/23 PRS Report and 3/29/23 Impact Analysis for NPRR1171 with a recommended priority of 2024 and rank of 4050.</a:t>
            </a:r>
          </a:p>
        </p:txBody>
      </p:sp>
    </p:spTree>
    <p:extLst>
      <p:ext uri="{BB962C8B-B14F-4D97-AF65-F5344CB8AC3E}">
        <p14:creationId xmlns:p14="http://schemas.microsoft.com/office/powerpoint/2010/main" val="8961088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NPRR1174, Market Participant’s Return of Settlement Funds to ERCOT Following Receipt of Overpayment [ERCOT]</a:t>
            </a:r>
            <a:endParaRPr lang="en-US" sz="1800" dirty="0"/>
          </a:p>
        </p:txBody>
      </p:sp>
      <p:sp>
        <p:nvSpPr>
          <p:cNvPr id="14339" name="Rectangle 2"/>
          <p:cNvSpPr>
            <a:spLocks noChangeArrowheads="1"/>
          </p:cNvSpPr>
          <p:nvPr/>
        </p:nvSpPr>
        <p:spPr bwMode="auto">
          <a:xfrm>
            <a:off x="70288" y="786586"/>
            <a:ext cx="873252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October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establishes a process that will allow a Qualified Scheduling Entity (QSE) or Congestion Revenue Right (CRR) Account Holder to return Settlement funds to ERCOT in the event that the QSE or CRR Account Holder receives an overpayment from ERCOT.</a:t>
            </a: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7/13/23, PRS voted unanimously to recommend approval of NPRR1174 as amended by the 6/9/23 TPS comments.  On 8/10/23, PRS voted unanimously to endorse and forward to TAC the 7/13/23 PRS Report and 4/24/23 Impact Analysis for NPRR1174.</a:t>
            </a:r>
          </a:p>
        </p:txBody>
      </p:sp>
    </p:spTree>
    <p:extLst>
      <p:ext uri="{BB962C8B-B14F-4D97-AF65-F5344CB8AC3E}">
        <p14:creationId xmlns:p14="http://schemas.microsoft.com/office/powerpoint/2010/main" val="2526655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190500" y="125413"/>
            <a:ext cx="8732520" cy="461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pPr lvl="0"/>
            <a:r>
              <a:rPr lang="en-US" sz="1800" i="1" dirty="0"/>
              <a:t>NPRR1175, Revisions to Market Entry Financial Qualifications and Continued Participation Requirements [ERCOT]</a:t>
            </a:r>
            <a:endParaRPr lang="en-US" sz="1800" dirty="0"/>
          </a:p>
        </p:txBody>
      </p:sp>
      <p:sp>
        <p:nvSpPr>
          <p:cNvPr id="14339" name="Rectangle 2"/>
          <p:cNvSpPr>
            <a:spLocks noChangeArrowheads="1"/>
          </p:cNvSpPr>
          <p:nvPr/>
        </p:nvSpPr>
        <p:spPr bwMode="auto">
          <a:xfrm>
            <a:off x="190500" y="774492"/>
            <a:ext cx="8612307"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228600" marR="0" algn="just">
              <a:spcBef>
                <a:spcPts val="0"/>
              </a:spcBef>
              <a:spcAft>
                <a:spcPts val="0"/>
              </a:spcAft>
            </a:pPr>
            <a:r>
              <a:rPr lang="en-US" sz="1800" b="1" dirty="0">
                <a:effectLst/>
                <a:latin typeface="+mn-lt"/>
                <a:ea typeface="Times New Roman" panose="02020603050405020304" pitchFamily="18" charset="0"/>
              </a:rPr>
              <a:t>Proposed Effective Date:  </a:t>
            </a:r>
            <a:r>
              <a:rPr lang="en-US" sz="1800" dirty="0">
                <a:effectLst/>
                <a:latin typeface="+mn-lt"/>
                <a:ea typeface="Times New Roman" panose="02020603050405020304" pitchFamily="18" charset="0"/>
              </a:rPr>
              <a:t>October 1, 2023</a:t>
            </a:r>
          </a:p>
          <a:p>
            <a:pPr marL="228600" marR="0" algn="just">
              <a:spcBef>
                <a:spcPts val="0"/>
              </a:spcBef>
              <a:spcAft>
                <a:spcPts val="0"/>
              </a:spcAft>
            </a:pPr>
            <a:r>
              <a:rPr lang="en-US" sz="1800" b="1" dirty="0">
                <a:effectLst/>
                <a:latin typeface="+mn-lt"/>
                <a:ea typeface="Times New Roman" panose="02020603050405020304" pitchFamily="18" charset="0"/>
              </a:rPr>
              <a:t>ERCOT Impact Analysis:  </a:t>
            </a:r>
            <a:r>
              <a:rPr lang="en-US" sz="1800" dirty="0">
                <a:effectLst/>
                <a:latin typeface="+mn-lt"/>
                <a:ea typeface="Times New Roman" panose="02020603050405020304" pitchFamily="18" charset="0"/>
              </a:rPr>
              <a:t>No budgetary impact; no impacts to ERCOT staffing; no impacts to ERCOT computer systems; E</a:t>
            </a:r>
            <a:r>
              <a:rPr lang="x-none" sz="1800" dirty="0">
                <a:effectLst/>
                <a:latin typeface="+mn-lt"/>
                <a:ea typeface="Times New Roman" panose="02020603050405020304" pitchFamily="18" charset="0"/>
              </a:rPr>
              <a:t>RCOT business processes</a:t>
            </a:r>
            <a:r>
              <a:rPr lang="en-US" sz="1800" dirty="0">
                <a:effectLst/>
                <a:latin typeface="+mn-lt"/>
                <a:ea typeface="Times New Roman" panose="02020603050405020304" pitchFamily="18" charset="0"/>
              </a:rPr>
              <a:t> will be updated; no impacts to ERCOT grid operations and practices.</a:t>
            </a:r>
          </a:p>
          <a:p>
            <a:pPr marL="228600" marR="0">
              <a:spcBef>
                <a:spcPts val="0"/>
              </a:spcBef>
              <a:spcAft>
                <a:spcPts val="0"/>
              </a:spcAft>
            </a:pPr>
            <a:r>
              <a:rPr lang="en-US" sz="1800" b="1" dirty="0">
                <a:effectLst/>
                <a:latin typeface="+mn-lt"/>
                <a:ea typeface="Times New Roman" panose="02020603050405020304" pitchFamily="18" charset="0"/>
              </a:rPr>
              <a:t>Revision Description:  </a:t>
            </a:r>
            <a:r>
              <a:rPr lang="en-US" sz="1800" dirty="0">
                <a:effectLst/>
                <a:latin typeface="+mn-lt"/>
                <a:ea typeface="Times New Roman" panose="02020603050405020304" pitchFamily="18" charset="0"/>
              </a:rPr>
              <a:t>This NPRR strengthens ERCOT’s market entry qualification and continued participation requirements for ERCOT Counter-Parties i.e., Qualified Scheduling Entities (QSEs) and Congestion Revenue Right (CRR) Account Holders, </a:t>
            </a:r>
            <a:r>
              <a:rPr lang="en-US" sz="1800" dirty="0">
                <a:effectLst/>
                <a:latin typeface="+mn-lt"/>
                <a:ea typeface="Times New Roman" panose="02020603050405020304" pitchFamily="18" charset="0"/>
                <a:cs typeface="Arial" panose="020B0604020202020204" pitchFamily="34" charset="0"/>
              </a:rPr>
              <a:t>classifies information provided in the background check as Protected Information, modifies application forms for QSEs and CRR Account Holders, and adds a new background check fee to the ERCOT Fee Schedule.</a:t>
            </a:r>
            <a:endParaRPr lang="en-US" sz="1800" dirty="0">
              <a:effectLst/>
              <a:latin typeface="+mn-lt"/>
              <a:ea typeface="Times New Roman" panose="02020603050405020304" pitchFamily="18" charset="0"/>
            </a:endParaRPr>
          </a:p>
          <a:p>
            <a:pPr marL="228600" marR="0">
              <a:spcBef>
                <a:spcPts val="0"/>
              </a:spcBef>
              <a:spcAft>
                <a:spcPts val="0"/>
              </a:spcAft>
            </a:pPr>
            <a:r>
              <a:rPr lang="en-US" sz="1800" b="1" dirty="0">
                <a:effectLst/>
                <a:latin typeface="+mn-lt"/>
                <a:ea typeface="Times New Roman" panose="02020603050405020304" pitchFamily="18" charset="0"/>
              </a:rPr>
              <a:t>PRS Decision:</a:t>
            </a:r>
            <a:r>
              <a:rPr lang="en-US" sz="1800" dirty="0">
                <a:effectLst/>
                <a:latin typeface="+mn-lt"/>
                <a:ea typeface="Times New Roman" panose="02020603050405020304" pitchFamily="18" charset="0"/>
              </a:rPr>
              <a:t>  On 7/13/23, PRS voted unanimously to recommend approval of NPRR1175 as amended by the 6/26/23 CFSG comments.  On 8/10/23, PRS voted unanimously to endorse and forward to TAC the 7/13/23 PRS Report and 4/25/23 Impact Analysis for NPRR1175.</a:t>
            </a:r>
          </a:p>
        </p:txBody>
      </p:sp>
    </p:spTree>
    <p:extLst>
      <p:ext uri="{BB962C8B-B14F-4D97-AF65-F5344CB8AC3E}">
        <p14:creationId xmlns:p14="http://schemas.microsoft.com/office/powerpoint/2010/main" val="2655745106"/>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3AD6A9D-E05D-44AF-B5F9-103C86E8102F}">
  <ds:schemaRefs>
    <ds:schemaRef ds:uri="http://schemas.openxmlformats.org/package/2006/metadata/core-properties"/>
    <ds:schemaRef ds:uri="http://purl.org/dc/dcmitype/"/>
    <ds:schemaRef ds:uri="c34af464-7aa1-4edd-9be4-83dffc1cb926"/>
    <ds:schemaRef ds:uri="http://purl.org/dc/elements/1.1/"/>
    <ds:schemaRef ds:uri="http://schemas.microsoft.com/office/2006/documentManagement/types"/>
    <ds:schemaRef ds:uri="http://purl.org/dc/terms/"/>
    <ds:schemaRef ds:uri="http://schemas.microsoft.com/office/infopath/2007/PartnerControl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9732</TotalTime>
  <Words>2196</Words>
  <Application>Microsoft Office PowerPoint</Application>
  <PresentationFormat>On-screen Show (4:3)</PresentationFormat>
  <Paragraphs>395</Paragraphs>
  <Slides>14</Slides>
  <Notes>13</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14</vt:i4>
      </vt:variant>
    </vt:vector>
  </HeadingPairs>
  <TitlesOfParts>
    <vt:vector size="20" baseType="lpstr">
      <vt:lpstr>Arial</vt:lpstr>
      <vt:lpstr>Calibri</vt:lpstr>
      <vt:lpstr>Courier New</vt:lpstr>
      <vt:lpstr>Wingdings</vt:lpstr>
      <vt:lpstr>Custom Design</vt:lpstr>
      <vt:lpstr>Office Theme</vt:lpstr>
      <vt:lpstr>PowerPoint Presentation</vt:lpstr>
      <vt:lpstr>Summary of PRS Update</vt:lpstr>
      <vt:lpstr>Summary of PRS Update</vt:lpstr>
      <vt:lpstr>Summary of PRS Update</vt:lpstr>
      <vt:lpstr>Appendix</vt:lpstr>
      <vt:lpstr>NPRR1164, Black Start and Isochronous Control Capable Identification [ERCOT]</vt:lpstr>
      <vt:lpstr>NPRR1171, Requirements for DGRs and DESRs on Circuits Subject to Load Shedding [ERCOT]</vt:lpstr>
      <vt:lpstr>NPRR1174, Market Participant’s Return of Settlement Funds to ERCOT Following Receipt of Overpayment [ERCOT]</vt:lpstr>
      <vt:lpstr>NPRR1175, Revisions to Market Entry Financial Qualifications and Continued Participation Requirements [ERCOT]</vt:lpstr>
      <vt:lpstr>NPRR1185, HDL Override Payment Provisions for Verbal Dispatch Instructions [LCRA]</vt:lpstr>
      <vt:lpstr>NPRR1186, Improvements Prior to the RTC+B Project for Better ESR State of Charge Awareness, Accounting, and Monitoring – URGENT [ERCOT]</vt:lpstr>
      <vt:lpstr>NPRR1189, Updates to Language to Clarify the Allowable Regulation Ancillary Service Trades [ERCOT]</vt:lpstr>
      <vt:lpstr>2023 Release Targets – Approved NPRRs / SCRs / xGRRs </vt:lpstr>
      <vt:lpstr>2024 Release Targets – Approved NPRRs / SCRs / xGRRs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ERCOT</cp:lastModifiedBy>
  <cp:revision>597</cp:revision>
  <cp:lastPrinted>2013-01-30T23:16:36Z</cp:lastPrinted>
  <dcterms:created xsi:type="dcterms:W3CDTF">2010-04-12T23:12:02Z</dcterms:created>
  <dcterms:modified xsi:type="dcterms:W3CDTF">2023-08-14T22:05:17Z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