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3.xml" ContentType="application/vnd.openxmlformats-officedocument.theme+xml"/>
  <Override PartName="/ppt/theme/theme4.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3" r:id="rId4"/>
    <p:sldMasterId id="2147483663" r:id="rId5"/>
  </p:sldMasterIdLst>
  <p:notesMasterIdLst>
    <p:notesMasterId r:id="rId11"/>
  </p:notesMasterIdLst>
  <p:handoutMasterIdLst>
    <p:handoutMasterId r:id="rId12"/>
  </p:handoutMasterIdLst>
  <p:sldIdLst>
    <p:sldId id="542" r:id="rId6"/>
    <p:sldId id="558" r:id="rId7"/>
    <p:sldId id="555" r:id="rId8"/>
    <p:sldId id="366" r:id="rId9"/>
    <p:sldId id="367"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D60BC-6DC8-9208-15EC-10DB2B0CE731}" name="Mereness, Matt" initials="MM" userId="S::matt.mereness@ercot.com::6db1126a-164e-4475-8d86-5dde160acd3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D07C"/>
    <a:srgbClr val="0076C6"/>
    <a:srgbClr val="00AEC7"/>
    <a:srgbClr val="E6EBF0"/>
    <a:srgbClr val="093C61"/>
    <a:srgbClr val="98C3FA"/>
    <a:srgbClr val="70CDD9"/>
    <a:srgbClr val="8DC3E5"/>
    <a:srgbClr val="A9E5EA"/>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8" d="100"/>
          <a:sy n="108" d="100"/>
        </p:scale>
        <p:origin x="1704" y="102"/>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2202"/>
    </p:cViewPr>
  </p:sorterViewPr>
  <p:notesViewPr>
    <p:cSldViewPr showGuides="1">
      <p:cViewPr varScale="1">
        <p:scale>
          <a:sx n="61" d="100"/>
          <a:sy n="61" d="100"/>
        </p:scale>
        <p:origin x="2285"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microsoft.com/office/2018/10/relationships/authors" Targe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8/21/2023</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8/21/2023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Content Placeholder 2">
            <a:extLst>
              <a:ext uri="{FF2B5EF4-FFF2-40B4-BE49-F238E27FC236}">
                <a16:creationId xmlns:a16="http://schemas.microsoft.com/office/drawing/2014/main" id="{B51E1165-2D5E-A8BA-AD01-59C2367A0139}"/>
              </a:ext>
            </a:extLst>
          </p:cNvPr>
          <p:cNvSpPr>
            <a:spLocks noGrp="1"/>
          </p:cNvSpPr>
          <p:nvPr>
            <p:ph idx="1"/>
          </p:nvPr>
        </p:nvSpPr>
        <p:spPr>
          <a:xfrm>
            <a:off x="304800" y="762000"/>
            <a:ext cx="8534400" cy="2209800"/>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C1068C6B-C94E-547A-7102-71442E874B5D}"/>
              </a:ext>
            </a:extLst>
          </p:cNvPr>
          <p:cNvSpPr>
            <a:spLocks noGrp="1"/>
          </p:cNvSpPr>
          <p:nvPr>
            <p:ph idx="10"/>
          </p:nvPr>
        </p:nvSpPr>
        <p:spPr>
          <a:xfrm>
            <a:off x="304800" y="31242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
    <p:spTree>
      <p:nvGrpSpPr>
        <p:cNvPr id="1" name=""/>
        <p:cNvGrpSpPr/>
        <p:nvPr/>
      </p:nvGrpSpPr>
      <p:grpSpPr>
        <a:xfrm>
          <a:off x="0" y="0"/>
          <a:ext cx="0" cy="0"/>
          <a:chOff x="0" y="0"/>
          <a:chExt cx="0" cy="0"/>
        </a:xfrm>
      </p:grpSpPr>
      <p:sp>
        <p:nvSpPr>
          <p:cNvPr id="13" name="Content Placeholder 2" descr="xdgdfgdfg">
            <a:extLst>
              <a:ext uri="{FF2B5EF4-FFF2-40B4-BE49-F238E27FC236}">
                <a16:creationId xmlns:a16="http://schemas.microsoft.com/office/drawing/2014/main" id="{11BF4596-49BD-5DCB-711C-47030A443E0E}"/>
              </a:ext>
              <a:ext uri="{C183D7F6-B498-43B3-948B-1728B52AA6E4}">
                <adec:decorative xmlns:adec="http://schemas.microsoft.com/office/drawing/2017/decorative" val="0"/>
              </a:ext>
            </a:extLst>
          </p:cNvPr>
          <p:cNvSpPr>
            <a:spLocks noGrp="1"/>
          </p:cNvSpPr>
          <p:nvPr>
            <p:ph idx="11"/>
          </p:nvPr>
        </p:nvSpPr>
        <p:spPr>
          <a:xfrm>
            <a:off x="304800" y="1058219"/>
            <a:ext cx="8534400"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7" name="Content Placeholder 2">
            <a:extLst>
              <a:ext uri="{FF2B5EF4-FFF2-40B4-BE49-F238E27FC236}">
                <a16:creationId xmlns:a16="http://schemas.microsoft.com/office/drawing/2014/main" id="{C2FC120C-B1CB-16E5-B00E-55E88FB1592E}"/>
              </a:ext>
            </a:extLst>
          </p:cNvPr>
          <p:cNvSpPr>
            <a:spLocks noGrp="1"/>
          </p:cNvSpPr>
          <p:nvPr>
            <p:ph idx="12"/>
          </p:nvPr>
        </p:nvSpPr>
        <p:spPr>
          <a:xfrm>
            <a:off x="304800" y="3524730"/>
            <a:ext cx="8534400"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82885737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Footer Placeholder 4">
            <a:extLst>
              <a:ext uri="{FF2B5EF4-FFF2-40B4-BE49-F238E27FC236}">
                <a16:creationId xmlns:a16="http://schemas.microsoft.com/office/drawing/2014/main" id="{EC87C22B-ECB6-24C9-CA51-802C0CC5A9A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902CBC-1565-53AF-76EE-5EA87EAAEDC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Footer Placeholder 4">
            <a:extLst>
              <a:ext uri="{FF2B5EF4-FFF2-40B4-BE49-F238E27FC236}">
                <a16:creationId xmlns:a16="http://schemas.microsoft.com/office/drawing/2014/main" id="{4AF8B1A1-8352-B98E-3C78-48C46BD8F21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8" name="Slide Number Placeholder 5">
            <a:extLst>
              <a:ext uri="{FF2B5EF4-FFF2-40B4-BE49-F238E27FC236}">
                <a16:creationId xmlns:a16="http://schemas.microsoft.com/office/drawing/2014/main" id="{040D7F8C-7E87-E617-9858-400C5F8AC25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693029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dirty="0"/>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F6FD2C47-F578-2F9E-22DF-DA95B857A3B3}"/>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2ED327A-7496-0E17-F5C8-2E5C3BB9611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8940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dirty="0"/>
          </a:p>
        </p:txBody>
      </p:sp>
      <p:sp>
        <p:nvSpPr>
          <p:cNvPr id="2" name="Footer Placeholder 4">
            <a:extLst>
              <a:ext uri="{FF2B5EF4-FFF2-40B4-BE49-F238E27FC236}">
                <a16:creationId xmlns:a16="http://schemas.microsoft.com/office/drawing/2014/main" id="{00B85CC8-6F83-6404-ACAA-F1FA4529AE6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9AE8A331-9F84-084C-7267-CFE65AA7774A}"/>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637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 name="Footer Placeholder 4">
            <a:extLst>
              <a:ext uri="{FF2B5EF4-FFF2-40B4-BE49-F238E27FC236}">
                <a16:creationId xmlns:a16="http://schemas.microsoft.com/office/drawing/2014/main" id="{DA8C3691-EDE4-B07C-F114-E502244790C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3" name="Slide Number Placeholder 5">
            <a:extLst>
              <a:ext uri="{FF2B5EF4-FFF2-40B4-BE49-F238E27FC236}">
                <a16:creationId xmlns:a16="http://schemas.microsoft.com/office/drawing/2014/main" id="{C7B83F30-EC1D-F71C-95D7-1B5BC9FD203F}"/>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43866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534400" y="63246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10" name="Slide Number Placeholder 5"/>
          <p:cNvSpPr txBox="1">
            <a:spLocks/>
          </p:cNvSpPr>
          <p:nvPr userDrawn="1"/>
        </p:nvSpPr>
        <p:spPr>
          <a:xfrm>
            <a:off x="8534400" y="6324600"/>
            <a:ext cx="609600" cy="2968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763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4">
            <a:extLst>
              <a:ext uri="{FF2B5EF4-FFF2-40B4-BE49-F238E27FC236}">
                <a16:creationId xmlns:a16="http://schemas.microsoft.com/office/drawing/2014/main" id="{561D9533-CB1D-41E2-A7CA-83FDF6B751C1}"/>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7" name="Slide Number Placeholder 5">
            <a:extLst>
              <a:ext uri="{FF2B5EF4-FFF2-40B4-BE49-F238E27FC236}">
                <a16:creationId xmlns:a16="http://schemas.microsoft.com/office/drawing/2014/main" id="{441D418E-9C88-65C3-7644-3BFD9E325CB6}"/>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2831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dirty="0"/>
              <a:t>Click to edit Master title style</a:t>
            </a:r>
          </a:p>
        </p:txBody>
      </p:sp>
      <p:sp>
        <p:nvSpPr>
          <p:cNvPr id="3" name="Footer Placeholder 4">
            <a:extLst>
              <a:ext uri="{FF2B5EF4-FFF2-40B4-BE49-F238E27FC236}">
                <a16:creationId xmlns:a16="http://schemas.microsoft.com/office/drawing/2014/main" id="{1F378818-BDFE-F884-8C6C-4CCC2735F49B}"/>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41FCBFE-0DE4-6F22-6E66-AE772DD05E9D}"/>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Footer Placeholder 4">
            <a:extLst>
              <a:ext uri="{FF2B5EF4-FFF2-40B4-BE49-F238E27FC236}">
                <a16:creationId xmlns:a16="http://schemas.microsoft.com/office/drawing/2014/main" id="{545B7A48-1656-2C3F-0296-FBEF4281ABE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866302B-9158-11F4-3B77-9F86EAAEC23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Footer Placeholder 4">
            <a:extLst>
              <a:ext uri="{FF2B5EF4-FFF2-40B4-BE49-F238E27FC236}">
                <a16:creationId xmlns:a16="http://schemas.microsoft.com/office/drawing/2014/main" id="{166858FE-C979-8B8E-03D2-C3C16DE57A6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AC82599C-5AEF-12A9-5E15-1FCCC1DE3FA7}"/>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0" y="762000"/>
            <a:ext cx="8534400" cy="2080570"/>
          </a:xfrm>
          <a:prstGeom prst="rect">
            <a:avLst/>
          </a:prstGeom>
          <a:noFill/>
          <a:ln w="15875" cap="rnd" cmpd="sng">
            <a:noFill/>
            <a:miter lim="800000"/>
          </a:ln>
          <a:effectLst/>
        </p:spPr>
        <p:txBody>
          <a:bodyPr wrap="square" lIns="274320" tIns="274320" rIns="274320" bIns="274320" numCol="1" spcCol="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Text Placeholder 6">
            <a:extLst>
              <a:ext uri="{FF2B5EF4-FFF2-40B4-BE49-F238E27FC236}">
                <a16:creationId xmlns:a16="http://schemas.microsoft.com/office/drawing/2014/main" id="{256E5B54-4089-96A7-2D9D-9DE3B556DE6C}"/>
              </a:ext>
            </a:extLst>
          </p:cNvPr>
          <p:cNvSpPr>
            <a:spLocks noGrp="1"/>
          </p:cNvSpPr>
          <p:nvPr>
            <p:ph type="body" sz="half" idx="18"/>
          </p:nvPr>
        </p:nvSpPr>
        <p:spPr>
          <a:xfrm>
            <a:off x="304800" y="4283179"/>
            <a:ext cx="8534400" cy="172354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1" spcCol="0">
            <a:spAutoFit/>
          </a:bodyPr>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8" name="Footer Placeholder 4">
            <a:extLst>
              <a:ext uri="{FF2B5EF4-FFF2-40B4-BE49-F238E27FC236}">
                <a16:creationId xmlns:a16="http://schemas.microsoft.com/office/drawing/2014/main" id="{56C41BB5-1EEC-FCDB-01DA-7245FD308E5F}"/>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EDE784D3-CB7A-BC89-24C2-BFB1A76006C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956657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55758650-6057-27BA-3042-74E6ED3D258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5F3A14D9-11BE-48EC-BFD4-7B66ECAF999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TextBox 6">
            <a:extLst>
              <a:ext uri="{FF2B5EF4-FFF2-40B4-BE49-F238E27FC236}">
                <a16:creationId xmlns:a16="http://schemas.microsoft.com/office/drawing/2014/main" id="{4E2DD23C-49EE-C657-D737-13CB53F52F7D}"/>
              </a:ext>
            </a:extLst>
          </p:cNvPr>
          <p:cNvSpPr txBox="1"/>
          <p:nvPr userDrawn="1"/>
        </p:nvSpPr>
        <p:spPr>
          <a:xfrm>
            <a:off x="5638800" y="914400"/>
            <a:ext cx="3124200" cy="1292662"/>
          </a:xfrm>
          <a:prstGeom prst="rect">
            <a:avLst/>
          </a:prstGeom>
          <a:solidFill>
            <a:schemeClr val="accent1">
              <a:lumMod val="20000"/>
              <a:lumOff val="80000"/>
            </a:schemeClr>
          </a:solidFill>
          <a:ln w="15875">
            <a:solidFill>
              <a:srgbClr val="00AEC7"/>
            </a:solidFill>
          </a:ln>
          <a:effectLst>
            <a:outerShdw blurRad="50800" dist="38100" dir="2700000" algn="tl" rotWithShape="0">
              <a:prstClr val="black">
                <a:alpha val="40000"/>
              </a:prstClr>
            </a:outerShdw>
          </a:effectLst>
        </p:spPr>
        <p:txBody>
          <a:bodyPr wrap="square" lIns="182880" tIns="182880" rIns="182880" bIns="182880" rtlCol="0">
            <a:spAutoFit/>
          </a:bodyPr>
          <a:lstStyle/>
          <a:p>
            <a:pPr lvl="0"/>
            <a:r>
              <a:rPr lang="en-US" sz="1600" dirty="0">
                <a:solidFill>
                  <a:schemeClr val="tx1"/>
                </a:solidFill>
              </a:rPr>
              <a:t>Click to edit Master text styles</a:t>
            </a:r>
          </a:p>
          <a:p>
            <a:pPr marL="742950" lvl="1" indent="-285750">
              <a:buFont typeface="Arial" panose="020B0604020202020204" pitchFamily="34" charset="0"/>
              <a:buChar char="•"/>
            </a:pPr>
            <a:r>
              <a:rPr lang="en-US" sz="1400" dirty="0">
                <a:solidFill>
                  <a:schemeClr val="tx1"/>
                </a:solidFill>
              </a:rPr>
              <a:t>Second level</a:t>
            </a:r>
          </a:p>
          <a:p>
            <a:pPr marL="1085850" lvl="2" indent="-171450">
              <a:buFont typeface="Arial" panose="020B0604020202020204" pitchFamily="34" charset="0"/>
              <a:buChar char="•"/>
            </a:pPr>
            <a:r>
              <a:rPr lang="en-US" sz="1200" dirty="0">
                <a:solidFill>
                  <a:schemeClr val="tx1"/>
                </a:solidFill>
              </a:rPr>
              <a:t>Third level</a:t>
            </a:r>
          </a:p>
          <a:p>
            <a:endParaRPr lang="en-US" dirty="0">
              <a:solidFill>
                <a:schemeClr val="tx1"/>
              </a:solidFill>
            </a:endParaRPr>
          </a:p>
        </p:txBody>
      </p:sp>
    </p:spTree>
    <p:extLst>
      <p:ext uri="{BB962C8B-B14F-4D97-AF65-F5344CB8AC3E}">
        <p14:creationId xmlns:p14="http://schemas.microsoft.com/office/powerpoint/2010/main" val="2643291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318504"/>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304800" y="762000"/>
            <a:ext cx="5181600" cy="52578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4FB953F4-81A3-8A2B-DF43-0A159C2AABC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0" name="Slide Number Placeholder 5">
            <a:extLst>
              <a:ext uri="{FF2B5EF4-FFF2-40B4-BE49-F238E27FC236}">
                <a16:creationId xmlns:a16="http://schemas.microsoft.com/office/drawing/2014/main" id="{FF00FF52-E6F1-3C2A-4808-5A12AA3953E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3322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45720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318504"/>
          </a:xfrm>
          <a:prstGeom prst="rect">
            <a:avLst/>
          </a:prstGeom>
          <a:solidFill>
            <a:srgbClr val="E6EBF0"/>
          </a:solidFill>
        </p:spPr>
        <p:txBody>
          <a:bodyPr lIns="274320" tIns="1005840" rIns="274320" bIns="731520"/>
          <a:lstStyle>
            <a:lvl1pPr marL="0" indent="0">
              <a:buNone/>
              <a:defRPr sz="2000" b="0">
                <a:solidFill>
                  <a:schemeClr val="accent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08A006D7-B111-59A0-C107-A7629026341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025D1E40-D3DE-D4F4-AD78-7AD3CD8F1D68}"/>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528313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image" Target="../media/image2.pn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theme" Target="../theme/theme2.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324604"/>
            <a:ext cx="533399" cy="5333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324600"/>
            <a:ext cx="124369" cy="533396"/>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cxnSp>
        <p:nvCxnSpPr>
          <p:cNvPr id="7" name="Straight Connector 6"/>
          <p:cNvCxnSpPr/>
          <p:nvPr userDrawn="1"/>
        </p:nvCxnSpPr>
        <p:spPr>
          <a:xfrm>
            <a:off x="76200" y="63246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3246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838200" y="6096000"/>
            <a:ext cx="1181868" cy="457200"/>
          </a:xfrm>
          <a:prstGeom prst="rect">
            <a:avLst/>
          </a:prstGeom>
        </p:spPr>
      </p:pic>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Box 2">
            <a:extLst>
              <a:ext uri="{FF2B5EF4-FFF2-40B4-BE49-F238E27FC236}">
                <a16:creationId xmlns:a16="http://schemas.microsoft.com/office/drawing/2014/main" id="{1D58BBB7-4F61-67AB-A4FB-BF4DCCE49743}"/>
              </a:ext>
            </a:extLst>
          </p:cNvPr>
          <p:cNvSpPr txBox="1"/>
          <p:nvPr userDrawn="1"/>
        </p:nvSpPr>
        <p:spPr>
          <a:xfrm>
            <a:off x="54675" y="6324600"/>
            <a:ext cx="2840925" cy="400110"/>
          </a:xfrm>
          <a:prstGeom prst="rect">
            <a:avLst/>
          </a:prstGeom>
          <a:noFill/>
        </p:spPr>
        <p:txBody>
          <a:bodyPr wrap="square" rtlCol="0">
            <a:spAutoFit/>
          </a:bodyPr>
          <a:lstStyle/>
          <a:p>
            <a:pPr algn="l"/>
            <a:endParaRPr lang="en-US" sz="1000" b="0" baseline="0" dirty="0">
              <a:solidFill>
                <a:schemeClr val="tx1"/>
              </a:solidFill>
            </a:endParaRPr>
          </a:p>
          <a:p>
            <a:pPr algn="l"/>
            <a:r>
              <a:rPr lang="en-US" sz="1000" b="0" baseline="0" dirty="0">
                <a:solidFill>
                  <a:schemeClr val="tx1"/>
                </a:solidFill>
              </a:rPr>
              <a:t>Public</a:t>
            </a:r>
            <a:endParaRPr lang="en-US" sz="1000" b="0" dirty="0">
              <a:solidFill>
                <a:schemeClr val="tx1"/>
              </a:solidFill>
            </a:endParaRPr>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39" r:id="rId5"/>
    <p:sldLayoutId id="2147483719" r:id="rId6"/>
    <p:sldLayoutId id="2147483713" r:id="rId7"/>
    <p:sldLayoutId id="2147483714" r:id="rId8"/>
    <p:sldLayoutId id="2147483716" r:id="rId9"/>
    <p:sldLayoutId id="2147483740" r:id="rId10"/>
    <p:sldLayoutId id="2147483717" r:id="rId11"/>
    <p:sldLayoutId id="2147483720" r:id="rId12"/>
    <p:sldLayoutId id="2147483666" r:id="rId13"/>
    <p:sldLayoutId id="2147483737" r:id="rId14"/>
    <p:sldLayoutId id="2147483721" r:id="rId15"/>
    <p:sldLayoutId id="2147483755" r:id="rId1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1674673"/>
            <a:ext cx="5646034" cy="3046988"/>
          </a:xfrm>
          <a:prstGeom prst="rect">
            <a:avLst/>
          </a:prstGeom>
          <a:noFill/>
        </p:spPr>
        <p:txBody>
          <a:bodyPr wrap="square" rtlCol="0">
            <a:spAutoFit/>
          </a:bodyPr>
          <a:lstStyle/>
          <a:p>
            <a:r>
              <a:rPr lang="en-US" sz="2400" b="1" dirty="0"/>
              <a:t>Real-Time Co-optimization (RTC) Update</a:t>
            </a:r>
          </a:p>
          <a:p>
            <a:endParaRPr lang="en-US" dirty="0">
              <a:solidFill>
                <a:schemeClr val="tx2"/>
              </a:solidFill>
            </a:endParaRPr>
          </a:p>
          <a:p>
            <a:r>
              <a:rPr lang="en-US" i="1" dirty="0"/>
              <a:t>Matt Mereness</a:t>
            </a:r>
            <a:endParaRPr lang="en-US" dirty="0"/>
          </a:p>
          <a:p>
            <a:endParaRPr lang="en-US" dirty="0"/>
          </a:p>
          <a:p>
            <a:r>
              <a:rPr lang="en-US" dirty="0">
                <a:solidFill>
                  <a:schemeClr val="tx2"/>
                </a:solidFill>
              </a:rPr>
              <a:t>TAC</a:t>
            </a:r>
          </a:p>
          <a:p>
            <a:endParaRPr lang="en-US" dirty="0">
              <a:solidFill>
                <a:schemeClr val="tx2"/>
              </a:solidFill>
            </a:endParaRPr>
          </a:p>
          <a:p>
            <a:endParaRPr lang="en-US" dirty="0">
              <a:solidFill>
                <a:schemeClr val="tx2"/>
              </a:solidFill>
            </a:endParaRPr>
          </a:p>
          <a:p>
            <a:r>
              <a:rPr lang="en-US" dirty="0">
                <a:solidFill>
                  <a:schemeClr val="tx2"/>
                </a:solidFill>
              </a:rPr>
              <a:t>August 22, 2023</a:t>
            </a:r>
          </a:p>
          <a:p>
            <a:endParaRPr lang="en-US" dirty="0">
              <a:solidFill>
                <a:schemeClr val="tx2"/>
              </a:solidFill>
            </a:endParaRP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DD77DD-F268-CDCC-4307-3EC73750D59F}"/>
              </a:ext>
            </a:extLst>
          </p:cNvPr>
          <p:cNvSpPr>
            <a:spLocks noGrp="1"/>
          </p:cNvSpPr>
          <p:nvPr>
            <p:ph idx="1"/>
          </p:nvPr>
        </p:nvSpPr>
        <p:spPr>
          <a:xfrm>
            <a:off x="304800" y="914400"/>
            <a:ext cx="8458200" cy="5181600"/>
          </a:xfrm>
        </p:spPr>
        <p:txBody>
          <a:bodyPr/>
          <a:lstStyle/>
          <a:p>
            <a:r>
              <a:rPr lang="en-US" sz="1800" dirty="0"/>
              <a:t>ERCOT has not received any redlines to RTCBTF Charter (sent Aug 15)</a:t>
            </a:r>
          </a:p>
          <a:p>
            <a:pPr lvl="1"/>
            <a:r>
              <a:rPr lang="en-US" sz="1400" dirty="0"/>
              <a:t>Task Force to support ERCOT and MP activities necessary to mitigate risk and support the successful implementation of the RTC+B Program, including, but not limited to:</a:t>
            </a:r>
          </a:p>
          <a:p>
            <a:pPr lvl="2"/>
            <a:r>
              <a:rPr lang="en-US" sz="1000" dirty="0"/>
              <a:t>Coordinating timelines for interface requirements and testing, </a:t>
            </a:r>
          </a:p>
          <a:p>
            <a:pPr lvl="2"/>
            <a:r>
              <a:rPr lang="en-US" sz="1000" dirty="0"/>
              <a:t>Providing the forum for any analysis or policy decisions (such as Ancillary Service Proxy Offer Curve values), </a:t>
            </a:r>
          </a:p>
          <a:p>
            <a:pPr lvl="2"/>
            <a:r>
              <a:rPr lang="en-US" sz="1000" dirty="0"/>
              <a:t>Coordinating market readiness and cutover activities, and </a:t>
            </a:r>
          </a:p>
          <a:p>
            <a:pPr lvl="2"/>
            <a:r>
              <a:rPr lang="en-US" sz="1000" dirty="0"/>
              <a:t>Review of draft Nodal Protocol Revision Requests (NPRRs) necessary to successfully implement the program within the identified timeframes (such as RTC State of Charge).</a:t>
            </a:r>
          </a:p>
          <a:p>
            <a:pPr lvl="2"/>
            <a:endParaRPr lang="en-US" sz="1000" dirty="0"/>
          </a:p>
          <a:p>
            <a:r>
              <a:rPr lang="en-US" sz="1800" dirty="0"/>
              <a:t>If charter approved today, RTCBTF will begin monthly hybrid meetings:</a:t>
            </a:r>
          </a:p>
          <a:p>
            <a:pPr lvl="1"/>
            <a:r>
              <a:rPr lang="en-US" sz="1400" dirty="0"/>
              <a:t>First meeting: </a:t>
            </a:r>
            <a:r>
              <a:rPr lang="en-US" sz="1400" dirty="0">
                <a:solidFill>
                  <a:srgbClr val="C00000"/>
                </a:solidFill>
              </a:rPr>
              <a:t>Friday September 8</a:t>
            </a:r>
            <a:r>
              <a:rPr lang="en-US" sz="1400" baseline="30000" dirty="0">
                <a:solidFill>
                  <a:srgbClr val="C00000"/>
                </a:solidFill>
              </a:rPr>
              <a:t>th</a:t>
            </a:r>
            <a:r>
              <a:rPr lang="en-US" sz="1400" dirty="0"/>
              <a:t> with the following draft agenda:</a:t>
            </a:r>
          </a:p>
          <a:p>
            <a:pPr lvl="2"/>
            <a:r>
              <a:rPr lang="en-US" sz="1000" dirty="0"/>
              <a:t>RTC training (refresher on scope of RTC scope as defined in NPRR1007-1014)</a:t>
            </a:r>
          </a:p>
          <a:p>
            <a:pPr lvl="2"/>
            <a:r>
              <a:rPr lang="en-US" sz="1000" dirty="0"/>
              <a:t>High-level sequence of activities necessary for RTCB implementation</a:t>
            </a:r>
          </a:p>
          <a:p>
            <a:pPr lvl="2"/>
            <a:r>
              <a:rPr lang="en-US" sz="1000" dirty="0"/>
              <a:t>Solicit nominations for Vice Chair (for TAC consideration in September)</a:t>
            </a:r>
          </a:p>
          <a:p>
            <a:pPr lvl="2"/>
            <a:r>
              <a:rPr lang="en-US" sz="1000" dirty="0"/>
              <a:t>Review of RTC State of Charge</a:t>
            </a:r>
          </a:p>
          <a:p>
            <a:pPr lvl="1"/>
            <a:r>
              <a:rPr lang="en-US" sz="1400" dirty="0"/>
              <a:t>Out of scope are Battery issues outside of RTC, however, ERCOT is willing to make forum available after RTCBTF meetings to enable stakeholders to continue to meet while together through the end of the year.</a:t>
            </a:r>
          </a:p>
          <a:p>
            <a:pPr lvl="1"/>
            <a:r>
              <a:rPr lang="en-US" sz="1400" dirty="0"/>
              <a:t>Upon approval, ERCOT will:</a:t>
            </a:r>
          </a:p>
          <a:p>
            <a:pPr lvl="2"/>
            <a:r>
              <a:rPr lang="en-US" sz="1000" dirty="0"/>
              <a:t>Set-up </a:t>
            </a:r>
            <a:r>
              <a:rPr lang="en-US" sz="1000" dirty="0" err="1"/>
              <a:t>TaskForce</a:t>
            </a:r>
            <a:r>
              <a:rPr lang="en-US" sz="1000" dirty="0"/>
              <a:t> page</a:t>
            </a:r>
          </a:p>
          <a:p>
            <a:pPr lvl="2"/>
            <a:r>
              <a:rPr lang="en-US" sz="1000" dirty="0"/>
              <a:t>Set-up Mailbox distribution</a:t>
            </a:r>
          </a:p>
          <a:p>
            <a:pPr lvl="2"/>
            <a:r>
              <a:rPr lang="en-US" sz="1000" dirty="0"/>
              <a:t>Post first meeting on Sep 8th</a:t>
            </a:r>
          </a:p>
          <a:p>
            <a:r>
              <a:rPr lang="en-US" sz="2000" dirty="0"/>
              <a:t>Questions?</a:t>
            </a:r>
          </a:p>
          <a:p>
            <a:endParaRPr lang="en-US" sz="2000" dirty="0"/>
          </a:p>
          <a:p>
            <a:pPr lvl="1"/>
            <a:endParaRPr lang="en-US" sz="1400" dirty="0"/>
          </a:p>
        </p:txBody>
      </p:sp>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Update on RTCBTF Charter</a:t>
            </a:r>
            <a:endParaRPr lang="en-US" dirty="0">
              <a:solidFill>
                <a:srgbClr val="FF0000"/>
              </a:solidFill>
            </a:endParaRPr>
          </a:p>
        </p:txBody>
      </p:sp>
      <p:sp>
        <p:nvSpPr>
          <p:cNvPr id="7" name="Content Placeholder 2">
            <a:extLst>
              <a:ext uri="{FF2B5EF4-FFF2-40B4-BE49-F238E27FC236}">
                <a16:creationId xmlns:a16="http://schemas.microsoft.com/office/drawing/2014/main" id="{9DA1E31D-A0FD-AE5B-CAD1-D6BF12D9CB49}"/>
              </a:ext>
            </a:extLst>
          </p:cNvPr>
          <p:cNvSpPr txBox="1">
            <a:spLocks/>
          </p:cNvSpPr>
          <p:nvPr/>
        </p:nvSpPr>
        <p:spPr>
          <a:xfrm>
            <a:off x="304800" y="2133600"/>
            <a:ext cx="8458200" cy="381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2000" dirty="0"/>
          </a:p>
        </p:txBody>
      </p:sp>
    </p:spTree>
    <p:extLst>
      <p:ext uri="{BB962C8B-B14F-4D97-AF65-F5344CB8AC3E}">
        <p14:creationId xmlns:p14="http://schemas.microsoft.com/office/powerpoint/2010/main" val="587886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APPENDIX</a:t>
            </a:r>
            <a:endParaRPr lang="en-US" dirty="0">
              <a:solidFill>
                <a:srgbClr val="FF0000"/>
              </a:solidFill>
            </a:endParaRPr>
          </a:p>
        </p:txBody>
      </p:sp>
      <p:sp>
        <p:nvSpPr>
          <p:cNvPr id="7" name="Content Placeholder 2">
            <a:extLst>
              <a:ext uri="{FF2B5EF4-FFF2-40B4-BE49-F238E27FC236}">
                <a16:creationId xmlns:a16="http://schemas.microsoft.com/office/drawing/2014/main" id="{9DA1E31D-A0FD-AE5B-CAD1-D6BF12D9CB49}"/>
              </a:ext>
            </a:extLst>
          </p:cNvPr>
          <p:cNvSpPr txBox="1">
            <a:spLocks/>
          </p:cNvSpPr>
          <p:nvPr/>
        </p:nvSpPr>
        <p:spPr>
          <a:xfrm>
            <a:off x="304800" y="1066800"/>
            <a:ext cx="8458200" cy="381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a:t>RTCTF Items for Future Consideration (2 - slides)</a:t>
            </a:r>
          </a:p>
          <a:p>
            <a:pPr lvl="1"/>
            <a:r>
              <a:rPr lang="en-US" sz="1600" dirty="0"/>
              <a:t>“To-do” items created by RTCTF prior to concluding RTCTF activities</a:t>
            </a:r>
          </a:p>
        </p:txBody>
      </p:sp>
    </p:spTree>
    <p:extLst>
      <p:ext uri="{BB962C8B-B14F-4D97-AF65-F5344CB8AC3E}">
        <p14:creationId xmlns:p14="http://schemas.microsoft.com/office/powerpoint/2010/main" val="2578746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RTCTF Items for Future Consideration</a:t>
            </a:r>
          </a:p>
        </p:txBody>
      </p:sp>
      <p:sp>
        <p:nvSpPr>
          <p:cNvPr id="3" name="Content Placeholder 2"/>
          <p:cNvSpPr>
            <a:spLocks noGrp="1"/>
          </p:cNvSpPr>
          <p:nvPr>
            <p:ph idx="1"/>
          </p:nvPr>
        </p:nvSpPr>
        <p:spPr>
          <a:xfrm>
            <a:off x="304800" y="990600"/>
            <a:ext cx="8534400" cy="4671221"/>
          </a:xfrm>
        </p:spPr>
        <p:txBody>
          <a:bodyPr/>
          <a:lstStyle/>
          <a:p>
            <a:r>
              <a:rPr lang="en-US" sz="2000" dirty="0"/>
              <a:t>POLICY - Open policy discussion items:</a:t>
            </a:r>
          </a:p>
          <a:p>
            <a:pPr lvl="1"/>
            <a:r>
              <a:rPr lang="en-US" sz="1800" dirty="0"/>
              <a:t>Parameters for Ancillary Service proxy offers</a:t>
            </a:r>
          </a:p>
          <a:p>
            <a:pPr lvl="1"/>
            <a:r>
              <a:rPr lang="en-US" sz="1800" dirty="0"/>
              <a:t>Ancillary Service Demand Curves (ASDCs) for use in Reliability Unit Commitment (RUC) studies</a:t>
            </a:r>
          </a:p>
          <a:p>
            <a:pPr lvl="1"/>
            <a:r>
              <a:rPr lang="en-US" sz="1800" dirty="0"/>
              <a:t>Any needed discussion on triggers for initiating off-cycle Security-Constrained Economic Dispatch (SCED) executions</a:t>
            </a:r>
          </a:p>
          <a:p>
            <a:pPr lvl="2"/>
            <a:r>
              <a:rPr lang="en-US" sz="1600" dirty="0"/>
              <a:t>Largely driven by ERCOT Operator desk procedures and discretion today</a:t>
            </a:r>
          </a:p>
          <a:p>
            <a:pPr lvl="1"/>
            <a:r>
              <a:rPr lang="en-US" sz="1800" dirty="0"/>
              <a:t>Consideration of NPRR for allowing real-time updates to offers in current Real-Time Market and future with RTC.</a:t>
            </a:r>
          </a:p>
          <a:p>
            <a:pPr lvl="1"/>
            <a:endParaRPr lang="en-US" sz="1800" dirty="0"/>
          </a:p>
          <a:p>
            <a:r>
              <a:rPr lang="en-US" sz="2000" dirty="0"/>
              <a:t>ANALYSIS -  Requested analysis going forward:</a:t>
            </a:r>
          </a:p>
          <a:p>
            <a:pPr lvl="1"/>
            <a:r>
              <a:rPr lang="en-US" sz="1800" dirty="0"/>
              <a:t>Framework for periodic analysis comparing RTC and the current Operating Reserve Demand Curve (ORDC) design – Key Principle 1.1(8)</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282309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18318"/>
          </a:xfrm>
        </p:spPr>
        <p:txBody>
          <a:bodyPr/>
          <a:lstStyle/>
          <a:p>
            <a:r>
              <a:rPr lang="en-US" sz="2400" dirty="0"/>
              <a:t>RTCTF Items for Future Consideration (continued)</a:t>
            </a:r>
          </a:p>
        </p:txBody>
      </p:sp>
      <p:sp>
        <p:nvSpPr>
          <p:cNvPr id="3" name="Content Placeholder 2"/>
          <p:cNvSpPr>
            <a:spLocks noGrp="1"/>
          </p:cNvSpPr>
          <p:nvPr>
            <p:ph idx="1"/>
          </p:nvPr>
        </p:nvSpPr>
        <p:spPr>
          <a:xfrm>
            <a:off x="304800" y="838200"/>
            <a:ext cx="8534400" cy="5052221"/>
          </a:xfrm>
        </p:spPr>
        <p:txBody>
          <a:bodyPr/>
          <a:lstStyle/>
          <a:p>
            <a:r>
              <a:rPr lang="en-US" sz="2000" dirty="0"/>
              <a:t>SUPPORTING DETAILS - Other documentation that may need review:</a:t>
            </a:r>
          </a:p>
          <a:p>
            <a:pPr lvl="1"/>
            <a:r>
              <a:rPr lang="en-US" sz="1800" dirty="0"/>
              <a:t>Verifiable Cost Manual (Change for on-line hydro Resources per Key Principle 1.3(3))</a:t>
            </a:r>
          </a:p>
          <a:p>
            <a:pPr lvl="1"/>
            <a:r>
              <a:rPr lang="en-US" sz="1800" dirty="0"/>
              <a:t>Additional review of transmission constraint max. shadow price values</a:t>
            </a:r>
          </a:p>
          <a:p>
            <a:pPr lvl="1"/>
            <a:r>
              <a:rPr lang="en-US" sz="1800" dirty="0"/>
              <a:t>Operation Procedures (e.g., removing SASM and HASL/LASL)</a:t>
            </a:r>
          </a:p>
          <a:p>
            <a:pPr lvl="1"/>
            <a:r>
              <a:rPr lang="en-US" sz="1800" dirty="0"/>
              <a:t>Business Practice Manuals (e.g., changes to COP and telemetry)</a:t>
            </a:r>
          </a:p>
          <a:p>
            <a:pPr lvl="1"/>
            <a:endParaRPr lang="en-US" sz="1800" dirty="0"/>
          </a:p>
          <a:p>
            <a:r>
              <a:rPr lang="en-US" sz="2000" dirty="0"/>
              <a:t>MARKET PARTICIPANT NEEDS - Market needs for the transition and implementation:</a:t>
            </a:r>
          </a:p>
          <a:p>
            <a:pPr lvl="1"/>
            <a:r>
              <a:rPr lang="en-US" sz="1800" dirty="0"/>
              <a:t>Mapping of bill determinants to extracts and reporting for developing shadow settlement</a:t>
            </a:r>
          </a:p>
          <a:p>
            <a:pPr lvl="1"/>
            <a:r>
              <a:rPr lang="en-US" sz="1800" dirty="0"/>
              <a:t>Changes to Inter-Control Center Communications Protocol (ICCP) handbook, and documentation for non-ICCP market submissions</a:t>
            </a:r>
          </a:p>
          <a:p>
            <a:pPr lvl="1"/>
            <a:r>
              <a:rPr lang="en-US" sz="1800" dirty="0"/>
              <a:t>Market trials/training/annual seminar engagement</a:t>
            </a:r>
          </a:p>
          <a:p>
            <a:pPr lvl="1"/>
            <a:r>
              <a:rPr lang="en-US" sz="1800" dirty="0"/>
              <a:t>Any details MPs need for designing their control systems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74381965"/>
      </p:ext>
    </p:extLst>
  </p:cSld>
  <p:clrMapOvr>
    <a:masterClrMapping/>
  </p:clrMapOvr>
</p:sld>
</file>

<file path=ppt/theme/theme1.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4" ma:contentTypeDescription="Create a new document." ma:contentTypeScope="" ma:versionID="e17db7c92bbe4a954239b0aad63199c1">
  <xsd:schema xmlns:xsd="http://www.w3.org/2001/XMLSchema" xmlns:xs="http://www.w3.org/2001/XMLSchema" xmlns:p="http://schemas.microsoft.com/office/2006/metadata/properties" xmlns:ns2="8d5ee879-813f-4fb9-b7c2-a59846c21aeb" targetNamespace="http://schemas.microsoft.com/office/2006/metadata/properties" ma:root="true" ma:fieldsID="dbeeea33673683b355d19f3b50507d1a"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Internal "/>
          <xsd:enumeration value="Confidential"/>
          <xsd:enumeration value="Public"/>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CE88CD-E9E0-4BB6-AD83-C594282F53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ee879-813f-4fb9-b7c2-a59846c21a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A526C54-2038-4DDB-9077-84C80FF069E0}">
  <ds:schemaRefs>
    <ds:schemaRef ds:uri="http://purl.org/dc/dcmitype/"/>
    <ds:schemaRef ds:uri="http://purl.org/dc/elements/1.1/"/>
    <ds:schemaRef ds:uri="http://schemas.microsoft.com/office/2006/documentManagement/types"/>
    <ds:schemaRef ds:uri="http://schemas.microsoft.com/office/2006/metadata/properties"/>
    <ds:schemaRef ds:uri="c34af464-7aa1-4edd-9be4-83dffc1cb926"/>
    <ds:schemaRef ds:uri="http://schemas.openxmlformats.org/package/2006/metadata/core-properties"/>
    <ds:schemaRef ds:uri="http://purl.org/dc/terms/"/>
    <ds:schemaRef ds:uri="http://schemas.microsoft.com/office/infopath/2007/PartnerControls"/>
    <ds:schemaRef ds:uri="http://www.w3.org/XML/1998/namespace"/>
    <ds:schemaRef ds:uri="8d5ee879-813f-4fb9-b7c2-a59846c21aeb"/>
  </ds:schemaRefs>
</ds:datastoreItem>
</file>

<file path=customXml/itemProps3.xml><?xml version="1.0" encoding="utf-8"?>
<ds:datastoreItem xmlns:ds="http://schemas.openxmlformats.org/officeDocument/2006/customXml" ds:itemID="{9F18ABE5-2C97-4413-ACB0-B3080BAFCA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22161</TotalTime>
  <Words>507</Words>
  <Application>Microsoft Office PowerPoint</Application>
  <PresentationFormat>On-screen Show (4:3)</PresentationFormat>
  <Paragraphs>55</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Cover Slide</vt:lpstr>
      <vt:lpstr>Horizontal Theme</vt:lpstr>
      <vt:lpstr>PowerPoint Presentation</vt:lpstr>
      <vt:lpstr>Update on RTCBTF Charter</vt:lpstr>
      <vt:lpstr>APPENDIX</vt:lpstr>
      <vt:lpstr>RTCTF Items for Future Consideration</vt:lpstr>
      <vt:lpstr>RTCTF Items for Future Consideration (continued)</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565</cp:revision>
  <cp:lastPrinted>2017-10-10T21:31:05Z</cp:lastPrinted>
  <dcterms:created xsi:type="dcterms:W3CDTF">2016-01-21T15:20:31Z</dcterms:created>
  <dcterms:modified xsi:type="dcterms:W3CDTF">2023-08-21T18:30:56Z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ActionId">
    <vt:lpwstr>c62e7908-7660-43a6-b1c8-5c5c95dc1f11</vt:lpwstr>
  </property>
  <property fmtid="{D5CDD505-2E9C-101B-9397-08002B2CF9AE}" pid="5" name="MSIP_Label_7084cbda-52b8-46fb-a7b7-cb5bd465ed85_SetDate">
    <vt:lpwstr>2023-05-09T20:19:39Z</vt:lpwstr>
  </property>
  <property fmtid="{D5CDD505-2E9C-101B-9397-08002B2CF9AE}" pid="6" name="MSIP_Label_7084cbda-52b8-46fb-a7b7-cb5bd465ed85_Name">
    <vt:lpwstr>Internal</vt:lpwstr>
  </property>
  <property fmtid="{D5CDD505-2E9C-101B-9397-08002B2CF9AE}" pid="7" name="MSIP_Label_7084cbda-52b8-46fb-a7b7-cb5bd465ed85_ContentBits">
    <vt:lpwstr>0</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Method">
    <vt:lpwstr>Standard</vt:lpwstr>
  </property>
</Properties>
</file>