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35" r:id="rId2"/>
    <p:sldId id="1134" r:id="rId3"/>
    <p:sldId id="1136" r:id="rId4"/>
    <p:sldId id="1130" r:id="rId5"/>
    <p:sldId id="1131" r:id="rId6"/>
    <p:sldId id="1140" r:id="rId7"/>
    <p:sldId id="1145" r:id="rId8"/>
    <p:sldId id="1137" r:id="rId9"/>
    <p:sldId id="256" r:id="rId10"/>
    <p:sldId id="1132" r:id="rId11"/>
    <p:sldId id="1133" r:id="rId12"/>
    <p:sldId id="114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Credit Finance Sub Group update to the Technical Advisory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22 August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Loretto Martin, NRG,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2AA3-8A92-4E93-826D-4991323B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Available Credit by Type Compared to Total Potential Exposure (TPE) YTD July 2023</a:t>
            </a:r>
            <a:endParaRPr lang="en-US" b="1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E4F30A39-B90A-2C14-C391-C2493DA505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3725" y="1825625"/>
            <a:ext cx="916455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0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3115-A32D-4B9A-B2FF-012E9627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3166" cy="1325563"/>
          </a:xfrm>
        </p:spPr>
        <p:txBody>
          <a:bodyPr/>
          <a:lstStyle/>
          <a:p>
            <a:pPr algn="ctr"/>
            <a:r>
              <a:rPr lang="en-US" sz="4400" dirty="0">
                <a:cs typeface="Times New Roman" panose="02020603050405020304" pitchFamily="18" charset="0"/>
              </a:rPr>
              <a:t>Discretionary Collateral </a:t>
            </a:r>
            <a:r>
              <a:rPr lang="en-US" dirty="0">
                <a:cs typeface="Times New Roman" panose="02020603050405020304" pitchFamily="18" charset="0"/>
              </a:rPr>
              <a:t>June-July </a:t>
            </a:r>
            <a:r>
              <a:rPr lang="en-US" sz="4400" dirty="0">
                <a:cs typeface="Times New Roman" panose="02020603050405020304" pitchFamily="18" charset="0"/>
              </a:rPr>
              <a:t>2023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0763E0B-F082-EAA5-4118-704C032559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8175" y="1381125"/>
            <a:ext cx="10706099" cy="511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85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General Update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075"/>
            <a:ext cx="10515600" cy="4557888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sz="3200" dirty="0"/>
              <a:t>16 Aug CFSG meeting</a:t>
            </a:r>
            <a:endParaRPr lang="en-US" sz="32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Voting matters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Operational NPRR’s without credit impacts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Discussion items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New invoice report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EAL change proposals and analysis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DC tie double counting in credit calcs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Letter of Credit Concentration Limits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NPRR 1112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Regular credit exposure updates</a:t>
            </a:r>
          </a:p>
        </p:txBody>
      </p:sp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362-1899-4EC3-9D1B-D87355DB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NPRR Reviewed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42D8-46C5-494A-A41B-18E9D3AF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b="1" dirty="0">
                <a:solidFill>
                  <a:srgbClr val="000000"/>
                </a:solidFill>
                <a:cs typeface="Calibri" panose="020F0502020204030204" pitchFamily="34" charset="0"/>
              </a:rPr>
              <a:t>1186NPRR Improvements Prior to the RTC+B Project for Better ESR State of Charge Awareness, Accounting, and Monitoring</a:t>
            </a:r>
            <a:endParaRPr lang="en-US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CFSG voted to consider operational without credit implications</a:t>
            </a:r>
          </a:p>
        </p:txBody>
      </p:sp>
    </p:spTree>
    <p:extLst>
      <p:ext uri="{BB962C8B-B14F-4D97-AF65-F5344CB8AC3E}">
        <p14:creationId xmlns:p14="http://schemas.microsoft.com/office/powerpoint/2010/main" val="236093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Mock up of new invoice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0DCBC68-EF11-569E-568E-08EE35C539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662113"/>
            <a:ext cx="10515600" cy="2265656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11D2DC3-95C0-9C09-D762-E3E3899B16A5}"/>
              </a:ext>
            </a:extLst>
          </p:cNvPr>
          <p:cNvSpPr txBox="1"/>
          <p:nvPr/>
        </p:nvSpPr>
        <p:spPr>
          <a:xfrm>
            <a:off x="1428750" y="4257675"/>
            <a:ext cx="90392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Proposed new daily report includes previous day’s posted invoices for all activities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Group discussion favors implementation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file an SCR or NPRR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31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853AD-A990-47D8-8BD8-632A72F9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EAL Changes and Analysis // DC Energy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B3D59-45A9-4A06-8AF4-363FF7BC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4625000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 Energy's desire is to align the exposure calculations to better reflect the actual risk of a market participant's activity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 over/under-collateralization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 the Forward Adjustment Factors (FAFs) with the base exposure calculation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FAFs are intended to account for forward price movements that are not captured in the base exposure calculation and timing mismatches in formula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 believes the correct way is to take the base exposure calculation and the FAF together since they are interdependent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8837A-E472-492F-A124-69467B5C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7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A835-CDFF-4E1F-8CEB-67A17A8D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DC Energy’s EAL Changes,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8874E-5C7B-440B-977E-73147FA0D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order to reflect actual risk, the calculated exposure for the day-ahead and real-time need to be taken together so they are based on the same days and weighting factors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 RT and DA components of extrapolated and unbilled liability are treated independently, which does not reflect the real risk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calculation would make other components of the credit algorithm less complex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Pause certain credit exposure parameters for Market Participants that stop trading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current look-back nature of the exposure calculations do not recognize a market participant who willingly stops trading during high-risk periods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trigger to identify when a QSE stops market activity could be programmatic as is the case for the Protocol Section 4.4.10 “e-factors”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9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24950-8D17-40FE-8849-D0147B56B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EAL Changes // ERCOT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6354E-FB10-4F71-BF86-A32A9FC9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796"/>
            <a:ext cx="10515600" cy="4857226"/>
          </a:xfrm>
        </p:spPr>
        <p:txBody>
          <a:bodyPr>
            <a:no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2400" b="1" i="1" baseline="-25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= Max [IEL during the first 40-day period only beginning on the date that the Counter-Party commences activity in ERCOT markets, </a:t>
            </a:r>
            <a:r>
              <a:rPr lang="en-US" sz="2400" b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RFAF * Max {RTLE during the previous </a:t>
            </a:r>
            <a:r>
              <a:rPr lang="en-US" sz="2400" b="1" i="1" dirty="0" err="1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lrq</a:t>
            </a:r>
            <a:r>
              <a:rPr lang="en-US" sz="2400" b="1" i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days}, RTLF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] + </a:t>
            </a:r>
            <a:r>
              <a:rPr lang="en-US" sz="2400" b="1" dirty="0"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DFAF * DALE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b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Max [RTLCNS, Max {URTA during the previous </a:t>
            </a:r>
            <a:r>
              <a:rPr lang="en-US" sz="2400" b="1" i="1" dirty="0" err="1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lrq</a:t>
            </a:r>
            <a:r>
              <a:rPr lang="en-US" sz="2400" b="1" i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days}]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+ OUT</a:t>
            </a:r>
            <a:r>
              <a:rPr lang="en-US" sz="2400" b="1" i="1" baseline="-25000" dirty="0">
                <a:effectLst/>
                <a:ea typeface="Times New Roman" panose="02020603050405020304" pitchFamily="18" charset="0"/>
              </a:rPr>
              <a:t> q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+ ILE</a:t>
            </a:r>
            <a:r>
              <a:rPr lang="en-US" sz="2400" b="1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b="1" i="1" baseline="-25000" dirty="0">
                <a:effectLst/>
                <a:ea typeface="Times New Roman" panose="02020603050405020304" pitchFamily="18" charset="0"/>
              </a:rPr>
              <a:t>q</a:t>
            </a:r>
            <a:endParaRPr lang="en-US" sz="2400" i="1" baseline="-25000" dirty="0"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solutions (could be combination thereof)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# 1: applying RFAF against RTCLNS instead of MAX RTLE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# 2: applying RFAF against all RTLE in the lookback period and taking the Max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# 3: adjusting RFAF formula to reflect each MP’s unique situation 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# 4: Netting of RTM and DAM </a:t>
            </a:r>
          </a:p>
        </p:txBody>
      </p:sp>
    </p:spTree>
    <p:extLst>
      <p:ext uri="{BB962C8B-B14F-4D97-AF65-F5344CB8AC3E}">
        <p14:creationId xmlns:p14="http://schemas.microsoft.com/office/powerpoint/2010/main" val="396957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24950-8D17-40FE-8849-D0147B56B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DC Ties double-counting // ERCOT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6354E-FB10-4F71-BF86-A32A9FC9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796"/>
            <a:ext cx="10515600" cy="4857226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 How are DC ties exports volumes are double counted in ERCOT reports? 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 Tie Exports volume included in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ERCOT load estimates and Estimated Load Ratio Shares that are using in RTLCNS load volume component of QSE.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 DC Tie Net Energy Sales Volumes of RTLCNS component of QSE.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What is the technical solution for eliminating this double counting? What are the steps involved? 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Exclude DC Tie Exports from ERCOT load estimates and Estimated Load Ratio Shares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When will this be implemented?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to implement 2024 R2 release, which is expected by April 2024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0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38AC-05D9-4176-BBDB-E15B79F14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5639"/>
            <a:ext cx="9144000" cy="73501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  <a:cs typeface="Times New Roman" panose="02020603050405020304" pitchFamily="18" charset="0"/>
              </a:rPr>
              <a:t>Monthly Highlights June – July 2023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FF607-9103-4ED4-B8CA-ADCE0DAAEF4F}"/>
              </a:ext>
            </a:extLst>
          </p:cNvPr>
          <p:cNvSpPr txBox="1"/>
          <p:nvPr/>
        </p:nvSpPr>
        <p:spPr>
          <a:xfrm>
            <a:off x="1619250" y="1638300"/>
            <a:ext cx="940117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Market-wide average Total Potential Exposure (TPE) increased from $1.46 billion in June 2023 to $2.66 billion in July 2023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TPEA increased due mostly to higher forward adjustment factors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Average Discretionary Collateral increased from $3.66 billion in June 2023 to $4.43 billion in July 2023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No unusual collateral call activity</a:t>
            </a:r>
          </a:p>
        </p:txBody>
      </p:sp>
    </p:spTree>
    <p:extLst>
      <p:ext uri="{BB962C8B-B14F-4D97-AF65-F5344CB8AC3E}">
        <p14:creationId xmlns:p14="http://schemas.microsoft.com/office/powerpoint/2010/main" val="473303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87ff0d5-859f-4698-9b9b-079befd22fd5}" enabled="1" method="Standard" siteId="{482dc10d-9180-4c99-816e-70ee2557afd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689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Credit Finance Sub Group update to the Technical Advisory Committee</vt:lpstr>
      <vt:lpstr>General Update </vt:lpstr>
      <vt:lpstr>NPRR Reviewed</vt:lpstr>
      <vt:lpstr>Mock up of new invoice report</vt:lpstr>
      <vt:lpstr>EAL Changes and Analysis // DC Energy</vt:lpstr>
      <vt:lpstr>DC Energy’s EAL Changes, cont’d</vt:lpstr>
      <vt:lpstr>EAL Changes // ERCOT Presentation</vt:lpstr>
      <vt:lpstr>DC Ties double-counting // ERCOT Staff</vt:lpstr>
      <vt:lpstr>Monthly Highlights June – July 2023</vt:lpstr>
      <vt:lpstr>Available Credit by Type Compared to Total Potential Exposure (TPE) YTD July 2023</vt:lpstr>
      <vt:lpstr>Discretionary Collateral June-July 2023</vt:lpstr>
      <vt:lpstr>Questions?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credit calculation adjustment proposal</dc:title>
  <dc:creator>Sager, Brenden</dc:creator>
  <cp:lastModifiedBy>Sager, Brenden</cp:lastModifiedBy>
  <cp:revision>30</cp:revision>
  <dcterms:created xsi:type="dcterms:W3CDTF">2022-08-01T15:23:51Z</dcterms:created>
  <dcterms:modified xsi:type="dcterms:W3CDTF">2023-08-21T13:52:32Z</dcterms:modified>
</cp:coreProperties>
</file>