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82" r:id="rId8"/>
    <p:sldId id="283" r:id="rId9"/>
    <p:sldId id="333" r:id="rId10"/>
    <p:sldId id="344" r:id="rId11"/>
    <p:sldId id="345" r:id="rId12"/>
    <p:sldId id="330" r:id="rId13"/>
    <p:sldId id="33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5417" autoAdjust="0"/>
  </p:normalViewPr>
  <p:slideViewPr>
    <p:cSldViewPr showGuides="1">
      <p:cViewPr varScale="1">
        <p:scale>
          <a:sx n="124" d="100"/>
          <a:sy n="124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8\df_rena_mthly_may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8\plots_2_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8\plots_2_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8\012023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8\012023_crrba_plo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monthly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df_rena_mthly_may!$D$2:$D$26</c:f>
              <c:strCache>
                <c:ptCount val="25"/>
                <c:pt idx="0">
                  <c:v>2021_05</c:v>
                </c:pt>
                <c:pt idx="1">
                  <c:v>2021_06</c:v>
                </c:pt>
                <c:pt idx="2">
                  <c:v>2021_07</c:v>
                </c:pt>
                <c:pt idx="3">
                  <c:v>2021_08</c:v>
                </c:pt>
                <c:pt idx="4">
                  <c:v>2021_09</c:v>
                </c:pt>
                <c:pt idx="5">
                  <c:v>2021_10</c:v>
                </c:pt>
                <c:pt idx="6">
                  <c:v>2021_11</c:v>
                </c:pt>
                <c:pt idx="7">
                  <c:v>2021_12</c:v>
                </c:pt>
                <c:pt idx="8">
                  <c:v>2022_01</c:v>
                </c:pt>
                <c:pt idx="9">
                  <c:v>2022_02</c:v>
                </c:pt>
                <c:pt idx="10">
                  <c:v>2022_03</c:v>
                </c:pt>
                <c:pt idx="11">
                  <c:v>2022_04</c:v>
                </c:pt>
                <c:pt idx="12">
                  <c:v>2022_05</c:v>
                </c:pt>
                <c:pt idx="13">
                  <c:v>2022_06</c:v>
                </c:pt>
                <c:pt idx="14">
                  <c:v>2022_07</c:v>
                </c:pt>
                <c:pt idx="15">
                  <c:v>2022_08</c:v>
                </c:pt>
                <c:pt idx="16">
                  <c:v>2022_09</c:v>
                </c:pt>
                <c:pt idx="17">
                  <c:v>2022_10</c:v>
                </c:pt>
                <c:pt idx="18">
                  <c:v>2022_11</c:v>
                </c:pt>
                <c:pt idx="19">
                  <c:v>2022_12</c:v>
                </c:pt>
                <c:pt idx="20">
                  <c:v>2023_01</c:v>
                </c:pt>
                <c:pt idx="21">
                  <c:v>2023_02</c:v>
                </c:pt>
                <c:pt idx="22">
                  <c:v>2023_03</c:v>
                </c:pt>
                <c:pt idx="23">
                  <c:v>2023_04</c:v>
                </c:pt>
                <c:pt idx="24">
                  <c:v>2023_05</c:v>
                </c:pt>
              </c:strCache>
            </c:strRef>
          </c:cat>
          <c:val>
            <c:numRef>
              <c:f>df_rena_mthly_may!$C$2:$C$26</c:f>
              <c:numCache>
                <c:formatCode>General</c:formatCode>
                <c:ptCount val="25"/>
                <c:pt idx="0">
                  <c:v>1113330.94</c:v>
                </c:pt>
                <c:pt idx="1">
                  <c:v>-2344357.1199999899</c:v>
                </c:pt>
                <c:pt idx="2">
                  <c:v>1729081.9</c:v>
                </c:pt>
                <c:pt idx="3">
                  <c:v>2069008.28</c:v>
                </c:pt>
                <c:pt idx="4">
                  <c:v>3082125.66</c:v>
                </c:pt>
                <c:pt idx="5">
                  <c:v>2992724.4099999899</c:v>
                </c:pt>
                <c:pt idx="6">
                  <c:v>8791548.1199999992</c:v>
                </c:pt>
                <c:pt idx="7">
                  <c:v>9807959.7899999991</c:v>
                </c:pt>
                <c:pt idx="8">
                  <c:v>2925413.6</c:v>
                </c:pt>
                <c:pt idx="9">
                  <c:v>4587053.91</c:v>
                </c:pt>
                <c:pt idx="10">
                  <c:v>12857904.49</c:v>
                </c:pt>
                <c:pt idx="11">
                  <c:v>-3050433.4</c:v>
                </c:pt>
                <c:pt idx="12">
                  <c:v>1111300.95</c:v>
                </c:pt>
                <c:pt idx="13">
                  <c:v>427358.34999999899</c:v>
                </c:pt>
                <c:pt idx="14">
                  <c:v>-6005541.4499999899</c:v>
                </c:pt>
                <c:pt idx="15">
                  <c:v>1793133.96</c:v>
                </c:pt>
                <c:pt idx="16">
                  <c:v>5569301.1900000004</c:v>
                </c:pt>
                <c:pt idx="17">
                  <c:v>8342973.21</c:v>
                </c:pt>
                <c:pt idx="18">
                  <c:v>10986582.1399999</c:v>
                </c:pt>
                <c:pt idx="19">
                  <c:v>-339207.90999999898</c:v>
                </c:pt>
                <c:pt idx="20">
                  <c:v>15340341.15</c:v>
                </c:pt>
                <c:pt idx="21">
                  <c:v>22617642.359999999</c:v>
                </c:pt>
                <c:pt idx="22">
                  <c:v>13595314.41</c:v>
                </c:pt>
                <c:pt idx="23">
                  <c:v>11030012.789999999</c:v>
                </c:pt>
                <c:pt idx="24">
                  <c:v>4975364.0699999901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6E-4CAD-A285-0BA44B1A56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1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451564904751863E-2"/>
          <c:y val="0.13784158939647417"/>
          <c:w val="0.79999386937946626"/>
          <c:h val="0.66580114614380381"/>
        </c:manualLayout>
      </c:layout>
      <c:areaChart>
        <c:grouping val="standard"/>
        <c:varyColors val="0"/>
        <c:ser>
          <c:idx val="0"/>
          <c:order val="0"/>
          <c:tx>
            <c:v>Sum of RT Congestion Rent</c:v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[1]Oct_RENA!$H$2:$H$32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'Daily RENA w RT Cong'!$C$2:$C$32</c:f>
              <c:numCache>
                <c:formatCode>General</c:formatCode>
                <c:ptCount val="31"/>
                <c:pt idx="0">
                  <c:v>8575382.1888038404</c:v>
                </c:pt>
                <c:pt idx="1">
                  <c:v>1575672.9465945801</c:v>
                </c:pt>
                <c:pt idx="2">
                  <c:v>2097412.3874579901</c:v>
                </c:pt>
                <c:pt idx="3">
                  <c:v>14743267.7120612</c:v>
                </c:pt>
                <c:pt idx="4">
                  <c:v>20030417.002652399</c:v>
                </c:pt>
                <c:pt idx="5">
                  <c:v>4146925.5338375699</c:v>
                </c:pt>
                <c:pt idx="6">
                  <c:v>4546546.9647931298</c:v>
                </c:pt>
                <c:pt idx="7">
                  <c:v>4145527.2853081902</c:v>
                </c:pt>
                <c:pt idx="8">
                  <c:v>3795490.3951634299</c:v>
                </c:pt>
                <c:pt idx="9">
                  <c:v>2090690.32836963</c:v>
                </c:pt>
                <c:pt idx="10">
                  <c:v>3826468.0602303799</c:v>
                </c:pt>
                <c:pt idx="11">
                  <c:v>4147002.28164365</c:v>
                </c:pt>
                <c:pt idx="12">
                  <c:v>532220.68859606003</c:v>
                </c:pt>
                <c:pt idx="13">
                  <c:v>6646.3482522384702</c:v>
                </c:pt>
                <c:pt idx="14">
                  <c:v>279675.38407282799</c:v>
                </c:pt>
                <c:pt idx="15">
                  <c:v>1026827.18615552</c:v>
                </c:pt>
                <c:pt idx="16">
                  <c:v>1420892.3200956399</c:v>
                </c:pt>
                <c:pt idx="17">
                  <c:v>1316750.67097293</c:v>
                </c:pt>
                <c:pt idx="18">
                  <c:v>1923326.2984294801</c:v>
                </c:pt>
                <c:pt idx="19">
                  <c:v>173515.806388903</c:v>
                </c:pt>
                <c:pt idx="20">
                  <c:v>154890.67227655</c:v>
                </c:pt>
                <c:pt idx="21">
                  <c:v>1022805.11346165</c:v>
                </c:pt>
                <c:pt idx="22">
                  <c:v>1762621.9789181</c:v>
                </c:pt>
                <c:pt idx="23">
                  <c:v>1542618.1597926901</c:v>
                </c:pt>
                <c:pt idx="24">
                  <c:v>1168304.9900408401</c:v>
                </c:pt>
                <c:pt idx="25">
                  <c:v>1919.6311712653301</c:v>
                </c:pt>
                <c:pt idx="26">
                  <c:v>340394.80670887203</c:v>
                </c:pt>
                <c:pt idx="27">
                  <c:v>101434.523597337</c:v>
                </c:pt>
                <c:pt idx="28">
                  <c:v>6455.5442802188199</c:v>
                </c:pt>
                <c:pt idx="29">
                  <c:v>587746.47503812995</c:v>
                </c:pt>
                <c:pt idx="30">
                  <c:v>961766.29058188503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2-46D5-8CDB-44E573C75C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v>RENA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'Daily RENA w RT Cong'!$A$2:$A$32</c:f>
              <c:numCache>
                <c:formatCode>m/d/yyyy</c:formatCode>
                <c:ptCount val="31"/>
                <c:pt idx="0">
                  <c:v>45047</c:v>
                </c:pt>
                <c:pt idx="1">
                  <c:v>45048</c:v>
                </c:pt>
                <c:pt idx="2">
                  <c:v>45049</c:v>
                </c:pt>
                <c:pt idx="3">
                  <c:v>45050</c:v>
                </c:pt>
                <c:pt idx="4">
                  <c:v>45051</c:v>
                </c:pt>
                <c:pt idx="5">
                  <c:v>45052</c:v>
                </c:pt>
                <c:pt idx="6">
                  <c:v>45053</c:v>
                </c:pt>
                <c:pt idx="7">
                  <c:v>45054</c:v>
                </c:pt>
                <c:pt idx="8">
                  <c:v>45055</c:v>
                </c:pt>
                <c:pt idx="9">
                  <c:v>45056</c:v>
                </c:pt>
                <c:pt idx="10">
                  <c:v>45057</c:v>
                </c:pt>
                <c:pt idx="11">
                  <c:v>45058</c:v>
                </c:pt>
                <c:pt idx="12">
                  <c:v>45059</c:v>
                </c:pt>
                <c:pt idx="13">
                  <c:v>45060</c:v>
                </c:pt>
                <c:pt idx="14">
                  <c:v>45061</c:v>
                </c:pt>
                <c:pt idx="15">
                  <c:v>45062</c:v>
                </c:pt>
                <c:pt idx="16">
                  <c:v>45063</c:v>
                </c:pt>
                <c:pt idx="17">
                  <c:v>45064</c:v>
                </c:pt>
                <c:pt idx="18">
                  <c:v>45065</c:v>
                </c:pt>
                <c:pt idx="19">
                  <c:v>45066</c:v>
                </c:pt>
                <c:pt idx="20">
                  <c:v>45067</c:v>
                </c:pt>
                <c:pt idx="21">
                  <c:v>45068</c:v>
                </c:pt>
                <c:pt idx="22">
                  <c:v>45069</c:v>
                </c:pt>
                <c:pt idx="23">
                  <c:v>45070</c:v>
                </c:pt>
                <c:pt idx="24">
                  <c:v>45071</c:v>
                </c:pt>
                <c:pt idx="25">
                  <c:v>45072</c:v>
                </c:pt>
                <c:pt idx="26">
                  <c:v>45073</c:v>
                </c:pt>
                <c:pt idx="27">
                  <c:v>45074</c:v>
                </c:pt>
                <c:pt idx="28">
                  <c:v>45075</c:v>
                </c:pt>
                <c:pt idx="29">
                  <c:v>45076</c:v>
                </c:pt>
                <c:pt idx="30">
                  <c:v>45077</c:v>
                </c:pt>
              </c:numCache>
            </c:numRef>
          </c:cat>
          <c:val>
            <c:numRef>
              <c:f>'Daily RENA w RT Cong'!$B$2:$B$32</c:f>
              <c:numCache>
                <c:formatCode>General</c:formatCode>
                <c:ptCount val="31"/>
                <c:pt idx="0">
                  <c:v>1518080.44</c:v>
                </c:pt>
                <c:pt idx="1">
                  <c:v>150495.9</c:v>
                </c:pt>
                <c:pt idx="2">
                  <c:v>169519.22</c:v>
                </c:pt>
                <c:pt idx="3">
                  <c:v>-438761.35</c:v>
                </c:pt>
                <c:pt idx="4">
                  <c:v>479897.95</c:v>
                </c:pt>
                <c:pt idx="5">
                  <c:v>209503</c:v>
                </c:pt>
                <c:pt idx="6">
                  <c:v>168763.04</c:v>
                </c:pt>
                <c:pt idx="7">
                  <c:v>613262.13</c:v>
                </c:pt>
                <c:pt idx="8">
                  <c:v>1163902.03</c:v>
                </c:pt>
                <c:pt idx="9">
                  <c:v>47833.62</c:v>
                </c:pt>
                <c:pt idx="10">
                  <c:v>2772.55</c:v>
                </c:pt>
                <c:pt idx="11">
                  <c:v>760190.82</c:v>
                </c:pt>
                <c:pt idx="12">
                  <c:v>82729.72</c:v>
                </c:pt>
                <c:pt idx="13">
                  <c:v>17175</c:v>
                </c:pt>
                <c:pt idx="14">
                  <c:v>40596.449999999997</c:v>
                </c:pt>
                <c:pt idx="15">
                  <c:v>151962.99</c:v>
                </c:pt>
                <c:pt idx="16">
                  <c:v>-76200.850000000006</c:v>
                </c:pt>
                <c:pt idx="17">
                  <c:v>16510.98</c:v>
                </c:pt>
                <c:pt idx="18">
                  <c:v>-96988.5</c:v>
                </c:pt>
                <c:pt idx="19">
                  <c:v>24518.41</c:v>
                </c:pt>
                <c:pt idx="20">
                  <c:v>12532.66</c:v>
                </c:pt>
                <c:pt idx="21">
                  <c:v>-19689.87</c:v>
                </c:pt>
                <c:pt idx="22">
                  <c:v>50895.08</c:v>
                </c:pt>
                <c:pt idx="23">
                  <c:v>-69240.39</c:v>
                </c:pt>
                <c:pt idx="24">
                  <c:v>-29324.55</c:v>
                </c:pt>
                <c:pt idx="25">
                  <c:v>3590.42</c:v>
                </c:pt>
                <c:pt idx="26">
                  <c:v>64520.31</c:v>
                </c:pt>
                <c:pt idx="27">
                  <c:v>-29639.56</c:v>
                </c:pt>
                <c:pt idx="28">
                  <c:v>5179.5600000000004</c:v>
                </c:pt>
                <c:pt idx="29">
                  <c:v>23236.77</c:v>
                </c:pt>
                <c:pt idx="30">
                  <c:v>-42459.91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12-46D5-8CDB-44E573C75C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At val="0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1750000.0000000002"/>
          <c:min val="-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9.867744634110517E-3"/>
                <c:y val="0.4449465544763334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(RENA)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21000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94452797414921663"/>
                <c:y val="0.3063748019402994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RT</a:t>
                  </a:r>
                  <a:r>
                    <a:rPr lang="en-US" baseline="0"/>
                    <a:t> (RT Congestion)</a:t>
                  </a:r>
                  <a:endParaRPr lang="en-US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At val="0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Sum of oversold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'Daily RENA and estimated DAM os'!$A$2:$A$32</c:f>
              <c:numCache>
                <c:formatCode>m/d/yyyy</c:formatCode>
                <c:ptCount val="31"/>
                <c:pt idx="0">
                  <c:v>45047</c:v>
                </c:pt>
                <c:pt idx="1">
                  <c:v>45048</c:v>
                </c:pt>
                <c:pt idx="2">
                  <c:v>45049</c:v>
                </c:pt>
                <c:pt idx="3">
                  <c:v>45050</c:v>
                </c:pt>
                <c:pt idx="4">
                  <c:v>45051</c:v>
                </c:pt>
                <c:pt idx="5">
                  <c:v>45052</c:v>
                </c:pt>
                <c:pt idx="6">
                  <c:v>45053</c:v>
                </c:pt>
                <c:pt idx="7">
                  <c:v>45054</c:v>
                </c:pt>
                <c:pt idx="8">
                  <c:v>45055</c:v>
                </c:pt>
                <c:pt idx="9">
                  <c:v>45056</c:v>
                </c:pt>
                <c:pt idx="10">
                  <c:v>45057</c:v>
                </c:pt>
                <c:pt idx="11">
                  <c:v>45058</c:v>
                </c:pt>
                <c:pt idx="12">
                  <c:v>45059</c:v>
                </c:pt>
                <c:pt idx="13">
                  <c:v>45060</c:v>
                </c:pt>
                <c:pt idx="14">
                  <c:v>45061</c:v>
                </c:pt>
                <c:pt idx="15">
                  <c:v>45062</c:v>
                </c:pt>
                <c:pt idx="16">
                  <c:v>45063</c:v>
                </c:pt>
                <c:pt idx="17">
                  <c:v>45064</c:v>
                </c:pt>
                <c:pt idx="18">
                  <c:v>45065</c:v>
                </c:pt>
                <c:pt idx="19">
                  <c:v>45066</c:v>
                </c:pt>
                <c:pt idx="20">
                  <c:v>45067</c:v>
                </c:pt>
                <c:pt idx="21">
                  <c:v>45068</c:v>
                </c:pt>
                <c:pt idx="22">
                  <c:v>45069</c:v>
                </c:pt>
                <c:pt idx="23">
                  <c:v>45070</c:v>
                </c:pt>
                <c:pt idx="24">
                  <c:v>45071</c:v>
                </c:pt>
                <c:pt idx="25">
                  <c:v>45072</c:v>
                </c:pt>
                <c:pt idx="26">
                  <c:v>45073</c:v>
                </c:pt>
                <c:pt idx="27">
                  <c:v>45074</c:v>
                </c:pt>
                <c:pt idx="28">
                  <c:v>45075</c:v>
                </c:pt>
                <c:pt idx="29">
                  <c:v>45076</c:v>
                </c:pt>
                <c:pt idx="30">
                  <c:v>45077</c:v>
                </c:pt>
              </c:numCache>
            </c:numRef>
          </c:cat>
          <c:val>
            <c:numRef>
              <c:f>'Daily RENA and estimated DAM os'!$C$2:$C$32</c:f>
              <c:numCache>
                <c:formatCode>General</c:formatCode>
                <c:ptCount val="31"/>
                <c:pt idx="0">
                  <c:v>1099682.71653346</c:v>
                </c:pt>
                <c:pt idx="1">
                  <c:v>151735.19497200899</c:v>
                </c:pt>
                <c:pt idx="2">
                  <c:v>66122.962322509993</c:v>
                </c:pt>
                <c:pt idx="3">
                  <c:v>-778268.28367180994</c:v>
                </c:pt>
                <c:pt idx="4">
                  <c:v>383659.18707351497</c:v>
                </c:pt>
                <c:pt idx="5">
                  <c:v>213638.07400935001</c:v>
                </c:pt>
                <c:pt idx="6">
                  <c:v>218039.72917668</c:v>
                </c:pt>
                <c:pt idx="7">
                  <c:v>418379.05789728899</c:v>
                </c:pt>
                <c:pt idx="8">
                  <c:v>759496.72092097905</c:v>
                </c:pt>
                <c:pt idx="9">
                  <c:v>69037.162687827993</c:v>
                </c:pt>
                <c:pt idx="10">
                  <c:v>51706.749777639998</c:v>
                </c:pt>
                <c:pt idx="11">
                  <c:v>420662.5720169</c:v>
                </c:pt>
                <c:pt idx="12">
                  <c:v>25601.016759220998</c:v>
                </c:pt>
                <c:pt idx="13">
                  <c:v>3670.1259639999998</c:v>
                </c:pt>
                <c:pt idx="14">
                  <c:v>-81171.382744079994</c:v>
                </c:pt>
                <c:pt idx="15">
                  <c:v>136104.04967129999</c:v>
                </c:pt>
                <c:pt idx="16">
                  <c:v>-93164.069570242995</c:v>
                </c:pt>
                <c:pt idx="17">
                  <c:v>-29673.095046599999</c:v>
                </c:pt>
                <c:pt idx="18">
                  <c:v>-113784.171106429</c:v>
                </c:pt>
                <c:pt idx="19">
                  <c:v>-62208.156559219999</c:v>
                </c:pt>
                <c:pt idx="20">
                  <c:v>10233.522165062999</c:v>
                </c:pt>
                <c:pt idx="21">
                  <c:v>-27605.496900191902</c:v>
                </c:pt>
                <c:pt idx="22">
                  <c:v>-9612.1519025039997</c:v>
                </c:pt>
                <c:pt idx="23">
                  <c:v>-89119.699655780001</c:v>
                </c:pt>
                <c:pt idx="24">
                  <c:v>-29349.4694581</c:v>
                </c:pt>
                <c:pt idx="25">
                  <c:v>-412.96970349999998</c:v>
                </c:pt>
                <c:pt idx="26">
                  <c:v>64978.834344012997</c:v>
                </c:pt>
                <c:pt idx="27">
                  <c:v>-28049.343069519</c:v>
                </c:pt>
                <c:pt idx="28">
                  <c:v>-1689.382127049</c:v>
                </c:pt>
                <c:pt idx="29">
                  <c:v>58172.236830100002</c:v>
                </c:pt>
                <c:pt idx="30">
                  <c:v>69153.784136946997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2F-4946-B7B0-1B8121A8E477}"/>
            </c:ext>
          </c:extLst>
        </c:ser>
        <c:ser>
          <c:idx val="1"/>
          <c:order val="1"/>
          <c:tx>
            <c:v>RENA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'Daily RENA and estimated DAM os'!$A$2:$A$32</c:f>
              <c:numCache>
                <c:formatCode>m/d/yyyy</c:formatCode>
                <c:ptCount val="31"/>
                <c:pt idx="0">
                  <c:v>45047</c:v>
                </c:pt>
                <c:pt idx="1">
                  <c:v>45048</c:v>
                </c:pt>
                <c:pt idx="2">
                  <c:v>45049</c:v>
                </c:pt>
                <c:pt idx="3">
                  <c:v>45050</c:v>
                </c:pt>
                <c:pt idx="4">
                  <c:v>45051</c:v>
                </c:pt>
                <c:pt idx="5">
                  <c:v>45052</c:v>
                </c:pt>
                <c:pt idx="6">
                  <c:v>45053</c:v>
                </c:pt>
                <c:pt idx="7">
                  <c:v>45054</c:v>
                </c:pt>
                <c:pt idx="8">
                  <c:v>45055</c:v>
                </c:pt>
                <c:pt idx="9">
                  <c:v>45056</c:v>
                </c:pt>
                <c:pt idx="10">
                  <c:v>45057</c:v>
                </c:pt>
                <c:pt idx="11">
                  <c:v>45058</c:v>
                </c:pt>
                <c:pt idx="12">
                  <c:v>45059</c:v>
                </c:pt>
                <c:pt idx="13">
                  <c:v>45060</c:v>
                </c:pt>
                <c:pt idx="14">
                  <c:v>45061</c:v>
                </c:pt>
                <c:pt idx="15">
                  <c:v>45062</c:v>
                </c:pt>
                <c:pt idx="16">
                  <c:v>45063</c:v>
                </c:pt>
                <c:pt idx="17">
                  <c:v>45064</c:v>
                </c:pt>
                <c:pt idx="18">
                  <c:v>45065</c:v>
                </c:pt>
                <c:pt idx="19">
                  <c:v>45066</c:v>
                </c:pt>
                <c:pt idx="20">
                  <c:v>45067</c:v>
                </c:pt>
                <c:pt idx="21">
                  <c:v>45068</c:v>
                </c:pt>
                <c:pt idx="22">
                  <c:v>45069</c:v>
                </c:pt>
                <c:pt idx="23">
                  <c:v>45070</c:v>
                </c:pt>
                <c:pt idx="24">
                  <c:v>45071</c:v>
                </c:pt>
                <c:pt idx="25">
                  <c:v>45072</c:v>
                </c:pt>
                <c:pt idx="26">
                  <c:v>45073</c:v>
                </c:pt>
                <c:pt idx="27">
                  <c:v>45074</c:v>
                </c:pt>
                <c:pt idx="28">
                  <c:v>45075</c:v>
                </c:pt>
                <c:pt idx="29">
                  <c:v>45076</c:v>
                </c:pt>
                <c:pt idx="30">
                  <c:v>45077</c:v>
                </c:pt>
              </c:numCache>
            </c:numRef>
          </c:cat>
          <c:val>
            <c:numRef>
              <c:f>'Daily RENA and estimated DAM os'!$B$2:$B$32</c:f>
              <c:numCache>
                <c:formatCode>General</c:formatCode>
                <c:ptCount val="31"/>
                <c:pt idx="0">
                  <c:v>1518080.44</c:v>
                </c:pt>
                <c:pt idx="1">
                  <c:v>150495.9</c:v>
                </c:pt>
                <c:pt idx="2">
                  <c:v>169519.22</c:v>
                </c:pt>
                <c:pt idx="3">
                  <c:v>-438761.35</c:v>
                </c:pt>
                <c:pt idx="4">
                  <c:v>479897.95</c:v>
                </c:pt>
                <c:pt idx="5">
                  <c:v>209503</c:v>
                </c:pt>
                <c:pt idx="6">
                  <c:v>168763.04</c:v>
                </c:pt>
                <c:pt idx="7">
                  <c:v>613262.13</c:v>
                </c:pt>
                <c:pt idx="8">
                  <c:v>1163902.03</c:v>
                </c:pt>
                <c:pt idx="9">
                  <c:v>47833.62</c:v>
                </c:pt>
                <c:pt idx="10">
                  <c:v>2772.55</c:v>
                </c:pt>
                <c:pt idx="11">
                  <c:v>760190.82</c:v>
                </c:pt>
                <c:pt idx="12">
                  <c:v>82729.72</c:v>
                </c:pt>
                <c:pt idx="13">
                  <c:v>17175</c:v>
                </c:pt>
                <c:pt idx="14">
                  <c:v>40596.449999999997</c:v>
                </c:pt>
                <c:pt idx="15">
                  <c:v>151962.99</c:v>
                </c:pt>
                <c:pt idx="16">
                  <c:v>-76200.850000000006</c:v>
                </c:pt>
                <c:pt idx="17">
                  <c:v>16510.98</c:v>
                </c:pt>
                <c:pt idx="18">
                  <c:v>-96988.5</c:v>
                </c:pt>
                <c:pt idx="19">
                  <c:v>24518.41</c:v>
                </c:pt>
                <c:pt idx="20">
                  <c:v>12532.66</c:v>
                </c:pt>
                <c:pt idx="21">
                  <c:v>-19689.87</c:v>
                </c:pt>
                <c:pt idx="22">
                  <c:v>50895.08</c:v>
                </c:pt>
                <c:pt idx="23">
                  <c:v>-69240.39</c:v>
                </c:pt>
                <c:pt idx="24">
                  <c:v>-29324.55</c:v>
                </c:pt>
                <c:pt idx="25">
                  <c:v>3590.42</c:v>
                </c:pt>
                <c:pt idx="26">
                  <c:v>64520.31</c:v>
                </c:pt>
                <c:pt idx="27">
                  <c:v>-29639.56</c:v>
                </c:pt>
                <c:pt idx="28">
                  <c:v>5179.5600000000004</c:v>
                </c:pt>
                <c:pt idx="29">
                  <c:v>23236.77</c:v>
                </c:pt>
                <c:pt idx="30">
                  <c:v>-42459.91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2F-4946-B7B0-1B8121A8E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  <c:max val="2000000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majorUnit val="1000000"/>
        <c:dispUnits>
          <c:builtInUnit val="millions"/>
          <c:dispUnitsLbl>
            <c:layout>
              <c:manualLayout>
                <c:xMode val="edge"/>
                <c:yMode val="edge"/>
                <c:x val="1.0371650821089023E-2"/>
                <c:y val="0.33928545250602488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51234889937677"/>
          <c:y val="0.20845921940953116"/>
          <c:w val="0.81144534899239285"/>
          <c:h val="0.5167745438757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45047</c:v>
                </c:pt>
                <c:pt idx="1">
                  <c:v>45048</c:v>
                </c:pt>
                <c:pt idx="2">
                  <c:v>45049</c:v>
                </c:pt>
                <c:pt idx="3">
                  <c:v>45050</c:v>
                </c:pt>
                <c:pt idx="4">
                  <c:v>45051</c:v>
                </c:pt>
                <c:pt idx="5">
                  <c:v>45052</c:v>
                </c:pt>
                <c:pt idx="6">
                  <c:v>45053</c:v>
                </c:pt>
                <c:pt idx="7">
                  <c:v>45054</c:v>
                </c:pt>
                <c:pt idx="8">
                  <c:v>45055</c:v>
                </c:pt>
                <c:pt idx="9">
                  <c:v>45056</c:v>
                </c:pt>
                <c:pt idx="10">
                  <c:v>45057</c:v>
                </c:pt>
                <c:pt idx="11">
                  <c:v>45058</c:v>
                </c:pt>
                <c:pt idx="12">
                  <c:v>45059</c:v>
                </c:pt>
                <c:pt idx="13">
                  <c:v>45060</c:v>
                </c:pt>
                <c:pt idx="14">
                  <c:v>45061</c:v>
                </c:pt>
                <c:pt idx="15">
                  <c:v>45062</c:v>
                </c:pt>
                <c:pt idx="16">
                  <c:v>45063</c:v>
                </c:pt>
                <c:pt idx="17">
                  <c:v>45064</c:v>
                </c:pt>
                <c:pt idx="18">
                  <c:v>45065</c:v>
                </c:pt>
                <c:pt idx="19">
                  <c:v>45066</c:v>
                </c:pt>
                <c:pt idx="20">
                  <c:v>45067</c:v>
                </c:pt>
                <c:pt idx="21">
                  <c:v>45068</c:v>
                </c:pt>
                <c:pt idx="22">
                  <c:v>45069</c:v>
                </c:pt>
                <c:pt idx="23">
                  <c:v>45070</c:v>
                </c:pt>
                <c:pt idx="24">
                  <c:v>45071</c:v>
                </c:pt>
                <c:pt idx="25">
                  <c:v>45072</c:v>
                </c:pt>
                <c:pt idx="26">
                  <c:v>45073</c:v>
                </c:pt>
                <c:pt idx="27">
                  <c:v>45074</c:v>
                </c:pt>
                <c:pt idx="28">
                  <c:v>45075</c:v>
                </c:pt>
                <c:pt idx="29">
                  <c:v>45076</c:v>
                </c:pt>
                <c:pt idx="30">
                  <c:v>45077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3669020.48</c:v>
                </c:pt>
                <c:pt idx="1">
                  <c:v>3723301.9499999899</c:v>
                </c:pt>
                <c:pt idx="2">
                  <c:v>4130448.57</c:v>
                </c:pt>
                <c:pt idx="3">
                  <c:v>4773831.5</c:v>
                </c:pt>
                <c:pt idx="4">
                  <c:v>6683763.2599999998</c:v>
                </c:pt>
                <c:pt idx="5">
                  <c:v>8791844.2200000007</c:v>
                </c:pt>
                <c:pt idx="6">
                  <c:v>7712223.5899999999</c:v>
                </c:pt>
                <c:pt idx="7">
                  <c:v>8375908.4299999997</c:v>
                </c:pt>
                <c:pt idx="8">
                  <c:v>3463723.82</c:v>
                </c:pt>
                <c:pt idx="9">
                  <c:v>3674604.49</c:v>
                </c:pt>
                <c:pt idx="10">
                  <c:v>6232807.1099999901</c:v>
                </c:pt>
                <c:pt idx="11">
                  <c:v>4858197.67</c:v>
                </c:pt>
                <c:pt idx="12">
                  <c:v>3905971.4</c:v>
                </c:pt>
                <c:pt idx="13">
                  <c:v>3002645.36</c:v>
                </c:pt>
                <c:pt idx="14">
                  <c:v>1077061.42</c:v>
                </c:pt>
                <c:pt idx="15">
                  <c:v>899574.29</c:v>
                </c:pt>
                <c:pt idx="16">
                  <c:v>554952.32999999996</c:v>
                </c:pt>
                <c:pt idx="17">
                  <c:v>1006340.37</c:v>
                </c:pt>
                <c:pt idx="18">
                  <c:v>1387480.35</c:v>
                </c:pt>
                <c:pt idx="19">
                  <c:v>1206443.47</c:v>
                </c:pt>
                <c:pt idx="20">
                  <c:v>933320.14</c:v>
                </c:pt>
                <c:pt idx="21">
                  <c:v>985407.72</c:v>
                </c:pt>
                <c:pt idx="22">
                  <c:v>1132993.99</c:v>
                </c:pt>
                <c:pt idx="23">
                  <c:v>1323818.3499999901</c:v>
                </c:pt>
                <c:pt idx="24">
                  <c:v>1118627.1499999999</c:v>
                </c:pt>
                <c:pt idx="25">
                  <c:v>1120843.1499999999</c:v>
                </c:pt>
                <c:pt idx="26">
                  <c:v>616589.84</c:v>
                </c:pt>
                <c:pt idx="27">
                  <c:v>309822.40000000002</c:v>
                </c:pt>
                <c:pt idx="28">
                  <c:v>394893.64</c:v>
                </c:pt>
                <c:pt idx="29">
                  <c:v>656584.87</c:v>
                </c:pt>
                <c:pt idx="30">
                  <c:v>1382668.3399999901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3F-477C-9A52-07E37655A2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45047</c:v>
                </c:pt>
                <c:pt idx="1">
                  <c:v>45048</c:v>
                </c:pt>
                <c:pt idx="2">
                  <c:v>45049</c:v>
                </c:pt>
                <c:pt idx="3">
                  <c:v>45050</c:v>
                </c:pt>
                <c:pt idx="4">
                  <c:v>45051</c:v>
                </c:pt>
                <c:pt idx="5">
                  <c:v>45052</c:v>
                </c:pt>
                <c:pt idx="6">
                  <c:v>45053</c:v>
                </c:pt>
                <c:pt idx="7">
                  <c:v>45054</c:v>
                </c:pt>
                <c:pt idx="8">
                  <c:v>45055</c:v>
                </c:pt>
                <c:pt idx="9">
                  <c:v>45056</c:v>
                </c:pt>
                <c:pt idx="10">
                  <c:v>45057</c:v>
                </c:pt>
                <c:pt idx="11">
                  <c:v>45058</c:v>
                </c:pt>
                <c:pt idx="12">
                  <c:v>45059</c:v>
                </c:pt>
                <c:pt idx="13">
                  <c:v>45060</c:v>
                </c:pt>
                <c:pt idx="14">
                  <c:v>45061</c:v>
                </c:pt>
                <c:pt idx="15">
                  <c:v>45062</c:v>
                </c:pt>
                <c:pt idx="16">
                  <c:v>45063</c:v>
                </c:pt>
                <c:pt idx="17">
                  <c:v>45064</c:v>
                </c:pt>
                <c:pt idx="18">
                  <c:v>45065</c:v>
                </c:pt>
                <c:pt idx="19">
                  <c:v>45066</c:v>
                </c:pt>
                <c:pt idx="20">
                  <c:v>45067</c:v>
                </c:pt>
                <c:pt idx="21">
                  <c:v>45068</c:v>
                </c:pt>
                <c:pt idx="22">
                  <c:v>45069</c:v>
                </c:pt>
                <c:pt idx="23">
                  <c:v>45070</c:v>
                </c:pt>
                <c:pt idx="24">
                  <c:v>45071</c:v>
                </c:pt>
                <c:pt idx="25">
                  <c:v>45072</c:v>
                </c:pt>
                <c:pt idx="26">
                  <c:v>45073</c:v>
                </c:pt>
                <c:pt idx="27">
                  <c:v>45074</c:v>
                </c:pt>
                <c:pt idx="28">
                  <c:v>45075</c:v>
                </c:pt>
                <c:pt idx="29">
                  <c:v>45076</c:v>
                </c:pt>
                <c:pt idx="30">
                  <c:v>45077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3345806.45</c:v>
                </c:pt>
                <c:pt idx="1">
                  <c:v>3516496.03</c:v>
                </c:pt>
                <c:pt idx="2">
                  <c:v>3906682.86</c:v>
                </c:pt>
                <c:pt idx="3">
                  <c:v>5057439.91</c:v>
                </c:pt>
                <c:pt idx="4">
                  <c:v>6878573.7000000002</c:v>
                </c:pt>
                <c:pt idx="5">
                  <c:v>9209744.9900000002</c:v>
                </c:pt>
                <c:pt idx="6">
                  <c:v>7860436.0099999998</c:v>
                </c:pt>
                <c:pt idx="7">
                  <c:v>8452632.5</c:v>
                </c:pt>
                <c:pt idx="8">
                  <c:v>3337549.64</c:v>
                </c:pt>
                <c:pt idx="9">
                  <c:v>3433712.18</c:v>
                </c:pt>
                <c:pt idx="10">
                  <c:v>5959196.6500000004</c:v>
                </c:pt>
                <c:pt idx="11">
                  <c:v>5007609.7699999996</c:v>
                </c:pt>
                <c:pt idx="12">
                  <c:v>4031323.81</c:v>
                </c:pt>
                <c:pt idx="13">
                  <c:v>3054179.69</c:v>
                </c:pt>
                <c:pt idx="14">
                  <c:v>1161446.04</c:v>
                </c:pt>
                <c:pt idx="15">
                  <c:v>1007453.73</c:v>
                </c:pt>
                <c:pt idx="16">
                  <c:v>652686.13</c:v>
                </c:pt>
                <c:pt idx="17">
                  <c:v>1313712.6499999999</c:v>
                </c:pt>
                <c:pt idx="18">
                  <c:v>1672869.87</c:v>
                </c:pt>
                <c:pt idx="19">
                  <c:v>1435726.15</c:v>
                </c:pt>
                <c:pt idx="20">
                  <c:v>1097557.99</c:v>
                </c:pt>
                <c:pt idx="21">
                  <c:v>1128032.6000000001</c:v>
                </c:pt>
                <c:pt idx="22">
                  <c:v>1291946.1399999999</c:v>
                </c:pt>
                <c:pt idx="23">
                  <c:v>1435550.18</c:v>
                </c:pt>
                <c:pt idx="24">
                  <c:v>1289121.6499999999</c:v>
                </c:pt>
                <c:pt idx="25">
                  <c:v>1448683.33</c:v>
                </c:pt>
                <c:pt idx="26">
                  <c:v>774092.37</c:v>
                </c:pt>
                <c:pt idx="27">
                  <c:v>385606.92</c:v>
                </c:pt>
                <c:pt idx="28">
                  <c:v>481303.28</c:v>
                </c:pt>
                <c:pt idx="29">
                  <c:v>830952.25</c:v>
                </c:pt>
                <c:pt idx="30">
                  <c:v>1780227.99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3F-477C-9A52-07E37655A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  <c:max val="1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45047</c:v>
                </c:pt>
                <c:pt idx="1">
                  <c:v>45048</c:v>
                </c:pt>
                <c:pt idx="2">
                  <c:v>45049</c:v>
                </c:pt>
                <c:pt idx="3">
                  <c:v>45050</c:v>
                </c:pt>
                <c:pt idx="4">
                  <c:v>45051</c:v>
                </c:pt>
                <c:pt idx="5">
                  <c:v>45052</c:v>
                </c:pt>
                <c:pt idx="6">
                  <c:v>45053</c:v>
                </c:pt>
                <c:pt idx="7">
                  <c:v>45054</c:v>
                </c:pt>
                <c:pt idx="8">
                  <c:v>45055</c:v>
                </c:pt>
                <c:pt idx="9">
                  <c:v>45056</c:v>
                </c:pt>
                <c:pt idx="10">
                  <c:v>45057</c:v>
                </c:pt>
                <c:pt idx="11">
                  <c:v>45058</c:v>
                </c:pt>
                <c:pt idx="12">
                  <c:v>45059</c:v>
                </c:pt>
                <c:pt idx="13">
                  <c:v>45060</c:v>
                </c:pt>
                <c:pt idx="14">
                  <c:v>45061</c:v>
                </c:pt>
                <c:pt idx="15">
                  <c:v>45062</c:v>
                </c:pt>
                <c:pt idx="16">
                  <c:v>45063</c:v>
                </c:pt>
                <c:pt idx="17">
                  <c:v>45064</c:v>
                </c:pt>
                <c:pt idx="18">
                  <c:v>45065</c:v>
                </c:pt>
                <c:pt idx="19">
                  <c:v>45066</c:v>
                </c:pt>
                <c:pt idx="20">
                  <c:v>45067</c:v>
                </c:pt>
                <c:pt idx="21">
                  <c:v>45068</c:v>
                </c:pt>
                <c:pt idx="22">
                  <c:v>45069</c:v>
                </c:pt>
                <c:pt idx="23">
                  <c:v>45070</c:v>
                </c:pt>
                <c:pt idx="24">
                  <c:v>45071</c:v>
                </c:pt>
                <c:pt idx="25">
                  <c:v>45072</c:v>
                </c:pt>
                <c:pt idx="26">
                  <c:v>45073</c:v>
                </c:pt>
                <c:pt idx="27">
                  <c:v>45074</c:v>
                </c:pt>
                <c:pt idx="28">
                  <c:v>45075</c:v>
                </c:pt>
                <c:pt idx="29">
                  <c:v>45076</c:v>
                </c:pt>
                <c:pt idx="30">
                  <c:v>45077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-323214.03000000003</c:v>
                </c:pt>
                <c:pt idx="1">
                  <c:v>-206805.92</c:v>
                </c:pt>
                <c:pt idx="2">
                  <c:v>-223765.71</c:v>
                </c:pt>
                <c:pt idx="3">
                  <c:v>283608.40999999997</c:v>
                </c:pt>
                <c:pt idx="4">
                  <c:v>194810.44</c:v>
                </c:pt>
                <c:pt idx="5">
                  <c:v>417900.77</c:v>
                </c:pt>
                <c:pt idx="6">
                  <c:v>148212.42000000001</c:v>
                </c:pt>
                <c:pt idx="7">
                  <c:v>76724.070000000007</c:v>
                </c:pt>
                <c:pt idx="8">
                  <c:v>-126174.18</c:v>
                </c:pt>
                <c:pt idx="9">
                  <c:v>-240892.31</c:v>
                </c:pt>
                <c:pt idx="10">
                  <c:v>-273610.46000000002</c:v>
                </c:pt>
                <c:pt idx="11">
                  <c:v>149412.1</c:v>
                </c:pt>
                <c:pt idx="12">
                  <c:v>125352.41</c:v>
                </c:pt>
                <c:pt idx="13">
                  <c:v>51534.33</c:v>
                </c:pt>
                <c:pt idx="14">
                  <c:v>84384.62</c:v>
                </c:pt>
                <c:pt idx="15">
                  <c:v>107879.44</c:v>
                </c:pt>
                <c:pt idx="16">
                  <c:v>97733.8</c:v>
                </c:pt>
                <c:pt idx="17">
                  <c:v>307372.28000000003</c:v>
                </c:pt>
                <c:pt idx="18">
                  <c:v>285389.52</c:v>
                </c:pt>
                <c:pt idx="19">
                  <c:v>229282.68</c:v>
                </c:pt>
                <c:pt idx="20">
                  <c:v>164237.85</c:v>
                </c:pt>
                <c:pt idx="21">
                  <c:v>142624.88</c:v>
                </c:pt>
                <c:pt idx="22">
                  <c:v>158952.15</c:v>
                </c:pt>
                <c:pt idx="23">
                  <c:v>111731.83</c:v>
                </c:pt>
                <c:pt idx="24">
                  <c:v>170494.5</c:v>
                </c:pt>
                <c:pt idx="25">
                  <c:v>327840.18</c:v>
                </c:pt>
                <c:pt idx="26">
                  <c:v>157502.53</c:v>
                </c:pt>
                <c:pt idx="27">
                  <c:v>75784.52</c:v>
                </c:pt>
                <c:pt idx="28">
                  <c:v>86409.64</c:v>
                </c:pt>
                <c:pt idx="29">
                  <c:v>174367.38</c:v>
                </c:pt>
                <c:pt idx="30">
                  <c:v>397559.65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88-4138-921D-4FA37000A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  <c:max val="500000"/>
          <c:min val="-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7213114013462674E-2"/>
                <c:y val="0.44936127351645805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May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21</a:t>
            </a:r>
            <a:r>
              <a:rPr lang="en-US" baseline="30000" dirty="0">
                <a:solidFill>
                  <a:schemeClr val="tx2"/>
                </a:solidFill>
              </a:rPr>
              <a:t>st</a:t>
            </a:r>
            <a:r>
              <a:rPr lang="en-US" dirty="0">
                <a:solidFill>
                  <a:schemeClr val="tx2"/>
                </a:solidFill>
              </a:rPr>
              <a:t>, 2023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4409"/>
              </p:ext>
            </p:extLst>
          </p:nvPr>
        </p:nvGraphicFramePr>
        <p:xfrm>
          <a:off x="461682" y="1386682"/>
          <a:ext cx="8072718" cy="3979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9244C0C-7A89-442C-BA24-8DE1B5B908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574295"/>
              </p:ext>
            </p:extLst>
          </p:nvPr>
        </p:nvGraphicFramePr>
        <p:xfrm>
          <a:off x="281748" y="1386682"/>
          <a:ext cx="8167687" cy="3979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42900" y="947474"/>
            <a:ext cx="8534400" cy="4167432"/>
          </a:xfrm>
        </p:spPr>
        <p:txBody>
          <a:bodyPr/>
          <a:lstStyle/>
          <a:p>
            <a:r>
              <a:rPr lang="en-US" sz="2000" dirty="0"/>
              <a:t>The total RENA in May was approximately $5M, while the total SCED congestion rent was around $88M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433621"/>
              </p:ext>
            </p:extLst>
          </p:nvPr>
        </p:nvGraphicFramePr>
        <p:xfrm>
          <a:off x="533400" y="1828800"/>
          <a:ext cx="8077200" cy="380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May was around </a:t>
            </a:r>
          </a:p>
          <a:p>
            <a:pPr marL="0" indent="0">
              <a:buNone/>
            </a:pPr>
            <a:r>
              <a:rPr lang="en-US" sz="2000" dirty="0"/>
              <a:t>     $2.9M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267113"/>
              </p:ext>
            </p:extLst>
          </p:nvPr>
        </p:nvGraphicFramePr>
        <p:xfrm>
          <a:off x="381000" y="2057400"/>
          <a:ext cx="8305800" cy="4167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5/01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RENA for 5/01 was $1.5M while DAM Oversold was $1.1M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RENA for 5/01 was mostly caused by $0.6M DAM Oversold on Constraint SSTILOM8: SCARBI_TITAN_1_1 and $0.5M DAM Oversold on Constraint SLOBSA25: CATARI_PILONC1_1</a:t>
            </a:r>
          </a:p>
          <a:p>
            <a:endParaRPr lang="en-US" sz="1800" dirty="0"/>
          </a:p>
          <a:p>
            <a:r>
              <a:rPr lang="en-US" sz="1800" dirty="0"/>
              <a:t>DAM Oversold on SSTILOM8: SCARBI_TITAN_1_1 was caused by 138 kV daily outages on 138 kV line from La Palma to Villa Cavazos</a:t>
            </a:r>
          </a:p>
          <a:p>
            <a:endParaRPr lang="en-US" sz="1800" dirty="0"/>
          </a:p>
          <a:p>
            <a:r>
              <a:rPr lang="en-US" sz="1800" dirty="0"/>
              <a:t>DAM Oversold on SLOBSA25: CATARI_PILONC1_1 was caused by PST tap differences in DAM and RTM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049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5/09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RENA for 5/09 was $1.1M and can mostly be attributed to contribution of PTP w/ Links to Options</a:t>
            </a:r>
          </a:p>
          <a:p>
            <a:endParaRPr lang="en-US" sz="1800" dirty="0"/>
          </a:p>
          <a:p>
            <a:r>
              <a:rPr lang="en-US" sz="1800" dirty="0"/>
              <a:t>PTP w/ Links to Options contributed $0.4M to RENA and was mostly caused by congestion in the Valley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610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total monthly RENA observed in May 2023 was $5M</a:t>
            </a:r>
          </a:p>
          <a:p>
            <a:endParaRPr lang="en-US" sz="2000" dirty="0"/>
          </a:p>
          <a:p>
            <a:r>
              <a:rPr lang="en-US" sz="2000" dirty="0"/>
              <a:t>The highest RENA observed in May was on OD 5/01 with $1.5M, which was mostly related to DAM Oversold on two constraints</a:t>
            </a:r>
          </a:p>
          <a:p>
            <a:endParaRPr lang="en-US" sz="2000" dirty="0"/>
          </a:p>
          <a:p>
            <a:pPr algn="just"/>
            <a:r>
              <a:rPr lang="en-US" sz="2000" dirty="0"/>
              <a:t>The impact from PTP w/links to options was $2.85M for May</a:t>
            </a: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CRR Balance Account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129938"/>
              </p:ext>
            </p:extLst>
          </p:nvPr>
        </p:nvGraphicFramePr>
        <p:xfrm>
          <a:off x="762000" y="815182"/>
          <a:ext cx="7086600" cy="274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548643"/>
              </p:ext>
            </p:extLst>
          </p:nvPr>
        </p:nvGraphicFramePr>
        <p:xfrm>
          <a:off x="1066800" y="3563145"/>
          <a:ext cx="6640286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64062</TotalTime>
  <Words>286</Words>
  <Application>Microsoft Office PowerPoint</Application>
  <PresentationFormat>On-screen Show (4:3)</PresentationFormat>
  <Paragraphs>53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5/01 </vt:lpstr>
      <vt:lpstr>OD 5/09 </vt:lpstr>
      <vt:lpstr>Summary</vt:lpstr>
      <vt:lpstr>May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Green, Alex</cp:lastModifiedBy>
  <cp:revision>667</cp:revision>
  <cp:lastPrinted>2021-07-16T14:42:57Z</cp:lastPrinted>
  <dcterms:created xsi:type="dcterms:W3CDTF">2016-01-21T15:20:31Z</dcterms:created>
  <dcterms:modified xsi:type="dcterms:W3CDTF">2023-08-17T20:54:06Z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2023-07-18T13:37:09Z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cf53f9b1-e512-4922-aa00-9d4d9099ad4d</vt:lpwstr>
  </property>
  <property fmtid="{D5CDD505-2E9C-101B-9397-08002B2CF9AE}" pid="9" name="MSIP_Label_7084cbda-52b8-46fb-a7b7-cb5bd465ed85_ContentBits">
    <vt:lpwstr>0</vt:lpwstr>
  </property>
</Properties>
</file>