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5"/>
  </p:notesMasterIdLst>
  <p:handoutMasterIdLst>
    <p:handoutMasterId r:id="rId16"/>
  </p:handoutMasterIdLst>
  <p:sldIdLst>
    <p:sldId id="260" r:id="rId7"/>
    <p:sldId id="282" r:id="rId8"/>
    <p:sldId id="283" r:id="rId9"/>
    <p:sldId id="333" r:id="rId10"/>
    <p:sldId id="344" r:id="rId11"/>
    <p:sldId id="345" r:id="rId12"/>
    <p:sldId id="330" r:id="rId13"/>
    <p:sldId id="337"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A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6" autoAdjust="0"/>
    <p:restoredTop sz="95417" autoAdjust="0"/>
  </p:normalViewPr>
  <p:slideViewPr>
    <p:cSldViewPr showGuides="1">
      <p:cViewPr varScale="1">
        <p:scale>
          <a:sx n="124" d="100"/>
          <a:sy n="124" d="100"/>
        </p:scale>
        <p:origin x="528"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Users\jchen\Study\CMWG\2022_08\RENA_MAY_202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Reports_&amp;_KPI\RENA\2023_06\df_rena_mthly_new.csv"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Reports_&amp;_KPI\RENA\2023_06\plots_2_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Reports_&amp;_KPI\RENA\2023_06\Old%20data\plots_2_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Reports_&amp;_KPI\RENA\2023_06\012023_crrba_plo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Reports_&amp;_KPI\RENA\2023_06\012023_crrba_plot.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Monthly RENA</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dLbls>
          <c:showLegendKey val="0"/>
          <c:showVal val="0"/>
          <c:showCatName val="0"/>
          <c:showSerName val="0"/>
          <c:showPercent val="0"/>
          <c:showBubbleSize val="0"/>
        </c:dLbls>
        <c:gapWidth val="219"/>
        <c:overlap val="-27"/>
        <c:axId val="467674208"/>
        <c:axId val="467677344"/>
      </c:barChart>
      <c:catAx>
        <c:axId val="46767420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7344"/>
        <c:crosses val="autoZero"/>
        <c:auto val="1"/>
        <c:lblAlgn val="ctr"/>
        <c:lblOffset val="100"/>
        <c:tickLblSkip val="3"/>
        <c:noMultiLvlLbl val="0"/>
      </c:catAx>
      <c:valAx>
        <c:axId val="467677344"/>
        <c:scaling>
          <c:orientation val="minMax"/>
          <c:max val="30000000"/>
          <c:min val="-6000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4208"/>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Monthly RENA</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v>rena</c:v>
          </c:tx>
          <c:spPr>
            <a:solidFill>
              <a:schemeClr val="accent1"/>
            </a:solidFill>
            <a:ln>
              <a:noFill/>
            </a:ln>
            <a:effectLst/>
          </c:spPr>
          <c:invertIfNegative val="0"/>
          <c:cat>
            <c:strRef>
              <c:f>[1]df_rena_mthly!$D$2:$D$26</c:f>
              <c:strCache>
                <c:ptCount val="25"/>
                <c:pt idx="0">
                  <c:v>2021_03</c:v>
                </c:pt>
                <c:pt idx="1">
                  <c:v>2021_04</c:v>
                </c:pt>
                <c:pt idx="2">
                  <c:v>2021_05</c:v>
                </c:pt>
                <c:pt idx="3">
                  <c:v>2021_06</c:v>
                </c:pt>
                <c:pt idx="4">
                  <c:v>2021_07</c:v>
                </c:pt>
                <c:pt idx="5">
                  <c:v>2021_08</c:v>
                </c:pt>
                <c:pt idx="6">
                  <c:v>2021_09</c:v>
                </c:pt>
                <c:pt idx="7">
                  <c:v>2021_10</c:v>
                </c:pt>
                <c:pt idx="8">
                  <c:v>2021_11</c:v>
                </c:pt>
                <c:pt idx="9">
                  <c:v>2021_12</c:v>
                </c:pt>
                <c:pt idx="10">
                  <c:v>2022_01</c:v>
                </c:pt>
                <c:pt idx="11">
                  <c:v>2022_02</c:v>
                </c:pt>
                <c:pt idx="12">
                  <c:v>2022_03</c:v>
                </c:pt>
                <c:pt idx="13">
                  <c:v>2022_04</c:v>
                </c:pt>
                <c:pt idx="14">
                  <c:v>2022_05</c:v>
                </c:pt>
                <c:pt idx="15">
                  <c:v>2022_06</c:v>
                </c:pt>
                <c:pt idx="16">
                  <c:v>2022_07</c:v>
                </c:pt>
                <c:pt idx="17">
                  <c:v>2022_08</c:v>
                </c:pt>
                <c:pt idx="18">
                  <c:v>2022_09</c:v>
                </c:pt>
                <c:pt idx="19">
                  <c:v>2022_10</c:v>
                </c:pt>
                <c:pt idx="20">
                  <c:v>2022_11</c:v>
                </c:pt>
                <c:pt idx="21">
                  <c:v>2022_12</c:v>
                </c:pt>
                <c:pt idx="22">
                  <c:v>2023_01</c:v>
                </c:pt>
                <c:pt idx="23">
                  <c:v>2023_02</c:v>
                </c:pt>
                <c:pt idx="24">
                  <c:v>2023_03</c:v>
                </c:pt>
              </c:strCache>
            </c:strRef>
          </c:cat>
          <c:val>
            <c:numRef>
              <c:f>[1]df_rena_mthly!$C$2:$C$26</c:f>
              <c:numCache>
                <c:formatCode>General</c:formatCode>
                <c:ptCount val="25"/>
                <c:pt idx="0">
                  <c:v>15662765.75</c:v>
                </c:pt>
                <c:pt idx="1">
                  <c:v>9977037.0099999998</c:v>
                </c:pt>
                <c:pt idx="2">
                  <c:v>1113330.94</c:v>
                </c:pt>
                <c:pt idx="3">
                  <c:v>-2344357.1199999899</c:v>
                </c:pt>
                <c:pt idx="4">
                  <c:v>1729081.9</c:v>
                </c:pt>
                <c:pt idx="5">
                  <c:v>2069008.28</c:v>
                </c:pt>
                <c:pt idx="6">
                  <c:v>3082125.66</c:v>
                </c:pt>
                <c:pt idx="7">
                  <c:v>2992724.4099999899</c:v>
                </c:pt>
                <c:pt idx="8">
                  <c:v>8791548.1199999992</c:v>
                </c:pt>
                <c:pt idx="9">
                  <c:v>9807959.7899999991</c:v>
                </c:pt>
                <c:pt idx="10">
                  <c:v>2925413.6</c:v>
                </c:pt>
                <c:pt idx="11">
                  <c:v>4587053.91</c:v>
                </c:pt>
                <c:pt idx="12">
                  <c:v>12857904.49</c:v>
                </c:pt>
                <c:pt idx="13">
                  <c:v>-3050433.4</c:v>
                </c:pt>
                <c:pt idx="14">
                  <c:v>1111300.95</c:v>
                </c:pt>
                <c:pt idx="15">
                  <c:v>427358.34999999899</c:v>
                </c:pt>
                <c:pt idx="16">
                  <c:v>-6005541.4499999899</c:v>
                </c:pt>
                <c:pt idx="17">
                  <c:v>1793133.96</c:v>
                </c:pt>
                <c:pt idx="18">
                  <c:v>5569301.1900000004</c:v>
                </c:pt>
                <c:pt idx="19">
                  <c:v>8342973.21</c:v>
                </c:pt>
                <c:pt idx="20">
                  <c:v>10986582.1399999</c:v>
                </c:pt>
                <c:pt idx="21">
                  <c:v>-472693.73000000097</c:v>
                </c:pt>
                <c:pt idx="22">
                  <c:v>14845492.279999999</c:v>
                </c:pt>
                <c:pt idx="23">
                  <c:v>22544592.899999999</c:v>
                </c:pt>
                <c:pt idx="24">
                  <c:v>13595314.41</c:v>
                </c:pt>
              </c:numCache>
            </c:numRef>
          </c:val>
          <c:extLst>
            <c:ext xmlns:c16="http://schemas.microsoft.com/office/drawing/2014/chart" uri="{C3380CC4-5D6E-409C-BE32-E72D297353CC}">
              <c16:uniqueId val="{00000000-D8DD-4BA6-A4D5-28235A516A9D}"/>
            </c:ext>
          </c:extLst>
        </c:ser>
        <c:dLbls>
          <c:showLegendKey val="0"/>
          <c:showVal val="0"/>
          <c:showCatName val="0"/>
          <c:showSerName val="0"/>
          <c:showPercent val="0"/>
          <c:showBubbleSize val="0"/>
        </c:dLbls>
        <c:gapWidth val="219"/>
        <c:overlap val="-27"/>
        <c:axId val="467674208"/>
        <c:axId val="467677344"/>
      </c:barChart>
      <c:catAx>
        <c:axId val="46767420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7344"/>
        <c:crosses val="autoZero"/>
        <c:auto val="1"/>
        <c:lblAlgn val="ctr"/>
        <c:lblOffset val="100"/>
        <c:tickLblSkip val="3"/>
        <c:noMultiLvlLbl val="0"/>
      </c:catAx>
      <c:valAx>
        <c:axId val="467677344"/>
        <c:scaling>
          <c:orientation val="minMax"/>
          <c:max val="30000000"/>
          <c:min val="-1000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4208"/>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a:effectLst/>
              </a:rPr>
              <a:t>Daily RENA vs RT Congestion Rent</a:t>
            </a:r>
            <a:endParaRPr lang="en-US"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9451564904751863E-2"/>
          <c:y val="0.13784158939647417"/>
          <c:w val="0.79999386937946626"/>
          <c:h val="0.66580114614380381"/>
        </c:manualLayout>
      </c:layout>
      <c:areaChart>
        <c:grouping val="standard"/>
        <c:varyColors val="0"/>
        <c:ser>
          <c:idx val="0"/>
          <c:order val="0"/>
          <c:tx>
            <c:v>Sum of RT Congestion Rent</c:v>
          </c:tx>
          <c:spPr>
            <a:solidFill>
              <a:schemeClr val="accent1"/>
            </a:solidFill>
            <a:ln w="25400">
              <a:noFill/>
            </a:ln>
            <a:effectLst/>
          </c:spPr>
          <c:cat>
            <c:numRef>
              <c:f>[1]Oct_RENA!$H$2:$H$32</c:f>
              <c:numCache>
                <c:formatCode>m/d/yyyy</c:formatCode>
                <c:ptCount val="31"/>
                <c:pt idx="0">
                  <c:v>44835</c:v>
                </c:pt>
                <c:pt idx="1">
                  <c:v>44836</c:v>
                </c:pt>
                <c:pt idx="2">
                  <c:v>44837</c:v>
                </c:pt>
                <c:pt idx="3">
                  <c:v>44838</c:v>
                </c:pt>
                <c:pt idx="4">
                  <c:v>44839</c:v>
                </c:pt>
                <c:pt idx="5">
                  <c:v>44840</c:v>
                </c:pt>
                <c:pt idx="6">
                  <c:v>44841</c:v>
                </c:pt>
                <c:pt idx="7">
                  <c:v>44842</c:v>
                </c:pt>
                <c:pt idx="8">
                  <c:v>44843</c:v>
                </c:pt>
                <c:pt idx="9">
                  <c:v>44844</c:v>
                </c:pt>
                <c:pt idx="10">
                  <c:v>44845</c:v>
                </c:pt>
                <c:pt idx="11">
                  <c:v>44846</c:v>
                </c:pt>
                <c:pt idx="12">
                  <c:v>44847</c:v>
                </c:pt>
                <c:pt idx="13">
                  <c:v>44848</c:v>
                </c:pt>
                <c:pt idx="14">
                  <c:v>44849</c:v>
                </c:pt>
                <c:pt idx="15">
                  <c:v>44850</c:v>
                </c:pt>
                <c:pt idx="16">
                  <c:v>44851</c:v>
                </c:pt>
                <c:pt idx="17">
                  <c:v>44852</c:v>
                </c:pt>
                <c:pt idx="18">
                  <c:v>44853</c:v>
                </c:pt>
                <c:pt idx="19">
                  <c:v>44854</c:v>
                </c:pt>
                <c:pt idx="20">
                  <c:v>44855</c:v>
                </c:pt>
                <c:pt idx="21">
                  <c:v>44856</c:v>
                </c:pt>
                <c:pt idx="22">
                  <c:v>44857</c:v>
                </c:pt>
                <c:pt idx="23">
                  <c:v>44858</c:v>
                </c:pt>
                <c:pt idx="24">
                  <c:v>44859</c:v>
                </c:pt>
                <c:pt idx="25">
                  <c:v>44860</c:v>
                </c:pt>
                <c:pt idx="26">
                  <c:v>44861</c:v>
                </c:pt>
                <c:pt idx="27">
                  <c:v>44862</c:v>
                </c:pt>
                <c:pt idx="28">
                  <c:v>44863</c:v>
                </c:pt>
                <c:pt idx="29">
                  <c:v>44864</c:v>
                </c:pt>
                <c:pt idx="30">
                  <c:v>44865</c:v>
                </c:pt>
              </c:numCache>
            </c:numRef>
          </c:cat>
          <c:val>
            <c:numRef>
              <c:f>'Daily RENA w RT Cong'!$C$2:$C$32</c:f>
              <c:numCache>
                <c:formatCode>General</c:formatCode>
                <c:ptCount val="31"/>
                <c:pt idx="0">
                  <c:v>11220427.165179299</c:v>
                </c:pt>
                <c:pt idx="1">
                  <c:v>3764158.6487285802</c:v>
                </c:pt>
                <c:pt idx="2">
                  <c:v>2848485.7471375</c:v>
                </c:pt>
                <c:pt idx="3">
                  <c:v>5090779.77323722</c:v>
                </c:pt>
                <c:pt idx="4">
                  <c:v>5524771.7914762404</c:v>
                </c:pt>
                <c:pt idx="5">
                  <c:v>9662681.6578703597</c:v>
                </c:pt>
                <c:pt idx="6">
                  <c:v>7596010.1080230102</c:v>
                </c:pt>
                <c:pt idx="7">
                  <c:v>7088123.0900114505</c:v>
                </c:pt>
                <c:pt idx="8">
                  <c:v>14032542.9922421</c:v>
                </c:pt>
                <c:pt idx="9">
                  <c:v>5619405.0398968896</c:v>
                </c:pt>
                <c:pt idx="10">
                  <c:v>7638492.4529537801</c:v>
                </c:pt>
                <c:pt idx="11">
                  <c:v>2655653.6171451299</c:v>
                </c:pt>
                <c:pt idx="12">
                  <c:v>1323263.0961756899</c:v>
                </c:pt>
                <c:pt idx="13">
                  <c:v>2801647.32481807</c:v>
                </c:pt>
                <c:pt idx="14">
                  <c:v>8948600.9855446294</c:v>
                </c:pt>
                <c:pt idx="15">
                  <c:v>9856457.8016853798</c:v>
                </c:pt>
                <c:pt idx="16">
                  <c:v>4623777.8463472296</c:v>
                </c:pt>
                <c:pt idx="17">
                  <c:v>7651135.4093591599</c:v>
                </c:pt>
                <c:pt idx="18">
                  <c:v>29043350.2502615</c:v>
                </c:pt>
                <c:pt idx="19">
                  <c:v>5867098.9844000898</c:v>
                </c:pt>
                <c:pt idx="20">
                  <c:v>13061821.8682232</c:v>
                </c:pt>
                <c:pt idx="21">
                  <c:v>13184951.0696126</c:v>
                </c:pt>
                <c:pt idx="22">
                  <c:v>8548608.0286875702</c:v>
                </c:pt>
                <c:pt idx="23">
                  <c:v>4525929.0611973098</c:v>
                </c:pt>
                <c:pt idx="24">
                  <c:v>4461455.2594828196</c:v>
                </c:pt>
                <c:pt idx="25">
                  <c:v>6493633.3843508102</c:v>
                </c:pt>
                <c:pt idx="26">
                  <c:v>10281515.5671687</c:v>
                </c:pt>
                <c:pt idx="27">
                  <c:v>6455539.6641513798</c:v>
                </c:pt>
                <c:pt idx="28">
                  <c:v>17489267.089638401</c:v>
                </c:pt>
                <c:pt idx="29">
                  <c:v>9223858.3207462505</c:v>
                </c:pt>
                <c:pt idx="30">
                  <c:v>13651984.201049</c:v>
                </c:pt>
              </c:numCache>
            </c:numRef>
          </c:val>
          <c:extLst>
            <c:ext xmlns:c16="http://schemas.microsoft.com/office/drawing/2014/chart" uri="{C3380CC4-5D6E-409C-BE32-E72D297353CC}">
              <c16:uniqueId val="{00000000-1D11-468A-B47D-633EF3A5D8DA}"/>
            </c:ext>
          </c:extLst>
        </c:ser>
        <c:dLbls>
          <c:showLegendKey val="0"/>
          <c:showVal val="0"/>
          <c:showCatName val="0"/>
          <c:showSerName val="0"/>
          <c:showPercent val="0"/>
          <c:showBubbleSize val="0"/>
        </c:dLbls>
        <c:axId val="788200368"/>
        <c:axId val="846835072"/>
      </c:areaChart>
      <c:barChart>
        <c:barDir val="col"/>
        <c:grouping val="clustered"/>
        <c:varyColors val="0"/>
        <c:ser>
          <c:idx val="1"/>
          <c:order val="1"/>
          <c:tx>
            <c:v>RENA</c:v>
          </c:tx>
          <c:spPr>
            <a:solidFill>
              <a:schemeClr val="accent2"/>
            </a:solidFill>
            <a:ln>
              <a:noFill/>
            </a:ln>
            <a:effectLst/>
          </c:spPr>
          <c:invertIfNegative val="0"/>
          <c:cat>
            <c:numRef>
              <c:f>'Daily RENA w RT Cong'!$A$2:$A$32</c:f>
              <c:numCache>
                <c:formatCode>m/d/yyyy</c:formatCode>
                <c:ptCount val="31"/>
                <c:pt idx="0">
                  <c:v>44986</c:v>
                </c:pt>
                <c:pt idx="1">
                  <c:v>44987</c:v>
                </c:pt>
                <c:pt idx="2">
                  <c:v>44988</c:v>
                </c:pt>
                <c:pt idx="3">
                  <c:v>44989</c:v>
                </c:pt>
                <c:pt idx="4">
                  <c:v>44990</c:v>
                </c:pt>
                <c:pt idx="5">
                  <c:v>44991</c:v>
                </c:pt>
                <c:pt idx="6">
                  <c:v>44992</c:v>
                </c:pt>
                <c:pt idx="7">
                  <c:v>44993</c:v>
                </c:pt>
                <c:pt idx="8">
                  <c:v>44994</c:v>
                </c:pt>
                <c:pt idx="9">
                  <c:v>44995</c:v>
                </c:pt>
                <c:pt idx="10">
                  <c:v>44996</c:v>
                </c:pt>
                <c:pt idx="11">
                  <c:v>44997</c:v>
                </c:pt>
                <c:pt idx="12">
                  <c:v>44998</c:v>
                </c:pt>
                <c:pt idx="13">
                  <c:v>44999</c:v>
                </c:pt>
                <c:pt idx="14">
                  <c:v>45000</c:v>
                </c:pt>
                <c:pt idx="15">
                  <c:v>45001</c:v>
                </c:pt>
                <c:pt idx="16">
                  <c:v>45002</c:v>
                </c:pt>
                <c:pt idx="17">
                  <c:v>45003</c:v>
                </c:pt>
                <c:pt idx="18">
                  <c:v>45004</c:v>
                </c:pt>
                <c:pt idx="19">
                  <c:v>45005</c:v>
                </c:pt>
                <c:pt idx="20">
                  <c:v>45006</c:v>
                </c:pt>
                <c:pt idx="21">
                  <c:v>45007</c:v>
                </c:pt>
                <c:pt idx="22">
                  <c:v>45008</c:v>
                </c:pt>
                <c:pt idx="23">
                  <c:v>45009</c:v>
                </c:pt>
                <c:pt idx="24">
                  <c:v>45010</c:v>
                </c:pt>
                <c:pt idx="25">
                  <c:v>45011</c:v>
                </c:pt>
                <c:pt idx="26">
                  <c:v>45012</c:v>
                </c:pt>
                <c:pt idx="27">
                  <c:v>45013</c:v>
                </c:pt>
                <c:pt idx="28">
                  <c:v>45014</c:v>
                </c:pt>
                <c:pt idx="29">
                  <c:v>45015</c:v>
                </c:pt>
                <c:pt idx="30">
                  <c:v>45016</c:v>
                </c:pt>
              </c:numCache>
            </c:numRef>
          </c:cat>
          <c:val>
            <c:numRef>
              <c:f>'Daily RENA w RT Cong'!$B$2:$B$32</c:f>
              <c:numCache>
                <c:formatCode>General</c:formatCode>
                <c:ptCount val="31"/>
                <c:pt idx="0">
                  <c:v>1811716.42</c:v>
                </c:pt>
                <c:pt idx="1">
                  <c:v>467420.62</c:v>
                </c:pt>
                <c:pt idx="2">
                  <c:v>534246.82999999996</c:v>
                </c:pt>
                <c:pt idx="3">
                  <c:v>338405.24</c:v>
                </c:pt>
                <c:pt idx="4">
                  <c:v>-19379.43</c:v>
                </c:pt>
                <c:pt idx="5">
                  <c:v>233463.88</c:v>
                </c:pt>
                <c:pt idx="6">
                  <c:v>342236.8</c:v>
                </c:pt>
                <c:pt idx="7">
                  <c:v>290079.18</c:v>
                </c:pt>
                <c:pt idx="8">
                  <c:v>-157282.65</c:v>
                </c:pt>
                <c:pt idx="9">
                  <c:v>343183.7</c:v>
                </c:pt>
                <c:pt idx="10">
                  <c:v>1044849.47</c:v>
                </c:pt>
                <c:pt idx="11">
                  <c:v>156389.32999999999</c:v>
                </c:pt>
                <c:pt idx="12">
                  <c:v>174080.21</c:v>
                </c:pt>
                <c:pt idx="13">
                  <c:v>192098.12</c:v>
                </c:pt>
                <c:pt idx="14">
                  <c:v>-106327.05</c:v>
                </c:pt>
                <c:pt idx="15">
                  <c:v>117501.24</c:v>
                </c:pt>
                <c:pt idx="16">
                  <c:v>194357.2</c:v>
                </c:pt>
                <c:pt idx="17">
                  <c:v>945083.72</c:v>
                </c:pt>
                <c:pt idx="18">
                  <c:v>-1266372.6499999999</c:v>
                </c:pt>
                <c:pt idx="19">
                  <c:v>595259.9</c:v>
                </c:pt>
                <c:pt idx="20">
                  <c:v>2869605.54</c:v>
                </c:pt>
                <c:pt idx="21">
                  <c:v>2055047.42</c:v>
                </c:pt>
                <c:pt idx="22">
                  <c:v>813953.59</c:v>
                </c:pt>
                <c:pt idx="23">
                  <c:v>191684.52</c:v>
                </c:pt>
                <c:pt idx="24">
                  <c:v>447084.3</c:v>
                </c:pt>
                <c:pt idx="25">
                  <c:v>183715.41</c:v>
                </c:pt>
                <c:pt idx="26">
                  <c:v>-1544719.35</c:v>
                </c:pt>
                <c:pt idx="27">
                  <c:v>876338.38</c:v>
                </c:pt>
                <c:pt idx="28">
                  <c:v>783281.78</c:v>
                </c:pt>
                <c:pt idx="29">
                  <c:v>343996.07</c:v>
                </c:pt>
                <c:pt idx="30">
                  <c:v>344316.67</c:v>
                </c:pt>
              </c:numCache>
            </c:numRef>
          </c:val>
          <c:extLst>
            <c:ext xmlns:c16="http://schemas.microsoft.com/office/drawing/2014/chart" uri="{C3380CC4-5D6E-409C-BE32-E72D297353CC}">
              <c16:uniqueId val="{00000001-1D11-468A-B47D-633EF3A5D8DA}"/>
            </c:ext>
          </c:extLst>
        </c:ser>
        <c:dLbls>
          <c:showLegendKey val="0"/>
          <c:showVal val="0"/>
          <c:showCatName val="0"/>
          <c:showSerName val="0"/>
          <c:showPercent val="0"/>
          <c:showBubbleSize val="0"/>
        </c:dLbls>
        <c:gapWidth val="150"/>
        <c:axId val="192193864"/>
        <c:axId val="467679304"/>
      </c:barChart>
      <c:catAx>
        <c:axId val="192193864"/>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9304"/>
        <c:crossesAt val="0"/>
        <c:auto val="0"/>
        <c:lblAlgn val="ctr"/>
        <c:lblOffset val="100"/>
        <c:tickLblSkip val="5"/>
        <c:tickMarkSkip val="5"/>
        <c:noMultiLvlLbl val="0"/>
      </c:catAx>
      <c:valAx>
        <c:axId val="467679304"/>
        <c:scaling>
          <c:orientation val="minMax"/>
          <c:max val="3000000"/>
          <c:min val="-200000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92193864"/>
        <c:crosses val="autoZero"/>
        <c:crossBetween val="between"/>
        <c:dispUnits>
          <c:builtInUnit val="millions"/>
          <c:dispUnitsLbl>
            <c:layout>
              <c:manualLayout>
                <c:xMode val="edge"/>
                <c:yMode val="edge"/>
                <c:x val="9.867744634110517E-3"/>
                <c:y val="0.44494655447633347"/>
              </c:manualLayout>
            </c:layout>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Millions (RENA)</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valAx>
        <c:axId val="846835072"/>
        <c:scaling>
          <c:orientation val="minMax"/>
          <c:max val="30000000"/>
          <c:min val="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88200368"/>
        <c:crosses val="max"/>
        <c:crossBetween val="between"/>
        <c:dispUnits>
          <c:builtInUnit val="millions"/>
          <c:dispUnitsLbl>
            <c:layout>
              <c:manualLayout>
                <c:xMode val="edge"/>
                <c:yMode val="edge"/>
                <c:x val="0.94452797414921663"/>
                <c:y val="0.30637480194029942"/>
              </c:manualLayout>
            </c:layout>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Millions RT</a:t>
                  </a:r>
                  <a:r>
                    <a:rPr lang="en-US" baseline="0"/>
                    <a:t> (RT Congestion)</a:t>
                  </a:r>
                  <a:endParaRPr lang="en-US"/>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dateAx>
        <c:axId val="788200368"/>
        <c:scaling>
          <c:orientation val="minMax"/>
        </c:scaling>
        <c:delete val="1"/>
        <c:axPos val="b"/>
        <c:numFmt formatCode="m/d/yyyy" sourceLinked="1"/>
        <c:majorTickMark val="out"/>
        <c:minorTickMark val="none"/>
        <c:tickLblPos val="nextTo"/>
        <c:crossAx val="846835072"/>
        <c:crossesAt val="0"/>
        <c:auto val="1"/>
        <c:lblOffset val="100"/>
        <c:baseTimeUnit val="days"/>
      </c:date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a:effectLst/>
              </a:rPr>
              <a:t>Estimated DAM oversold vs RENA</a:t>
            </a:r>
            <a:endParaRPr lang="en-US"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v>Sum of oversold</c:v>
          </c:tx>
          <c:spPr>
            <a:solidFill>
              <a:schemeClr val="accent1"/>
            </a:solidFill>
            <a:ln>
              <a:noFill/>
            </a:ln>
            <a:effectLst/>
          </c:spPr>
          <c:invertIfNegative val="0"/>
          <c:cat>
            <c:numRef>
              <c:f>'Daily RENA and estimated DAM os'!$A$2:$A$32</c:f>
              <c:numCache>
                <c:formatCode>m/d/yyyy</c:formatCode>
                <c:ptCount val="31"/>
                <c:pt idx="0">
                  <c:v>44986</c:v>
                </c:pt>
                <c:pt idx="1">
                  <c:v>44987</c:v>
                </c:pt>
                <c:pt idx="2">
                  <c:v>44988</c:v>
                </c:pt>
                <c:pt idx="3">
                  <c:v>44989</c:v>
                </c:pt>
                <c:pt idx="4">
                  <c:v>44990</c:v>
                </c:pt>
                <c:pt idx="5">
                  <c:v>44991</c:v>
                </c:pt>
                <c:pt idx="6">
                  <c:v>44992</c:v>
                </c:pt>
                <c:pt idx="7">
                  <c:v>44993</c:v>
                </c:pt>
                <c:pt idx="8">
                  <c:v>44994</c:v>
                </c:pt>
                <c:pt idx="9">
                  <c:v>44995</c:v>
                </c:pt>
                <c:pt idx="10">
                  <c:v>44996</c:v>
                </c:pt>
                <c:pt idx="11">
                  <c:v>44997</c:v>
                </c:pt>
                <c:pt idx="12">
                  <c:v>44998</c:v>
                </c:pt>
                <c:pt idx="13">
                  <c:v>44999</c:v>
                </c:pt>
                <c:pt idx="14">
                  <c:v>45000</c:v>
                </c:pt>
                <c:pt idx="15">
                  <c:v>45001</c:v>
                </c:pt>
                <c:pt idx="16">
                  <c:v>45002</c:v>
                </c:pt>
                <c:pt idx="17">
                  <c:v>45003</c:v>
                </c:pt>
                <c:pt idx="18">
                  <c:v>45004</c:v>
                </c:pt>
                <c:pt idx="19">
                  <c:v>45005</c:v>
                </c:pt>
                <c:pt idx="20">
                  <c:v>45006</c:v>
                </c:pt>
                <c:pt idx="21">
                  <c:v>45007</c:v>
                </c:pt>
                <c:pt idx="22">
                  <c:v>45008</c:v>
                </c:pt>
                <c:pt idx="23">
                  <c:v>45009</c:v>
                </c:pt>
                <c:pt idx="24">
                  <c:v>45010</c:v>
                </c:pt>
                <c:pt idx="25">
                  <c:v>45011</c:v>
                </c:pt>
                <c:pt idx="26">
                  <c:v>45012</c:v>
                </c:pt>
                <c:pt idx="27">
                  <c:v>45013</c:v>
                </c:pt>
                <c:pt idx="28">
                  <c:v>45014</c:v>
                </c:pt>
                <c:pt idx="29">
                  <c:v>45015</c:v>
                </c:pt>
                <c:pt idx="30">
                  <c:v>45016</c:v>
                </c:pt>
              </c:numCache>
            </c:numRef>
          </c:cat>
          <c:val>
            <c:numRef>
              <c:f>'Daily RENA and estimated DAM os'!$C$2:$C$32</c:f>
              <c:numCache>
                <c:formatCode>General</c:formatCode>
                <c:ptCount val="31"/>
                <c:pt idx="0">
                  <c:v>1471154.8130000001</c:v>
                </c:pt>
                <c:pt idx="1">
                  <c:v>521677.30920000002</c:v>
                </c:pt>
                <c:pt idx="2">
                  <c:v>585307.81440000003</c:v>
                </c:pt>
                <c:pt idx="3">
                  <c:v>285462.60979999998</c:v>
                </c:pt>
                <c:pt idx="4">
                  <c:v>97365.879019999993</c:v>
                </c:pt>
                <c:pt idx="5">
                  <c:v>75614.948369999998</c:v>
                </c:pt>
                <c:pt idx="6">
                  <c:v>242122.29240000001</c:v>
                </c:pt>
                <c:pt idx="7">
                  <c:v>383081.55430000002</c:v>
                </c:pt>
                <c:pt idx="8">
                  <c:v>3133.6682740000001</c:v>
                </c:pt>
                <c:pt idx="9">
                  <c:v>402319.33059999999</c:v>
                </c:pt>
                <c:pt idx="10" formatCode="_(&quot;$&quot;* #,##0.00_);_(&quot;$&quot;* \(#,##0.00\);_(&quot;$&quot;* &quot;-&quot;??_);_(@_)">
                  <c:v>1132961.8689999999</c:v>
                </c:pt>
                <c:pt idx="11">
                  <c:v>102679.3354</c:v>
                </c:pt>
                <c:pt idx="12">
                  <c:v>228564.58929999999</c:v>
                </c:pt>
                <c:pt idx="13">
                  <c:v>223812.9981</c:v>
                </c:pt>
                <c:pt idx="14">
                  <c:v>-301258.37550000002</c:v>
                </c:pt>
                <c:pt idx="15">
                  <c:v>139510.8725</c:v>
                </c:pt>
                <c:pt idx="16">
                  <c:v>-59551.35931</c:v>
                </c:pt>
                <c:pt idx="17">
                  <c:v>1182742.713</c:v>
                </c:pt>
                <c:pt idx="18">
                  <c:v>-1285040.6240000001</c:v>
                </c:pt>
                <c:pt idx="19">
                  <c:v>319358.11719999998</c:v>
                </c:pt>
                <c:pt idx="20">
                  <c:v>-261900.6183</c:v>
                </c:pt>
                <c:pt idx="21">
                  <c:v>241007.20509999999</c:v>
                </c:pt>
                <c:pt idx="22">
                  <c:v>271795.7145</c:v>
                </c:pt>
                <c:pt idx="23">
                  <c:v>309921.2291</c:v>
                </c:pt>
                <c:pt idx="24">
                  <c:v>414808.84629999998</c:v>
                </c:pt>
                <c:pt idx="25">
                  <c:v>185949.5085</c:v>
                </c:pt>
                <c:pt idx="26">
                  <c:v>-1779147.0759999999</c:v>
                </c:pt>
                <c:pt idx="27">
                  <c:v>1095665.4680000001</c:v>
                </c:pt>
                <c:pt idx="28">
                  <c:v>837755.90269999998</c:v>
                </c:pt>
                <c:pt idx="29">
                  <c:v>-108874.22070000001</c:v>
                </c:pt>
                <c:pt idx="30">
                  <c:v>473118.3383</c:v>
                </c:pt>
              </c:numCache>
            </c:numRef>
          </c:val>
          <c:extLst>
            <c:ext xmlns:c16="http://schemas.microsoft.com/office/drawing/2014/chart" uri="{C3380CC4-5D6E-409C-BE32-E72D297353CC}">
              <c16:uniqueId val="{00000000-8835-4AED-B9E4-743C359AC7D8}"/>
            </c:ext>
          </c:extLst>
        </c:ser>
        <c:ser>
          <c:idx val="1"/>
          <c:order val="1"/>
          <c:tx>
            <c:v>RENA</c:v>
          </c:tx>
          <c:spPr>
            <a:solidFill>
              <a:schemeClr val="accent2"/>
            </a:solidFill>
            <a:ln>
              <a:noFill/>
            </a:ln>
            <a:effectLst/>
          </c:spPr>
          <c:invertIfNegative val="0"/>
          <c:cat>
            <c:numRef>
              <c:f>'Daily RENA and estimated DAM os'!$A$2:$A$32</c:f>
              <c:numCache>
                <c:formatCode>m/d/yyyy</c:formatCode>
                <c:ptCount val="31"/>
                <c:pt idx="0">
                  <c:v>44986</c:v>
                </c:pt>
                <c:pt idx="1">
                  <c:v>44987</c:v>
                </c:pt>
                <c:pt idx="2">
                  <c:v>44988</c:v>
                </c:pt>
                <c:pt idx="3">
                  <c:v>44989</c:v>
                </c:pt>
                <c:pt idx="4">
                  <c:v>44990</c:v>
                </c:pt>
                <c:pt idx="5">
                  <c:v>44991</c:v>
                </c:pt>
                <c:pt idx="6">
                  <c:v>44992</c:v>
                </c:pt>
                <c:pt idx="7">
                  <c:v>44993</c:v>
                </c:pt>
                <c:pt idx="8">
                  <c:v>44994</c:v>
                </c:pt>
                <c:pt idx="9">
                  <c:v>44995</c:v>
                </c:pt>
                <c:pt idx="10">
                  <c:v>44996</c:v>
                </c:pt>
                <c:pt idx="11">
                  <c:v>44997</c:v>
                </c:pt>
                <c:pt idx="12">
                  <c:v>44998</c:v>
                </c:pt>
                <c:pt idx="13">
                  <c:v>44999</c:v>
                </c:pt>
                <c:pt idx="14">
                  <c:v>45000</c:v>
                </c:pt>
                <c:pt idx="15">
                  <c:v>45001</c:v>
                </c:pt>
                <c:pt idx="16">
                  <c:v>45002</c:v>
                </c:pt>
                <c:pt idx="17">
                  <c:v>45003</c:v>
                </c:pt>
                <c:pt idx="18">
                  <c:v>45004</c:v>
                </c:pt>
                <c:pt idx="19">
                  <c:v>45005</c:v>
                </c:pt>
                <c:pt idx="20">
                  <c:v>45006</c:v>
                </c:pt>
                <c:pt idx="21">
                  <c:v>45007</c:v>
                </c:pt>
                <c:pt idx="22">
                  <c:v>45008</c:v>
                </c:pt>
                <c:pt idx="23">
                  <c:v>45009</c:v>
                </c:pt>
                <c:pt idx="24">
                  <c:v>45010</c:v>
                </c:pt>
                <c:pt idx="25">
                  <c:v>45011</c:v>
                </c:pt>
                <c:pt idx="26">
                  <c:v>45012</c:v>
                </c:pt>
                <c:pt idx="27">
                  <c:v>45013</c:v>
                </c:pt>
                <c:pt idx="28">
                  <c:v>45014</c:v>
                </c:pt>
                <c:pt idx="29">
                  <c:v>45015</c:v>
                </c:pt>
                <c:pt idx="30">
                  <c:v>45016</c:v>
                </c:pt>
              </c:numCache>
            </c:numRef>
          </c:cat>
          <c:val>
            <c:numRef>
              <c:f>'Daily RENA and estimated DAM os'!$B$2:$B$32</c:f>
              <c:numCache>
                <c:formatCode>General</c:formatCode>
                <c:ptCount val="31"/>
                <c:pt idx="0">
                  <c:v>1811716.42</c:v>
                </c:pt>
                <c:pt idx="1">
                  <c:v>467420.62</c:v>
                </c:pt>
                <c:pt idx="2">
                  <c:v>534246.82999999996</c:v>
                </c:pt>
                <c:pt idx="3">
                  <c:v>338405.24</c:v>
                </c:pt>
                <c:pt idx="4">
                  <c:v>-19379.43</c:v>
                </c:pt>
                <c:pt idx="5">
                  <c:v>233463.88</c:v>
                </c:pt>
                <c:pt idx="6">
                  <c:v>342236.8</c:v>
                </c:pt>
                <c:pt idx="7">
                  <c:v>290079.18</c:v>
                </c:pt>
                <c:pt idx="8">
                  <c:v>-157282.65</c:v>
                </c:pt>
                <c:pt idx="9">
                  <c:v>343183.7</c:v>
                </c:pt>
                <c:pt idx="10" formatCode="_(&quot;$&quot;* #,##0.00_);_(&quot;$&quot;* \(#,##0.00\);_(&quot;$&quot;* &quot;-&quot;??_);_(@_)">
                  <c:v>1044849.47</c:v>
                </c:pt>
                <c:pt idx="11">
                  <c:v>156389.32999999999</c:v>
                </c:pt>
                <c:pt idx="12">
                  <c:v>174080.21</c:v>
                </c:pt>
                <c:pt idx="13">
                  <c:v>192098.12</c:v>
                </c:pt>
                <c:pt idx="14">
                  <c:v>-106327.05</c:v>
                </c:pt>
                <c:pt idx="15">
                  <c:v>117501.24</c:v>
                </c:pt>
                <c:pt idx="16">
                  <c:v>194357.2</c:v>
                </c:pt>
                <c:pt idx="17">
                  <c:v>945083.72</c:v>
                </c:pt>
                <c:pt idx="18">
                  <c:v>-1266372.6499999999</c:v>
                </c:pt>
                <c:pt idx="19">
                  <c:v>595259.9</c:v>
                </c:pt>
                <c:pt idx="20" formatCode="_(&quot;$&quot;* #,##0.00_);_(&quot;$&quot;* \(#,##0.00\);_(&quot;$&quot;* &quot;-&quot;??_);_(@_)">
                  <c:v>2869605.54</c:v>
                </c:pt>
                <c:pt idx="21" formatCode="_(&quot;$&quot;* #,##0.00_);_(&quot;$&quot;* \(#,##0.00\);_(&quot;$&quot;* &quot;-&quot;??_);_(@_)">
                  <c:v>2055047.42</c:v>
                </c:pt>
                <c:pt idx="22">
                  <c:v>813953.59</c:v>
                </c:pt>
                <c:pt idx="23">
                  <c:v>191684.52</c:v>
                </c:pt>
                <c:pt idx="24">
                  <c:v>447084.3</c:v>
                </c:pt>
                <c:pt idx="25">
                  <c:v>183715.41</c:v>
                </c:pt>
                <c:pt idx="26">
                  <c:v>-1544719.35</c:v>
                </c:pt>
                <c:pt idx="27">
                  <c:v>876338.38</c:v>
                </c:pt>
                <c:pt idx="28">
                  <c:v>783281.78</c:v>
                </c:pt>
                <c:pt idx="29">
                  <c:v>343996.07</c:v>
                </c:pt>
                <c:pt idx="30">
                  <c:v>344316.67</c:v>
                </c:pt>
              </c:numCache>
            </c:numRef>
          </c:val>
          <c:extLst>
            <c:ext xmlns:c16="http://schemas.microsoft.com/office/drawing/2014/chart" uri="{C3380CC4-5D6E-409C-BE32-E72D297353CC}">
              <c16:uniqueId val="{00000001-8835-4AED-B9E4-743C359AC7D8}"/>
            </c:ext>
          </c:extLst>
        </c:ser>
        <c:dLbls>
          <c:showLegendKey val="0"/>
          <c:showVal val="0"/>
          <c:showCatName val="0"/>
          <c:showSerName val="0"/>
          <c:showPercent val="0"/>
          <c:showBubbleSize val="0"/>
        </c:dLbls>
        <c:gapWidth val="219"/>
        <c:overlap val="-27"/>
        <c:axId val="467674600"/>
        <c:axId val="467675776"/>
      </c:barChart>
      <c:catAx>
        <c:axId val="467674600"/>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5776"/>
        <c:crosses val="autoZero"/>
        <c:auto val="0"/>
        <c:lblAlgn val="ctr"/>
        <c:lblOffset val="100"/>
        <c:tickLblSkip val="5"/>
        <c:noMultiLvlLbl val="0"/>
      </c:catAx>
      <c:valAx>
        <c:axId val="467675776"/>
        <c:scaling>
          <c:orientation val="minMax"/>
          <c:max val="3500000"/>
          <c:min val="-200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4600"/>
        <c:crosses val="autoZero"/>
        <c:crossBetween val="between"/>
        <c:majorUnit val="1000000"/>
        <c:dispUnits>
          <c:builtInUnit val="millions"/>
          <c:dispUnitsLbl>
            <c:layout>
              <c:manualLayout>
                <c:xMode val="edge"/>
                <c:yMode val="edge"/>
                <c:x val="1.0371650821089023E-2"/>
                <c:y val="0.33928545250602488"/>
              </c:manualLayout>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Daily CRR value</a:t>
            </a:r>
            <a:r>
              <a:rPr lang="en-US" b="1" baseline="0"/>
              <a:t> vs DAM congestion Rent</a:t>
            </a:r>
            <a:endParaRPr lang="en-US"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851234889937677"/>
          <c:y val="0.20845921940953116"/>
          <c:w val="0.81144534899239285"/>
          <c:h val="0.5167745438757736"/>
        </c:manualLayout>
      </c:layout>
      <c:barChart>
        <c:barDir val="col"/>
        <c:grouping val="clustered"/>
        <c:varyColors val="0"/>
        <c:ser>
          <c:idx val="0"/>
          <c:order val="0"/>
          <c:tx>
            <c:strRef>
              <c:f>Sheet1!$B$1</c:f>
              <c:strCache>
                <c:ptCount val="1"/>
                <c:pt idx="0">
                  <c:v>Payment/Charge to CRRAH</c:v>
                </c:pt>
              </c:strCache>
            </c:strRef>
          </c:tx>
          <c:spPr>
            <a:solidFill>
              <a:schemeClr val="accent1"/>
            </a:solidFill>
            <a:ln>
              <a:noFill/>
            </a:ln>
            <a:effectLst/>
          </c:spPr>
          <c:invertIfNegative val="0"/>
          <c:cat>
            <c:numRef>
              <c:f>Sheet1!$A$2:$A$32</c:f>
              <c:numCache>
                <c:formatCode>m/d/yyyy</c:formatCode>
                <c:ptCount val="31"/>
                <c:pt idx="0">
                  <c:v>44986</c:v>
                </c:pt>
                <c:pt idx="1">
                  <c:v>44987</c:v>
                </c:pt>
                <c:pt idx="2">
                  <c:v>44988</c:v>
                </c:pt>
                <c:pt idx="3">
                  <c:v>44989</c:v>
                </c:pt>
                <c:pt idx="4">
                  <c:v>44990</c:v>
                </c:pt>
                <c:pt idx="5">
                  <c:v>44991</c:v>
                </c:pt>
                <c:pt idx="6">
                  <c:v>44992</c:v>
                </c:pt>
                <c:pt idx="7">
                  <c:v>44993</c:v>
                </c:pt>
                <c:pt idx="8">
                  <c:v>44994</c:v>
                </c:pt>
                <c:pt idx="9">
                  <c:v>44995</c:v>
                </c:pt>
                <c:pt idx="10">
                  <c:v>44996</c:v>
                </c:pt>
                <c:pt idx="11">
                  <c:v>44997</c:v>
                </c:pt>
                <c:pt idx="12">
                  <c:v>44998</c:v>
                </c:pt>
                <c:pt idx="13">
                  <c:v>44999</c:v>
                </c:pt>
                <c:pt idx="14">
                  <c:v>45000</c:v>
                </c:pt>
                <c:pt idx="15">
                  <c:v>45001</c:v>
                </c:pt>
                <c:pt idx="16">
                  <c:v>45002</c:v>
                </c:pt>
                <c:pt idx="17">
                  <c:v>45003</c:v>
                </c:pt>
                <c:pt idx="18">
                  <c:v>45004</c:v>
                </c:pt>
                <c:pt idx="19">
                  <c:v>45005</c:v>
                </c:pt>
                <c:pt idx="20">
                  <c:v>45006</c:v>
                </c:pt>
                <c:pt idx="21">
                  <c:v>45007</c:v>
                </c:pt>
                <c:pt idx="22">
                  <c:v>45008</c:v>
                </c:pt>
                <c:pt idx="23">
                  <c:v>45009</c:v>
                </c:pt>
                <c:pt idx="24">
                  <c:v>45010</c:v>
                </c:pt>
                <c:pt idx="25">
                  <c:v>45011</c:v>
                </c:pt>
                <c:pt idx="26">
                  <c:v>45012</c:v>
                </c:pt>
                <c:pt idx="27">
                  <c:v>45013</c:v>
                </c:pt>
                <c:pt idx="28">
                  <c:v>45014</c:v>
                </c:pt>
                <c:pt idx="29">
                  <c:v>45015</c:v>
                </c:pt>
                <c:pt idx="30">
                  <c:v>45016</c:v>
                </c:pt>
              </c:numCache>
            </c:numRef>
          </c:cat>
          <c:val>
            <c:numRef>
              <c:f>Sheet1!$B$2:$B$32</c:f>
              <c:numCache>
                <c:formatCode>General</c:formatCode>
                <c:ptCount val="31"/>
                <c:pt idx="0">
                  <c:v>5701982.9199999999</c:v>
                </c:pt>
                <c:pt idx="1">
                  <c:v>5273331.3499999996</c:v>
                </c:pt>
                <c:pt idx="2">
                  <c:v>3634521.43</c:v>
                </c:pt>
                <c:pt idx="3">
                  <c:v>4639670.09</c:v>
                </c:pt>
                <c:pt idx="4">
                  <c:v>6780180.9000000004</c:v>
                </c:pt>
                <c:pt idx="5">
                  <c:v>5333707</c:v>
                </c:pt>
                <c:pt idx="6">
                  <c:v>5661355.6600000001</c:v>
                </c:pt>
                <c:pt idx="7">
                  <c:v>8443517.1400000006</c:v>
                </c:pt>
                <c:pt idx="8">
                  <c:v>9632597.4899999909</c:v>
                </c:pt>
                <c:pt idx="9">
                  <c:v>8778290.5700000003</c:v>
                </c:pt>
                <c:pt idx="10">
                  <c:v>9067250.0199999996</c:v>
                </c:pt>
                <c:pt idx="11">
                  <c:v>5406838.0999999996</c:v>
                </c:pt>
                <c:pt idx="12">
                  <c:v>3884630.17</c:v>
                </c:pt>
                <c:pt idx="13">
                  <c:v>3220897.39</c:v>
                </c:pt>
                <c:pt idx="14">
                  <c:v>7321409.3099999996</c:v>
                </c:pt>
                <c:pt idx="15">
                  <c:v>10138180.49</c:v>
                </c:pt>
                <c:pt idx="16">
                  <c:v>6720490.4900000002</c:v>
                </c:pt>
                <c:pt idx="17">
                  <c:v>7306269.1299999999</c:v>
                </c:pt>
                <c:pt idx="18">
                  <c:v>5878152.6299999999</c:v>
                </c:pt>
                <c:pt idx="19">
                  <c:v>7089690.4800000004</c:v>
                </c:pt>
                <c:pt idx="20">
                  <c:v>10212064.550000001</c:v>
                </c:pt>
                <c:pt idx="21">
                  <c:v>12619216.27</c:v>
                </c:pt>
                <c:pt idx="22">
                  <c:v>7346249.3799999999</c:v>
                </c:pt>
                <c:pt idx="23">
                  <c:v>7922810.6299999999</c:v>
                </c:pt>
                <c:pt idx="24">
                  <c:v>6689509.4100000001</c:v>
                </c:pt>
                <c:pt idx="25">
                  <c:v>4889277.9000000004</c:v>
                </c:pt>
                <c:pt idx="26">
                  <c:v>8701054.3599999994</c:v>
                </c:pt>
                <c:pt idx="27">
                  <c:v>6466836.5800000001</c:v>
                </c:pt>
                <c:pt idx="28">
                  <c:v>6439841.3699999899</c:v>
                </c:pt>
                <c:pt idx="29">
                  <c:v>8405062.3399999999</c:v>
                </c:pt>
                <c:pt idx="30">
                  <c:v>11539083.7199999</c:v>
                </c:pt>
              </c:numCache>
            </c:numRef>
          </c:val>
          <c:extLst>
            <c:ext xmlns:c16="http://schemas.microsoft.com/office/drawing/2014/chart" uri="{C3380CC4-5D6E-409C-BE32-E72D297353CC}">
              <c16:uniqueId val="{00000000-3CAC-4593-A77D-C55658780F08}"/>
            </c:ext>
          </c:extLst>
        </c:ser>
        <c:ser>
          <c:idx val="1"/>
          <c:order val="1"/>
          <c:tx>
            <c:strRef>
              <c:f>Sheet1!$C$1</c:f>
              <c:strCache>
                <c:ptCount val="1"/>
                <c:pt idx="0">
                  <c:v>DACONGRENT</c:v>
                </c:pt>
              </c:strCache>
            </c:strRef>
          </c:tx>
          <c:spPr>
            <a:solidFill>
              <a:schemeClr val="accent2"/>
            </a:solidFill>
            <a:ln>
              <a:noFill/>
            </a:ln>
            <a:effectLst/>
          </c:spPr>
          <c:invertIfNegative val="0"/>
          <c:cat>
            <c:numRef>
              <c:f>Sheet1!$A$2:$A$32</c:f>
              <c:numCache>
                <c:formatCode>m/d/yyyy</c:formatCode>
                <c:ptCount val="31"/>
                <c:pt idx="0">
                  <c:v>44986</c:v>
                </c:pt>
                <c:pt idx="1">
                  <c:v>44987</c:v>
                </c:pt>
                <c:pt idx="2">
                  <c:v>44988</c:v>
                </c:pt>
                <c:pt idx="3">
                  <c:v>44989</c:v>
                </c:pt>
                <c:pt idx="4">
                  <c:v>44990</c:v>
                </c:pt>
                <c:pt idx="5">
                  <c:v>44991</c:v>
                </c:pt>
                <c:pt idx="6">
                  <c:v>44992</c:v>
                </c:pt>
                <c:pt idx="7">
                  <c:v>44993</c:v>
                </c:pt>
                <c:pt idx="8">
                  <c:v>44994</c:v>
                </c:pt>
                <c:pt idx="9">
                  <c:v>44995</c:v>
                </c:pt>
                <c:pt idx="10">
                  <c:v>44996</c:v>
                </c:pt>
                <c:pt idx="11">
                  <c:v>44997</c:v>
                </c:pt>
                <c:pt idx="12">
                  <c:v>44998</c:v>
                </c:pt>
                <c:pt idx="13">
                  <c:v>44999</c:v>
                </c:pt>
                <c:pt idx="14">
                  <c:v>45000</c:v>
                </c:pt>
                <c:pt idx="15">
                  <c:v>45001</c:v>
                </c:pt>
                <c:pt idx="16">
                  <c:v>45002</c:v>
                </c:pt>
                <c:pt idx="17">
                  <c:v>45003</c:v>
                </c:pt>
                <c:pt idx="18">
                  <c:v>45004</c:v>
                </c:pt>
                <c:pt idx="19">
                  <c:v>45005</c:v>
                </c:pt>
                <c:pt idx="20">
                  <c:v>45006</c:v>
                </c:pt>
                <c:pt idx="21">
                  <c:v>45007</c:v>
                </c:pt>
                <c:pt idx="22">
                  <c:v>45008</c:v>
                </c:pt>
                <c:pt idx="23">
                  <c:v>45009</c:v>
                </c:pt>
                <c:pt idx="24">
                  <c:v>45010</c:v>
                </c:pt>
                <c:pt idx="25">
                  <c:v>45011</c:v>
                </c:pt>
                <c:pt idx="26">
                  <c:v>45012</c:v>
                </c:pt>
                <c:pt idx="27">
                  <c:v>45013</c:v>
                </c:pt>
                <c:pt idx="28">
                  <c:v>45014</c:v>
                </c:pt>
                <c:pt idx="29">
                  <c:v>45015</c:v>
                </c:pt>
                <c:pt idx="30">
                  <c:v>45016</c:v>
                </c:pt>
              </c:numCache>
            </c:numRef>
          </c:cat>
          <c:val>
            <c:numRef>
              <c:f>Sheet1!$C$2:$C$32</c:f>
              <c:numCache>
                <c:formatCode>General</c:formatCode>
                <c:ptCount val="31"/>
                <c:pt idx="0">
                  <c:v>5805805.1799999997</c:v>
                </c:pt>
                <c:pt idx="1">
                  <c:v>5806708.5999999996</c:v>
                </c:pt>
                <c:pt idx="2">
                  <c:v>4118125.93</c:v>
                </c:pt>
                <c:pt idx="3">
                  <c:v>4726032.3099999996</c:v>
                </c:pt>
                <c:pt idx="4">
                  <c:v>6621440.2000000002</c:v>
                </c:pt>
                <c:pt idx="5">
                  <c:v>5459484.6100000003</c:v>
                </c:pt>
                <c:pt idx="6">
                  <c:v>6028829.9199999999</c:v>
                </c:pt>
                <c:pt idx="7">
                  <c:v>9033037.3800000008</c:v>
                </c:pt>
                <c:pt idx="8">
                  <c:v>10106906.029999999</c:v>
                </c:pt>
                <c:pt idx="9">
                  <c:v>8636262.4700000007</c:v>
                </c:pt>
                <c:pt idx="10">
                  <c:v>9567336.5399999991</c:v>
                </c:pt>
                <c:pt idx="11">
                  <c:v>5586395.0700000003</c:v>
                </c:pt>
                <c:pt idx="12">
                  <c:v>3807033.13</c:v>
                </c:pt>
                <c:pt idx="13">
                  <c:v>3236942.11</c:v>
                </c:pt>
                <c:pt idx="14">
                  <c:v>7393252.5700000003</c:v>
                </c:pt>
                <c:pt idx="15">
                  <c:v>10012031.23</c:v>
                </c:pt>
                <c:pt idx="16">
                  <c:v>7373872.6900000004</c:v>
                </c:pt>
                <c:pt idx="17">
                  <c:v>7970647.8200000003</c:v>
                </c:pt>
                <c:pt idx="18">
                  <c:v>6155318.71</c:v>
                </c:pt>
                <c:pt idx="19">
                  <c:v>8039545.0199999996</c:v>
                </c:pt>
                <c:pt idx="20">
                  <c:v>10508381</c:v>
                </c:pt>
                <c:pt idx="21">
                  <c:v>12474015.539999999</c:v>
                </c:pt>
                <c:pt idx="22">
                  <c:v>7885528.6100000003</c:v>
                </c:pt>
                <c:pt idx="23">
                  <c:v>8791649.8599999994</c:v>
                </c:pt>
                <c:pt idx="24">
                  <c:v>7068748.8300000001</c:v>
                </c:pt>
                <c:pt idx="25">
                  <c:v>5411664.6900000004</c:v>
                </c:pt>
                <c:pt idx="26">
                  <c:v>8605140.4900000002</c:v>
                </c:pt>
                <c:pt idx="27">
                  <c:v>7030704.2599999998</c:v>
                </c:pt>
                <c:pt idx="28">
                  <c:v>6308110.04</c:v>
                </c:pt>
                <c:pt idx="29">
                  <c:v>9242403.7300000004</c:v>
                </c:pt>
                <c:pt idx="30">
                  <c:v>12469854.029999999</c:v>
                </c:pt>
              </c:numCache>
            </c:numRef>
          </c:val>
          <c:extLst>
            <c:ext xmlns:c16="http://schemas.microsoft.com/office/drawing/2014/chart" uri="{C3380CC4-5D6E-409C-BE32-E72D297353CC}">
              <c16:uniqueId val="{00000001-3CAC-4593-A77D-C55658780F08}"/>
            </c:ext>
          </c:extLst>
        </c:ser>
        <c:dLbls>
          <c:showLegendKey val="0"/>
          <c:showVal val="0"/>
          <c:showCatName val="0"/>
          <c:showSerName val="0"/>
          <c:showPercent val="0"/>
          <c:showBubbleSize val="0"/>
        </c:dLbls>
        <c:gapWidth val="219"/>
        <c:overlap val="-27"/>
        <c:axId val="693646160"/>
        <c:axId val="693647336"/>
      </c:barChart>
      <c:catAx>
        <c:axId val="693646160"/>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93647336"/>
        <c:crosses val="autoZero"/>
        <c:auto val="0"/>
        <c:lblAlgn val="ctr"/>
        <c:lblOffset val="100"/>
        <c:tickLblSkip val="5"/>
        <c:noMultiLvlLbl val="0"/>
      </c:catAx>
      <c:valAx>
        <c:axId val="693647336"/>
        <c:scaling>
          <c:orientation val="minMax"/>
          <c:max val="150000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93646160"/>
        <c:crosses val="autoZero"/>
        <c:crossBetween val="between"/>
        <c:majorUnit val="5000000"/>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1400" b="1" i="0" u="none" strike="noStrike" kern="1200" spc="0" baseline="0">
                <a:solidFill>
                  <a:sysClr val="windowText" lastClr="000000">
                    <a:lumMod val="65000"/>
                    <a:lumOff val="35000"/>
                  </a:sysClr>
                </a:solidFill>
                <a:latin typeface="+mn-lt"/>
                <a:ea typeface="+mn-ea"/>
                <a:cs typeface="+mn-cs"/>
              </a:defRPr>
            </a:pPr>
            <a:r>
              <a:rPr lang="en-US" sz="1400" b="1" i="0" u="none" strike="noStrike" kern="1200" spc="0" baseline="0">
                <a:solidFill>
                  <a:sysClr val="windowText" lastClr="000000">
                    <a:lumMod val="65000"/>
                    <a:lumOff val="35000"/>
                  </a:sysClr>
                </a:solidFill>
                <a:latin typeface="+mn-lt"/>
                <a:ea typeface="+mn-ea"/>
                <a:cs typeface="+mn-cs"/>
              </a:rPr>
              <a:t>Daily Credit/Charge to CRR Balancing Account  </a:t>
            </a:r>
          </a:p>
        </c:rich>
      </c:tx>
      <c:overlay val="0"/>
      <c:spPr>
        <a:noFill/>
        <a:ln>
          <a:noFill/>
        </a:ln>
        <a:effectLst/>
      </c:spPr>
      <c:txPr>
        <a:bodyPr rot="0" spcFirstLastPara="1" vertOverflow="ellipsis" vert="horz" wrap="square" anchor="ctr" anchorCtr="1"/>
        <a:lstStyle/>
        <a:p>
          <a:pPr algn="ctr" rtl="0">
            <a:defRPr lang="en-US" sz="1400" b="1"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Sheet1!$D$1</c:f>
              <c:strCache>
                <c:ptCount val="1"/>
                <c:pt idx="0">
                  <c:v>DAILY_CREDIT_OR_SHORT</c:v>
                </c:pt>
              </c:strCache>
            </c:strRef>
          </c:tx>
          <c:spPr>
            <a:solidFill>
              <a:schemeClr val="accent1"/>
            </a:solidFill>
            <a:ln>
              <a:noFill/>
            </a:ln>
            <a:effectLst/>
          </c:spPr>
          <c:invertIfNegative val="0"/>
          <c:cat>
            <c:numRef>
              <c:f>Sheet1!$A$2:$A$32</c:f>
              <c:numCache>
                <c:formatCode>m/d/yyyy</c:formatCode>
                <c:ptCount val="31"/>
                <c:pt idx="0">
                  <c:v>44986</c:v>
                </c:pt>
                <c:pt idx="1">
                  <c:v>44987</c:v>
                </c:pt>
                <c:pt idx="2">
                  <c:v>44988</c:v>
                </c:pt>
                <c:pt idx="3">
                  <c:v>44989</c:v>
                </c:pt>
                <c:pt idx="4">
                  <c:v>44990</c:v>
                </c:pt>
                <c:pt idx="5">
                  <c:v>44991</c:v>
                </c:pt>
                <c:pt idx="6">
                  <c:v>44992</c:v>
                </c:pt>
                <c:pt idx="7">
                  <c:v>44993</c:v>
                </c:pt>
                <c:pt idx="8">
                  <c:v>44994</c:v>
                </c:pt>
                <c:pt idx="9">
                  <c:v>44995</c:v>
                </c:pt>
                <c:pt idx="10">
                  <c:v>44996</c:v>
                </c:pt>
                <c:pt idx="11">
                  <c:v>44997</c:v>
                </c:pt>
                <c:pt idx="12">
                  <c:v>44998</c:v>
                </c:pt>
                <c:pt idx="13">
                  <c:v>44999</c:v>
                </c:pt>
                <c:pt idx="14">
                  <c:v>45000</c:v>
                </c:pt>
                <c:pt idx="15">
                  <c:v>45001</c:v>
                </c:pt>
                <c:pt idx="16">
                  <c:v>45002</c:v>
                </c:pt>
                <c:pt idx="17">
                  <c:v>45003</c:v>
                </c:pt>
                <c:pt idx="18">
                  <c:v>45004</c:v>
                </c:pt>
                <c:pt idx="19">
                  <c:v>45005</c:v>
                </c:pt>
                <c:pt idx="20">
                  <c:v>45006</c:v>
                </c:pt>
                <c:pt idx="21">
                  <c:v>45007</c:v>
                </c:pt>
                <c:pt idx="22">
                  <c:v>45008</c:v>
                </c:pt>
                <c:pt idx="23">
                  <c:v>45009</c:v>
                </c:pt>
                <c:pt idx="24">
                  <c:v>45010</c:v>
                </c:pt>
                <c:pt idx="25">
                  <c:v>45011</c:v>
                </c:pt>
                <c:pt idx="26">
                  <c:v>45012</c:v>
                </c:pt>
                <c:pt idx="27">
                  <c:v>45013</c:v>
                </c:pt>
                <c:pt idx="28">
                  <c:v>45014</c:v>
                </c:pt>
                <c:pt idx="29">
                  <c:v>45015</c:v>
                </c:pt>
                <c:pt idx="30">
                  <c:v>45016</c:v>
                </c:pt>
              </c:numCache>
            </c:numRef>
          </c:cat>
          <c:val>
            <c:numRef>
              <c:f>Sheet1!$D$2:$D$32</c:f>
              <c:numCache>
                <c:formatCode>General</c:formatCode>
                <c:ptCount val="31"/>
                <c:pt idx="0">
                  <c:v>103822.26</c:v>
                </c:pt>
                <c:pt idx="1">
                  <c:v>533377.25</c:v>
                </c:pt>
                <c:pt idx="2">
                  <c:v>483604.5</c:v>
                </c:pt>
                <c:pt idx="3">
                  <c:v>86362.22</c:v>
                </c:pt>
                <c:pt idx="4">
                  <c:v>-158740.70000000001</c:v>
                </c:pt>
                <c:pt idx="5">
                  <c:v>125777.61</c:v>
                </c:pt>
                <c:pt idx="6">
                  <c:v>367474.26</c:v>
                </c:pt>
                <c:pt idx="7">
                  <c:v>589520.24</c:v>
                </c:pt>
                <c:pt idx="8">
                  <c:v>474308.54</c:v>
                </c:pt>
                <c:pt idx="9">
                  <c:v>-142028.1</c:v>
                </c:pt>
                <c:pt idx="10">
                  <c:v>500086.52</c:v>
                </c:pt>
                <c:pt idx="11">
                  <c:v>179556.97</c:v>
                </c:pt>
                <c:pt idx="12">
                  <c:v>-77597.039999999994</c:v>
                </c:pt>
                <c:pt idx="13">
                  <c:v>16044.72</c:v>
                </c:pt>
                <c:pt idx="14">
                  <c:v>71843.259999999995</c:v>
                </c:pt>
                <c:pt idx="15">
                  <c:v>-126149.26</c:v>
                </c:pt>
                <c:pt idx="16">
                  <c:v>653382.19999999995</c:v>
                </c:pt>
                <c:pt idx="17">
                  <c:v>664378.68999999994</c:v>
                </c:pt>
                <c:pt idx="18">
                  <c:v>277166.08000000002</c:v>
                </c:pt>
                <c:pt idx="19">
                  <c:v>949854.54</c:v>
                </c:pt>
                <c:pt idx="20">
                  <c:v>296316.45</c:v>
                </c:pt>
                <c:pt idx="21">
                  <c:v>-145200.73000000001</c:v>
                </c:pt>
                <c:pt idx="22">
                  <c:v>539279.23</c:v>
                </c:pt>
                <c:pt idx="23">
                  <c:v>868839.23</c:v>
                </c:pt>
                <c:pt idx="24">
                  <c:v>379239.42</c:v>
                </c:pt>
                <c:pt idx="25">
                  <c:v>522386.79</c:v>
                </c:pt>
                <c:pt idx="26">
                  <c:v>-95913.87</c:v>
                </c:pt>
                <c:pt idx="27">
                  <c:v>563867.68000000005</c:v>
                </c:pt>
                <c:pt idx="28">
                  <c:v>-131731.32999999999</c:v>
                </c:pt>
                <c:pt idx="29">
                  <c:v>837341.39</c:v>
                </c:pt>
                <c:pt idx="30">
                  <c:v>930770.31</c:v>
                </c:pt>
              </c:numCache>
            </c:numRef>
          </c:val>
          <c:extLst>
            <c:ext xmlns:c16="http://schemas.microsoft.com/office/drawing/2014/chart" uri="{C3380CC4-5D6E-409C-BE32-E72D297353CC}">
              <c16:uniqueId val="{00000000-2512-4A2E-81F6-0D97927B45C9}"/>
            </c:ext>
          </c:extLst>
        </c:ser>
        <c:dLbls>
          <c:showLegendKey val="0"/>
          <c:showVal val="0"/>
          <c:showCatName val="0"/>
          <c:showSerName val="0"/>
          <c:showPercent val="0"/>
          <c:showBubbleSize val="0"/>
        </c:dLbls>
        <c:gapWidth val="219"/>
        <c:overlap val="-27"/>
        <c:axId val="716490160"/>
        <c:axId val="716486632"/>
      </c:barChart>
      <c:catAx>
        <c:axId val="716490160"/>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16486632"/>
        <c:crosses val="autoZero"/>
        <c:auto val="0"/>
        <c:lblAlgn val="ctr"/>
        <c:lblOffset val="100"/>
        <c:tickLblSkip val="5"/>
        <c:noMultiLvlLbl val="0"/>
      </c:catAx>
      <c:valAx>
        <c:axId val="716486632"/>
        <c:scaling>
          <c:orientation val="minMax"/>
          <c:max val="1100000"/>
          <c:min val="-25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16490160"/>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7/31/2023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7/31/2023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502469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585323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417848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317886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87769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FF0000"/>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42225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9359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1" name="TextBox 10"/>
          <p:cNvSpPr txBox="1"/>
          <p:nvPr userDrawn="1"/>
        </p:nvSpPr>
        <p:spPr>
          <a:xfrm>
            <a:off x="8345235" y="6540542"/>
            <a:ext cx="707325" cy="276999"/>
          </a:xfrm>
          <a:prstGeom prst="rect">
            <a:avLst/>
          </a:prstGeom>
          <a:noFill/>
        </p:spPr>
        <p:txBody>
          <a:bodyPr wrap="square" rtlCol="0">
            <a:spAutoFit/>
          </a:bodyPr>
          <a:lstStyle/>
          <a:p>
            <a:pPr algn="r"/>
            <a:fld id="{70FCC7E3-021B-47DF-A1B2-17EE18AFD701}" type="slidenum">
              <a:rPr lang="en-US" sz="1200" b="0" smtClean="0">
                <a:solidFill>
                  <a:schemeClr val="tx2"/>
                </a:solidFill>
              </a:rPr>
              <a:pPr algn="r"/>
              <a:t>‹#›</a:t>
            </a:fld>
            <a:endParaRPr lang="en-US" sz="12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170099"/>
          </a:xfrm>
          <a:prstGeom prst="rect">
            <a:avLst/>
          </a:prstGeom>
          <a:noFill/>
        </p:spPr>
        <p:txBody>
          <a:bodyPr wrap="square" rtlCol="0">
            <a:spAutoFit/>
          </a:bodyPr>
          <a:lstStyle/>
          <a:p>
            <a:r>
              <a:rPr lang="en-US" sz="2800" b="1" dirty="0">
                <a:solidFill>
                  <a:schemeClr val="tx2"/>
                </a:solidFill>
              </a:rPr>
              <a:t>Review of March RENA</a:t>
            </a:r>
          </a:p>
          <a:p>
            <a:endParaRPr lang="en-US" dirty="0">
              <a:solidFill>
                <a:schemeClr val="tx2"/>
              </a:solidFill>
            </a:endParaRPr>
          </a:p>
          <a:p>
            <a:endParaRPr lang="en-US" dirty="0">
              <a:solidFill>
                <a:schemeClr val="tx2"/>
              </a:solidFill>
            </a:endParaRPr>
          </a:p>
          <a:p>
            <a:r>
              <a:rPr lang="en-US" dirty="0">
                <a:solidFill>
                  <a:schemeClr val="tx2"/>
                </a:solidFill>
              </a:rPr>
              <a:t>Market Analysis and Validation</a:t>
            </a:r>
          </a:p>
          <a:p>
            <a:endParaRPr lang="en-US" dirty="0">
              <a:solidFill>
                <a:schemeClr val="tx2"/>
              </a:solidFill>
            </a:endParaRPr>
          </a:p>
          <a:p>
            <a:r>
              <a:rPr lang="en-US" dirty="0">
                <a:solidFill>
                  <a:schemeClr val="tx2"/>
                </a:solidFill>
              </a:rPr>
              <a:t>CMWG</a:t>
            </a:r>
          </a:p>
          <a:p>
            <a:endParaRPr lang="en-US" dirty="0">
              <a:solidFill>
                <a:schemeClr val="tx2"/>
              </a:solidFill>
            </a:endParaRPr>
          </a:p>
          <a:p>
            <a:r>
              <a:rPr lang="en-US" dirty="0">
                <a:solidFill>
                  <a:schemeClr val="tx2"/>
                </a:solidFill>
              </a:rPr>
              <a:t>June 12</a:t>
            </a:r>
            <a:r>
              <a:rPr lang="en-US" baseline="30000" dirty="0">
                <a:solidFill>
                  <a:schemeClr val="tx2"/>
                </a:solidFill>
              </a:rPr>
              <a:t>th</a:t>
            </a:r>
            <a:r>
              <a:rPr lang="en-US" dirty="0">
                <a:solidFill>
                  <a:schemeClr val="tx2"/>
                </a:solidFill>
              </a:rPr>
              <a:t>, 2023</a:t>
            </a:r>
          </a:p>
          <a:p>
            <a:endParaRPr lang="en-US" sz="28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Monthly Sum of RENA </a:t>
            </a:r>
          </a:p>
        </p:txBody>
      </p:sp>
      <p:graphicFrame>
        <p:nvGraphicFramePr>
          <p:cNvPr id="7" name="Chart 6">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15434409"/>
              </p:ext>
            </p:extLst>
          </p:nvPr>
        </p:nvGraphicFramePr>
        <p:xfrm>
          <a:off x="461682" y="1386682"/>
          <a:ext cx="8072718" cy="39790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69244C0C-7A89-442C-BA24-8DE1B5B9080D}"/>
              </a:ext>
            </a:extLst>
          </p:cNvPr>
          <p:cNvGraphicFramePr>
            <a:graphicFrameLocks/>
          </p:cNvGraphicFramePr>
          <p:nvPr/>
        </p:nvGraphicFramePr>
        <p:xfrm>
          <a:off x="128587" y="1617266"/>
          <a:ext cx="8886825" cy="362346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3795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RENA with RT Congestion </a:t>
            </a:r>
          </a:p>
        </p:txBody>
      </p:sp>
      <p:sp>
        <p:nvSpPr>
          <p:cNvPr id="8" name="Content Placeholder 2"/>
          <p:cNvSpPr>
            <a:spLocks noGrp="1"/>
          </p:cNvSpPr>
          <p:nvPr>
            <p:ph idx="1"/>
          </p:nvPr>
        </p:nvSpPr>
        <p:spPr>
          <a:xfrm>
            <a:off x="304800" y="1143000"/>
            <a:ext cx="8534400" cy="4167432"/>
          </a:xfrm>
        </p:spPr>
        <p:txBody>
          <a:bodyPr/>
          <a:lstStyle/>
          <a:p>
            <a:r>
              <a:rPr lang="en-US" sz="2000" dirty="0"/>
              <a:t>The total RENA in March was $13.6M, while the total SCED congestion rent was around $260M </a:t>
            </a:r>
          </a:p>
        </p:txBody>
      </p:sp>
      <p:graphicFrame>
        <p:nvGraphicFramePr>
          <p:cNvPr id="4" name="Chart 3">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327132278"/>
              </p:ext>
            </p:extLst>
          </p:nvPr>
        </p:nvGraphicFramePr>
        <p:xfrm>
          <a:off x="609600" y="2438400"/>
          <a:ext cx="7829550" cy="33910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1439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RENA and estimated DAM oversold</a:t>
            </a:r>
          </a:p>
        </p:txBody>
      </p:sp>
      <p:sp>
        <p:nvSpPr>
          <p:cNvPr id="3" name="Content Placeholder 2"/>
          <p:cNvSpPr>
            <a:spLocks noGrp="1"/>
          </p:cNvSpPr>
          <p:nvPr>
            <p:ph idx="1"/>
          </p:nvPr>
        </p:nvSpPr>
        <p:spPr>
          <a:xfrm>
            <a:off x="342900" y="1269084"/>
            <a:ext cx="8534400" cy="4319832"/>
          </a:xfrm>
        </p:spPr>
        <p:txBody>
          <a:bodyPr/>
          <a:lstStyle/>
          <a:p>
            <a:r>
              <a:rPr lang="en-US" sz="2000" dirty="0"/>
              <a:t>The total estimated DAM oversold amount in March was around </a:t>
            </a:r>
          </a:p>
          <a:p>
            <a:pPr marL="0" indent="0">
              <a:buNone/>
            </a:pPr>
            <a:r>
              <a:rPr lang="en-US" sz="2000" dirty="0"/>
              <a:t>     $7.4M</a:t>
            </a:r>
          </a:p>
        </p:txBody>
      </p:sp>
      <p:graphicFrame>
        <p:nvGraphicFramePr>
          <p:cNvPr id="8" name="Chart 7">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6196906"/>
              </p:ext>
            </p:extLst>
          </p:nvPr>
        </p:nvGraphicFramePr>
        <p:xfrm>
          <a:off x="914400" y="2057400"/>
          <a:ext cx="7058025" cy="37814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2886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7D362-1EA2-4A6C-A1E5-1EEABCB5D071}"/>
              </a:ext>
            </a:extLst>
          </p:cNvPr>
          <p:cNvSpPr>
            <a:spLocks noGrp="1"/>
          </p:cNvSpPr>
          <p:nvPr>
            <p:ph type="title"/>
          </p:nvPr>
        </p:nvSpPr>
        <p:spPr/>
        <p:txBody>
          <a:bodyPr/>
          <a:lstStyle/>
          <a:p>
            <a:r>
              <a:rPr lang="en-US" dirty="0"/>
              <a:t>OD 3/01</a:t>
            </a:r>
            <a:br>
              <a:rPr lang="en-US" dirty="0"/>
            </a:br>
            <a:endParaRPr lang="en-US" dirty="0"/>
          </a:p>
        </p:txBody>
      </p:sp>
      <p:sp>
        <p:nvSpPr>
          <p:cNvPr id="3" name="Content Placeholder 2">
            <a:extLst>
              <a:ext uri="{FF2B5EF4-FFF2-40B4-BE49-F238E27FC236}">
                <a16:creationId xmlns:a16="http://schemas.microsoft.com/office/drawing/2014/main" id="{9D4B44FD-E84E-46F2-B472-79B811D50F3C}"/>
              </a:ext>
            </a:extLst>
          </p:cNvPr>
          <p:cNvSpPr>
            <a:spLocks noGrp="1"/>
          </p:cNvSpPr>
          <p:nvPr>
            <p:ph idx="1"/>
          </p:nvPr>
        </p:nvSpPr>
        <p:spPr>
          <a:xfrm>
            <a:off x="342900" y="1091742"/>
            <a:ext cx="8534400" cy="4674516"/>
          </a:xfrm>
        </p:spPr>
        <p:txBody>
          <a:bodyPr/>
          <a:lstStyle/>
          <a:p>
            <a:r>
              <a:rPr lang="en-US" sz="1800" dirty="0"/>
              <a:t>RENA for 3/01 was $1.8M while DAM Oversold for 3/01 was $1.47M</a:t>
            </a:r>
          </a:p>
          <a:p>
            <a:endParaRPr lang="en-US" sz="1800" dirty="0"/>
          </a:p>
          <a:p>
            <a:r>
              <a:rPr lang="en-US" sz="1800" dirty="0"/>
              <a:t>DAM oversold was primarily caused by two constraints, SSKYSB28: 15080__Z at $0.8M oversold and SLOBSA25: CATARI_PILONC1_1 at $0.6M oversold</a:t>
            </a:r>
          </a:p>
          <a:p>
            <a:endParaRPr lang="en-US" sz="1800" dirty="0"/>
          </a:p>
          <a:p>
            <a:r>
              <a:rPr lang="en-US" sz="1800" dirty="0"/>
              <a:t>Constraint SSKYSB28: 15080__Z was oversold because of a topology difference between DAM and RTM</a:t>
            </a:r>
          </a:p>
          <a:p>
            <a:endParaRPr lang="en-US" sz="1800" dirty="0">
              <a:solidFill>
                <a:srgbClr val="FF0000"/>
              </a:solidFill>
            </a:endParaRPr>
          </a:p>
          <a:p>
            <a:r>
              <a:rPr lang="en-US" sz="1800" dirty="0"/>
              <a:t>SLOBSA25: CATARI_PILONC1_1 oversold was caused by PST Tap position differences between DAM and RTM</a:t>
            </a:r>
            <a:endParaRPr lang="en-US" sz="1800" dirty="0">
              <a:solidFill>
                <a:srgbClr val="FF0000"/>
              </a:solidFill>
            </a:endParaRPr>
          </a:p>
        </p:txBody>
      </p:sp>
    </p:spTree>
    <p:extLst>
      <p:ext uri="{BB962C8B-B14F-4D97-AF65-F5344CB8AC3E}">
        <p14:creationId xmlns:p14="http://schemas.microsoft.com/office/powerpoint/2010/main" val="650495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7D362-1EA2-4A6C-A1E5-1EEABCB5D071}"/>
              </a:ext>
            </a:extLst>
          </p:cNvPr>
          <p:cNvSpPr>
            <a:spLocks noGrp="1"/>
          </p:cNvSpPr>
          <p:nvPr>
            <p:ph type="title"/>
          </p:nvPr>
        </p:nvSpPr>
        <p:spPr/>
        <p:txBody>
          <a:bodyPr/>
          <a:lstStyle/>
          <a:p>
            <a:r>
              <a:rPr lang="en-US" dirty="0"/>
              <a:t>ODs 3/21 &amp; 3/22</a:t>
            </a:r>
          </a:p>
        </p:txBody>
      </p:sp>
      <p:sp>
        <p:nvSpPr>
          <p:cNvPr id="3" name="Content Placeholder 2">
            <a:extLst>
              <a:ext uri="{FF2B5EF4-FFF2-40B4-BE49-F238E27FC236}">
                <a16:creationId xmlns:a16="http://schemas.microsoft.com/office/drawing/2014/main" id="{9D4B44FD-E84E-46F2-B472-79B811D50F3C}"/>
              </a:ext>
            </a:extLst>
          </p:cNvPr>
          <p:cNvSpPr>
            <a:spLocks noGrp="1"/>
          </p:cNvSpPr>
          <p:nvPr>
            <p:ph idx="1"/>
          </p:nvPr>
        </p:nvSpPr>
        <p:spPr>
          <a:xfrm>
            <a:off x="342900" y="1091742"/>
            <a:ext cx="8534400" cy="4674516"/>
          </a:xfrm>
        </p:spPr>
        <p:txBody>
          <a:bodyPr/>
          <a:lstStyle/>
          <a:p>
            <a:r>
              <a:rPr lang="en-US" sz="1800" dirty="0"/>
              <a:t>RENA for 3/21 and 3/22 was approximately $2.9M and $2.1M, respectively</a:t>
            </a:r>
          </a:p>
          <a:p>
            <a:endParaRPr lang="en-US" sz="1800" dirty="0"/>
          </a:p>
          <a:p>
            <a:r>
              <a:rPr lang="en-US" sz="1800" dirty="0"/>
              <a:t>RENA for both days was related to contingency DTVWJON5: 6033_A with $8.2M RT Congestion Rent on 3/21 and $3.9M on 3/22</a:t>
            </a:r>
          </a:p>
          <a:p>
            <a:pPr marL="0" indent="0">
              <a:buNone/>
            </a:pPr>
            <a:endParaRPr lang="en-US" sz="1800" dirty="0"/>
          </a:p>
          <a:p>
            <a:r>
              <a:rPr lang="en-US" sz="1800" dirty="0"/>
              <a:t>RENA was caused by a large difference between SCED calculated RT Congestion Rent and the Settlement Collected Congestion Rent. The reason for the Congestion Rent difference was that two resources’ EPS Meters were located on electrical buses that were de-energized by contingency DTVWJON5, while SCED dispatched the associated units to a much lower price in real-time. The difference in price from the much higher de-energized bus prices (and ultimately Settlement Prices at the meter) and the lower real-time prices caused the high RENA on 3/21 and 3/22.</a:t>
            </a:r>
            <a:endParaRPr lang="en-US" sz="1800" i="1" dirty="0"/>
          </a:p>
          <a:p>
            <a:pPr marL="0" indent="0">
              <a:buNone/>
            </a:pPr>
            <a:endParaRPr lang="en-US" sz="2000" dirty="0">
              <a:solidFill>
                <a:srgbClr val="FF0000"/>
              </a:solidFill>
            </a:endParaRPr>
          </a:p>
        </p:txBody>
      </p:sp>
    </p:spTree>
    <p:extLst>
      <p:ext uri="{BB962C8B-B14F-4D97-AF65-F5344CB8AC3E}">
        <p14:creationId xmlns:p14="http://schemas.microsoft.com/office/powerpoint/2010/main" val="2919869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304800" y="815182"/>
            <a:ext cx="8610600" cy="5204618"/>
          </a:xfrm>
        </p:spPr>
        <p:txBody>
          <a:bodyPr/>
          <a:lstStyle/>
          <a:p>
            <a:pPr marL="0" indent="0">
              <a:buNone/>
            </a:pPr>
            <a:endParaRPr lang="en-US" sz="2000" dirty="0"/>
          </a:p>
          <a:p>
            <a:r>
              <a:rPr lang="en-US" sz="2000" dirty="0"/>
              <a:t>The total monthly RENA observed in March 2023 was $13.6M, similar to RENA in March 2022</a:t>
            </a:r>
          </a:p>
          <a:p>
            <a:endParaRPr lang="en-US" sz="2000" dirty="0"/>
          </a:p>
          <a:p>
            <a:r>
              <a:rPr lang="en-US" sz="2000" dirty="0"/>
              <a:t>The highest RENA in March was observed on OD 3/21 with $2.9M, which was mostly related to differences in real-time prices and meter-prices used for Settlement from constraint DTVWJON5: 6033_A </a:t>
            </a:r>
          </a:p>
          <a:p>
            <a:endParaRPr lang="en-US" sz="2000" dirty="0"/>
          </a:p>
          <a:p>
            <a:pPr algn="just"/>
            <a:r>
              <a:rPr lang="en-US" sz="2000" dirty="0"/>
              <a:t>The impact from PTP w/links to options was $4.7M for March</a:t>
            </a:r>
            <a:endParaRPr lang="en-US" sz="2200" dirty="0">
              <a:solidFill>
                <a:srgbClr val="FF0000"/>
              </a:solidFill>
            </a:endParaRPr>
          </a:p>
          <a:p>
            <a:pPr marL="0" indent="0">
              <a:buNone/>
            </a:pPr>
            <a:endParaRPr lang="en-US" sz="2400" dirty="0"/>
          </a:p>
          <a:p>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608304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CRR Balance Account</a:t>
            </a:r>
          </a:p>
        </p:txBody>
      </p:sp>
      <p:graphicFrame>
        <p:nvGraphicFramePr>
          <p:cNvPr id="3" name="Chart 2">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1615149561"/>
              </p:ext>
            </p:extLst>
          </p:nvPr>
        </p:nvGraphicFramePr>
        <p:xfrm>
          <a:off x="1066800" y="815182"/>
          <a:ext cx="7086600" cy="27479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00000000-0008-0000-0100-000003000000}"/>
              </a:ext>
            </a:extLst>
          </p:cNvPr>
          <p:cNvGraphicFramePr>
            <a:graphicFrameLocks/>
          </p:cNvGraphicFramePr>
          <p:nvPr>
            <p:extLst>
              <p:ext uri="{D42A27DB-BD31-4B8C-83A1-F6EECF244321}">
                <p14:modId xmlns:p14="http://schemas.microsoft.com/office/powerpoint/2010/main" val="816833781"/>
              </p:ext>
            </p:extLst>
          </p:nvPr>
        </p:nvGraphicFramePr>
        <p:xfrm>
          <a:off x="1676400" y="3466305"/>
          <a:ext cx="6300788" cy="257651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205537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purl.org/dc/elements/1.1/"/>
    <ds:schemaRef ds:uri="http://purl.org/dc/terms/"/>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c34af464-7aa1-4edd-9be4-83dffc1cb926"/>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57701</TotalTime>
  <Words>385</Words>
  <Application>Microsoft Office PowerPoint</Application>
  <PresentationFormat>On-screen Show (4:3)</PresentationFormat>
  <Paragraphs>51</Paragraphs>
  <Slides>8</Slides>
  <Notes>6</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1_Custom Design</vt:lpstr>
      <vt:lpstr>Office Theme</vt:lpstr>
      <vt:lpstr>Custom Design</vt:lpstr>
      <vt:lpstr>PowerPoint Presentation</vt:lpstr>
      <vt:lpstr>Monthly Sum of RENA </vt:lpstr>
      <vt:lpstr>Daily RENA with RT Congestion </vt:lpstr>
      <vt:lpstr>Daily RENA and estimated DAM oversold</vt:lpstr>
      <vt:lpstr>OD 3/01 </vt:lpstr>
      <vt:lpstr>ODs 3/21 &amp; 3/22</vt:lpstr>
      <vt:lpstr>Summary</vt:lpstr>
      <vt:lpstr>March CRR Balance Account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Green, Alex</cp:lastModifiedBy>
  <cp:revision>650</cp:revision>
  <cp:lastPrinted>2021-07-16T14:42:57Z</cp:lastPrinted>
  <dcterms:created xsi:type="dcterms:W3CDTF">2016-01-21T15:20:31Z</dcterms:created>
  <dcterms:modified xsi:type="dcterms:W3CDTF">2023-07-31T20:16:35Z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2023-07-18T13:55:07Z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c40179d4-da6a-47be-a2fa-a0ee1fbc4db0</vt:lpwstr>
  </property>
  <property fmtid="{D5CDD505-2E9C-101B-9397-08002B2CF9AE}" pid="9" name="MSIP_Label_7084cbda-52b8-46fb-a7b7-cb5bd465ed85_ContentBits">
    <vt:lpwstr>0</vt:lpwstr>
  </property>
</Properties>
</file>