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2" r:id="rId8"/>
    <p:sldId id="283" r:id="rId9"/>
    <p:sldId id="333" r:id="rId10"/>
    <p:sldId id="344" r:id="rId11"/>
    <p:sldId id="345" r:id="rId12"/>
    <p:sldId id="330" r:id="rId13"/>
    <p:sldId id="33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24" d="100"/>
          <a:sy n="124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4\df_rena_mthly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4\plots_2_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4\plots_2_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4\012023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4\012023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rena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df_rena_mthly!$D$2:$D$26</c:f>
              <c:strCache>
                <c:ptCount val="25"/>
                <c:pt idx="0">
                  <c:v>2021_01</c:v>
                </c:pt>
                <c:pt idx="1">
                  <c:v>2021_02</c:v>
                </c:pt>
                <c:pt idx="2">
                  <c:v>2021_03</c:v>
                </c:pt>
                <c:pt idx="3">
                  <c:v>2021_04</c:v>
                </c:pt>
                <c:pt idx="4">
                  <c:v>2021_05</c:v>
                </c:pt>
                <c:pt idx="5">
                  <c:v>2021_06</c:v>
                </c:pt>
                <c:pt idx="6">
                  <c:v>2021_07</c:v>
                </c:pt>
                <c:pt idx="7">
                  <c:v>2021_08</c:v>
                </c:pt>
                <c:pt idx="8">
                  <c:v>2021_09</c:v>
                </c:pt>
                <c:pt idx="9">
                  <c:v>2021_10</c:v>
                </c:pt>
                <c:pt idx="10">
                  <c:v>2021_11</c:v>
                </c:pt>
                <c:pt idx="11">
                  <c:v>2021_12</c:v>
                </c:pt>
                <c:pt idx="12">
                  <c:v>2022_01</c:v>
                </c:pt>
                <c:pt idx="13">
                  <c:v>2022_02</c:v>
                </c:pt>
                <c:pt idx="14">
                  <c:v>2022_03</c:v>
                </c:pt>
                <c:pt idx="15">
                  <c:v>2022_04</c:v>
                </c:pt>
                <c:pt idx="16">
                  <c:v>2022_05</c:v>
                </c:pt>
                <c:pt idx="17">
                  <c:v>2022_06</c:v>
                </c:pt>
                <c:pt idx="18">
                  <c:v>2022_07</c:v>
                </c:pt>
                <c:pt idx="19">
                  <c:v>2022_08</c:v>
                </c:pt>
                <c:pt idx="20">
                  <c:v>2022_09</c:v>
                </c:pt>
                <c:pt idx="21">
                  <c:v>2022_10</c:v>
                </c:pt>
                <c:pt idx="22">
                  <c:v>2022_11</c:v>
                </c:pt>
                <c:pt idx="23">
                  <c:v>2022_12</c:v>
                </c:pt>
                <c:pt idx="24">
                  <c:v>2023_01</c:v>
                </c:pt>
              </c:strCache>
            </c:strRef>
          </c:cat>
          <c:val>
            <c:numRef>
              <c:f>df_rena_mthly!$C$2:$C$26</c:f>
              <c:numCache>
                <c:formatCode>General</c:formatCode>
                <c:ptCount val="25"/>
                <c:pt idx="0">
                  <c:v>5414406.5199999996</c:v>
                </c:pt>
                <c:pt idx="1">
                  <c:v>-57010461.57</c:v>
                </c:pt>
                <c:pt idx="2">
                  <c:v>15662765.75</c:v>
                </c:pt>
                <c:pt idx="3">
                  <c:v>9977037.0099999998</c:v>
                </c:pt>
                <c:pt idx="4">
                  <c:v>1113330.94</c:v>
                </c:pt>
                <c:pt idx="5">
                  <c:v>-2344357.12</c:v>
                </c:pt>
                <c:pt idx="6">
                  <c:v>1729081.9</c:v>
                </c:pt>
                <c:pt idx="7">
                  <c:v>2069008.28</c:v>
                </c:pt>
                <c:pt idx="8">
                  <c:v>3082125.66</c:v>
                </c:pt>
                <c:pt idx="9">
                  <c:v>2992724.41</c:v>
                </c:pt>
                <c:pt idx="10">
                  <c:v>8791548.1199999992</c:v>
                </c:pt>
                <c:pt idx="11">
                  <c:v>9807959.7899999991</c:v>
                </c:pt>
                <c:pt idx="12">
                  <c:v>2925413.6</c:v>
                </c:pt>
                <c:pt idx="13">
                  <c:v>4587053.91</c:v>
                </c:pt>
                <c:pt idx="14">
                  <c:v>12857904.49</c:v>
                </c:pt>
                <c:pt idx="15">
                  <c:v>-3050433.4</c:v>
                </c:pt>
                <c:pt idx="16">
                  <c:v>1111300.95</c:v>
                </c:pt>
                <c:pt idx="17">
                  <c:v>427358.35</c:v>
                </c:pt>
                <c:pt idx="18">
                  <c:v>-6005541.4500000002</c:v>
                </c:pt>
                <c:pt idx="19">
                  <c:v>1793133.96</c:v>
                </c:pt>
                <c:pt idx="20">
                  <c:v>5569301.1900000004</c:v>
                </c:pt>
                <c:pt idx="21">
                  <c:v>8237864.1699999999</c:v>
                </c:pt>
                <c:pt idx="22">
                  <c:v>10773398.810000001</c:v>
                </c:pt>
                <c:pt idx="23">
                  <c:v>-479198.98</c:v>
                </c:pt>
                <c:pt idx="24">
                  <c:v>14845492.279999999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8-48DE-BB02-BDD80E6322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451564904751863E-2"/>
          <c:y val="0.13784158939647417"/>
          <c:w val="0.79999386937946626"/>
          <c:h val="0.66580114614380381"/>
        </c:manualLayout>
      </c:layout>
      <c:areaChart>
        <c:grouping val="standard"/>
        <c:varyColors val="0"/>
        <c:ser>
          <c:idx val="0"/>
          <c:order val="0"/>
          <c:tx>
            <c:v>Sum of RT Congestion Rent</c:v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[1]Oct_RENA!$H$2:$H$32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'Daily RENA w RT Cong'!$C$2:$C$32</c:f>
              <c:numCache>
                <c:formatCode>General</c:formatCode>
                <c:ptCount val="31"/>
                <c:pt idx="0">
                  <c:v>2771825.2225168501</c:v>
                </c:pt>
                <c:pt idx="1">
                  <c:v>2723266.3211854999</c:v>
                </c:pt>
                <c:pt idx="2">
                  <c:v>1521773.5933215299</c:v>
                </c:pt>
                <c:pt idx="3">
                  <c:v>2484873.8452646402</c:v>
                </c:pt>
                <c:pt idx="4">
                  <c:v>5346121.4545331402</c:v>
                </c:pt>
                <c:pt idx="5">
                  <c:v>5628801.3514434798</c:v>
                </c:pt>
                <c:pt idx="6">
                  <c:v>12525502.822807901</c:v>
                </c:pt>
                <c:pt idx="7">
                  <c:v>13961590.008900199</c:v>
                </c:pt>
                <c:pt idx="8">
                  <c:v>5928847.8948942702</c:v>
                </c:pt>
                <c:pt idx="9">
                  <c:v>5528887.9410892697</c:v>
                </c:pt>
                <c:pt idx="10">
                  <c:v>6948336.43737143</c:v>
                </c:pt>
                <c:pt idx="11">
                  <c:v>3103938.1823295201</c:v>
                </c:pt>
                <c:pt idx="12">
                  <c:v>1439652.88666646</c:v>
                </c:pt>
                <c:pt idx="13">
                  <c:v>6969797.5632582298</c:v>
                </c:pt>
                <c:pt idx="14">
                  <c:v>3923140.6226874799</c:v>
                </c:pt>
                <c:pt idx="15">
                  <c:v>4196298.0884650098</c:v>
                </c:pt>
                <c:pt idx="16">
                  <c:v>776972.56082036404</c:v>
                </c:pt>
                <c:pt idx="17">
                  <c:v>3621993.6133733899</c:v>
                </c:pt>
                <c:pt idx="18">
                  <c:v>992654.98518144502</c:v>
                </c:pt>
                <c:pt idx="19">
                  <c:v>2544630.7486457801</c:v>
                </c:pt>
                <c:pt idx="20">
                  <c:v>1659389.42055506</c:v>
                </c:pt>
                <c:pt idx="21">
                  <c:v>2327695.7010946898</c:v>
                </c:pt>
                <c:pt idx="22">
                  <c:v>5969431.38222651</c:v>
                </c:pt>
                <c:pt idx="23">
                  <c:v>3550429.63533636</c:v>
                </c:pt>
                <c:pt idx="24">
                  <c:v>3270066.1474290998</c:v>
                </c:pt>
                <c:pt idx="25">
                  <c:v>3655423.8729712199</c:v>
                </c:pt>
                <c:pt idx="26">
                  <c:v>3613317.08908174</c:v>
                </c:pt>
                <c:pt idx="27">
                  <c:v>3762955.5860822001</c:v>
                </c:pt>
                <c:pt idx="28">
                  <c:v>720683.58866727899</c:v>
                </c:pt>
                <c:pt idx="29">
                  <c:v>19918942.940237701</c:v>
                </c:pt>
                <c:pt idx="30">
                  <c:v>4218848.2202417301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9C-4504-9630-994581680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w RT Cong'!$A$2:$A$32</c:f>
              <c:numCache>
                <c:formatCode>m/d/yyyy</c:formatCode>
                <c:ptCount val="31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</c:numCache>
            </c:numRef>
          </c:cat>
          <c:val>
            <c:numRef>
              <c:f>'Daily RENA w RT Cong'!$B$2:$B$32</c:f>
              <c:numCache>
                <c:formatCode>General</c:formatCode>
                <c:ptCount val="31"/>
                <c:pt idx="0">
                  <c:v>466001.04</c:v>
                </c:pt>
                <c:pt idx="1">
                  <c:v>196003.41</c:v>
                </c:pt>
                <c:pt idx="2">
                  <c:v>192177.21</c:v>
                </c:pt>
                <c:pt idx="3">
                  <c:v>19052.919999999998</c:v>
                </c:pt>
                <c:pt idx="4">
                  <c:v>156262.29999999999</c:v>
                </c:pt>
                <c:pt idx="5">
                  <c:v>1193979.6000000001</c:v>
                </c:pt>
                <c:pt idx="6">
                  <c:v>3872735</c:v>
                </c:pt>
                <c:pt idx="7">
                  <c:v>2609717.36</c:v>
                </c:pt>
                <c:pt idx="8">
                  <c:v>533549.66</c:v>
                </c:pt>
                <c:pt idx="9">
                  <c:v>250112.67</c:v>
                </c:pt>
                <c:pt idx="10">
                  <c:v>727226.75</c:v>
                </c:pt>
                <c:pt idx="11">
                  <c:v>643226.19999999995</c:v>
                </c:pt>
                <c:pt idx="12">
                  <c:v>723112.55</c:v>
                </c:pt>
                <c:pt idx="13">
                  <c:v>298314.37</c:v>
                </c:pt>
                <c:pt idx="14">
                  <c:v>526177.39</c:v>
                </c:pt>
                <c:pt idx="15">
                  <c:v>390128.8</c:v>
                </c:pt>
                <c:pt idx="16">
                  <c:v>35888.800000000003</c:v>
                </c:pt>
                <c:pt idx="17">
                  <c:v>66470.600000000006</c:v>
                </c:pt>
                <c:pt idx="18">
                  <c:v>116807.99</c:v>
                </c:pt>
                <c:pt idx="19">
                  <c:v>3705.1</c:v>
                </c:pt>
                <c:pt idx="20">
                  <c:v>-116423.69</c:v>
                </c:pt>
                <c:pt idx="21">
                  <c:v>51264.22</c:v>
                </c:pt>
                <c:pt idx="22">
                  <c:v>1329489.51</c:v>
                </c:pt>
                <c:pt idx="23">
                  <c:v>526591.86</c:v>
                </c:pt>
                <c:pt idx="24">
                  <c:v>123965.93</c:v>
                </c:pt>
                <c:pt idx="25">
                  <c:v>142165.74</c:v>
                </c:pt>
                <c:pt idx="26">
                  <c:v>-92440.57</c:v>
                </c:pt>
                <c:pt idx="27">
                  <c:v>116416.1</c:v>
                </c:pt>
                <c:pt idx="28">
                  <c:v>133784.91</c:v>
                </c:pt>
                <c:pt idx="29">
                  <c:v>-776894.13</c:v>
                </c:pt>
                <c:pt idx="30">
                  <c:v>386922.68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9C-4504-9630-994581680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At val="0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4000000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9.867744634110517E-3"/>
                <c:y val="0.4449465544763334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(RENA)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20000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94452797414921663"/>
                <c:y val="0.3063748019402994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RT</a:t>
                  </a:r>
                  <a:r>
                    <a:rPr lang="en-US" baseline="0"/>
                    <a:t> (RT Congestion)</a:t>
                  </a:r>
                  <a:endParaRPr lang="en-US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At val="0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Sum of oversold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os'!$A$2:$A$32</c:f>
              <c:numCache>
                <c:formatCode>m/d/yyyy</c:formatCode>
                <c:ptCount val="31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</c:numCache>
            </c:numRef>
          </c:cat>
          <c:val>
            <c:numRef>
              <c:f>'Daily RENA and estimated DAM os'!$C$2:$C$32</c:f>
              <c:numCache>
                <c:formatCode>General</c:formatCode>
                <c:ptCount val="31"/>
                <c:pt idx="0">
                  <c:v>387232.0515834</c:v>
                </c:pt>
                <c:pt idx="1">
                  <c:v>37435.012992270997</c:v>
                </c:pt>
                <c:pt idx="2">
                  <c:v>103288.75584141001</c:v>
                </c:pt>
                <c:pt idx="3">
                  <c:v>-28297.73413474</c:v>
                </c:pt>
                <c:pt idx="4">
                  <c:v>102630.40910941899</c:v>
                </c:pt>
                <c:pt idx="5">
                  <c:v>1001032.76554389</c:v>
                </c:pt>
                <c:pt idx="6">
                  <c:v>3807349.1329127401</c:v>
                </c:pt>
                <c:pt idx="7">
                  <c:v>2515171.6611405602</c:v>
                </c:pt>
                <c:pt idx="8">
                  <c:v>448007.77293987997</c:v>
                </c:pt>
                <c:pt idx="9">
                  <c:v>444932.05870716402</c:v>
                </c:pt>
                <c:pt idx="10">
                  <c:v>787941.70488340501</c:v>
                </c:pt>
                <c:pt idx="11">
                  <c:v>427025.55641771498</c:v>
                </c:pt>
                <c:pt idx="12">
                  <c:v>838436.50046530005</c:v>
                </c:pt>
                <c:pt idx="13">
                  <c:v>-530927.95579276595</c:v>
                </c:pt>
                <c:pt idx="14">
                  <c:v>479159.19522295101</c:v>
                </c:pt>
                <c:pt idx="15">
                  <c:v>548699.95615958003</c:v>
                </c:pt>
                <c:pt idx="16">
                  <c:v>-18308.005960686001</c:v>
                </c:pt>
                <c:pt idx="17">
                  <c:v>62603.983724742</c:v>
                </c:pt>
                <c:pt idx="18">
                  <c:v>105292.226968128</c:v>
                </c:pt>
                <c:pt idx="19">
                  <c:v>-64997.331947136299</c:v>
                </c:pt>
                <c:pt idx="20">
                  <c:v>-160927.362814483</c:v>
                </c:pt>
                <c:pt idx="21">
                  <c:v>183491.44972180499</c:v>
                </c:pt>
                <c:pt idx="22">
                  <c:v>1504939.7499836299</c:v>
                </c:pt>
                <c:pt idx="23">
                  <c:v>985810.525146042</c:v>
                </c:pt>
                <c:pt idx="24">
                  <c:v>920261.24193307897</c:v>
                </c:pt>
                <c:pt idx="25">
                  <c:v>270031.25604292599</c:v>
                </c:pt>
                <c:pt idx="26">
                  <c:v>-13768.24143962</c:v>
                </c:pt>
                <c:pt idx="27">
                  <c:v>35656.304678383902</c:v>
                </c:pt>
                <c:pt idx="28">
                  <c:v>24511.288717549902</c:v>
                </c:pt>
                <c:pt idx="29">
                  <c:v>-1144470.8183921</c:v>
                </c:pt>
                <c:pt idx="30">
                  <c:v>368440.12720712001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7-41D4-BC48-20571AB111CB}"/>
            </c:ext>
          </c:extLst>
        </c:ser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os'!$A$2:$A$32</c:f>
              <c:numCache>
                <c:formatCode>m/d/yyyy</c:formatCode>
                <c:ptCount val="31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</c:numCache>
            </c:numRef>
          </c:cat>
          <c:val>
            <c:numRef>
              <c:f>'Daily RENA and estimated DAM os'!$B$2:$B$32</c:f>
              <c:numCache>
                <c:formatCode>General</c:formatCode>
                <c:ptCount val="31"/>
                <c:pt idx="0">
                  <c:v>466001.04</c:v>
                </c:pt>
                <c:pt idx="1">
                  <c:v>196003.41</c:v>
                </c:pt>
                <c:pt idx="2">
                  <c:v>192177.21</c:v>
                </c:pt>
                <c:pt idx="3">
                  <c:v>19052.919999999998</c:v>
                </c:pt>
                <c:pt idx="4">
                  <c:v>156262.29999999999</c:v>
                </c:pt>
                <c:pt idx="5">
                  <c:v>1193979.6000000001</c:v>
                </c:pt>
                <c:pt idx="6">
                  <c:v>3872735</c:v>
                </c:pt>
                <c:pt idx="7">
                  <c:v>2609717.36</c:v>
                </c:pt>
                <c:pt idx="8">
                  <c:v>533549.66</c:v>
                </c:pt>
                <c:pt idx="9">
                  <c:v>250112.67</c:v>
                </c:pt>
                <c:pt idx="10">
                  <c:v>727226.75</c:v>
                </c:pt>
                <c:pt idx="11">
                  <c:v>643226.19999999995</c:v>
                </c:pt>
                <c:pt idx="12">
                  <c:v>723112.55</c:v>
                </c:pt>
                <c:pt idx="13">
                  <c:v>298314.37</c:v>
                </c:pt>
                <c:pt idx="14">
                  <c:v>526177.39</c:v>
                </c:pt>
                <c:pt idx="15">
                  <c:v>390128.8</c:v>
                </c:pt>
                <c:pt idx="16">
                  <c:v>35888.800000000003</c:v>
                </c:pt>
                <c:pt idx="17">
                  <c:v>66470.600000000006</c:v>
                </c:pt>
                <c:pt idx="18">
                  <c:v>116807.99</c:v>
                </c:pt>
                <c:pt idx="19">
                  <c:v>3705.1</c:v>
                </c:pt>
                <c:pt idx="20">
                  <c:v>-116423.69</c:v>
                </c:pt>
                <c:pt idx="21">
                  <c:v>51264.22</c:v>
                </c:pt>
                <c:pt idx="22">
                  <c:v>1329489.51</c:v>
                </c:pt>
                <c:pt idx="23">
                  <c:v>526591.86</c:v>
                </c:pt>
                <c:pt idx="24">
                  <c:v>123965.93</c:v>
                </c:pt>
                <c:pt idx="25">
                  <c:v>142165.74</c:v>
                </c:pt>
                <c:pt idx="26">
                  <c:v>-92440.57</c:v>
                </c:pt>
                <c:pt idx="27">
                  <c:v>116416.1</c:v>
                </c:pt>
                <c:pt idx="28">
                  <c:v>133784.91</c:v>
                </c:pt>
                <c:pt idx="29">
                  <c:v>-776894.13</c:v>
                </c:pt>
                <c:pt idx="30">
                  <c:v>386922.68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27-41D4-BC48-20571AB11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ax val="5000000"/>
          <c:min val="-1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majorUnit val="1000000"/>
        <c:dispUnits>
          <c:builtInUnit val="millions"/>
          <c:dispUnitsLbl>
            <c:layout>
              <c:manualLayout>
                <c:xMode val="edge"/>
                <c:yMode val="edge"/>
                <c:x val="1.0371650821089023E-2"/>
                <c:y val="0.33928545250602488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1234889937677"/>
          <c:y val="0.20845921940953116"/>
          <c:w val="0.81144534899239285"/>
          <c:h val="0.516774543875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2682384.92</c:v>
                </c:pt>
                <c:pt idx="1">
                  <c:v>3956244.9799999902</c:v>
                </c:pt>
                <c:pt idx="2">
                  <c:v>2436931.4499999899</c:v>
                </c:pt>
                <c:pt idx="3">
                  <c:v>3293040.62</c:v>
                </c:pt>
                <c:pt idx="4">
                  <c:v>4395719.17</c:v>
                </c:pt>
                <c:pt idx="5">
                  <c:v>3825085.2499999902</c:v>
                </c:pt>
                <c:pt idx="6">
                  <c:v>3385856.19</c:v>
                </c:pt>
                <c:pt idx="7">
                  <c:v>5102341.5</c:v>
                </c:pt>
                <c:pt idx="8">
                  <c:v>7148255.27999999</c:v>
                </c:pt>
                <c:pt idx="9">
                  <c:v>6225372.5099999998</c:v>
                </c:pt>
                <c:pt idx="10">
                  <c:v>7207141.5999999996</c:v>
                </c:pt>
                <c:pt idx="11">
                  <c:v>9481579.1600000001</c:v>
                </c:pt>
                <c:pt idx="12">
                  <c:v>4684124.47</c:v>
                </c:pt>
                <c:pt idx="13">
                  <c:v>4071419.3499999898</c:v>
                </c:pt>
                <c:pt idx="14">
                  <c:v>4020774.48</c:v>
                </c:pt>
                <c:pt idx="15">
                  <c:v>3192021.22</c:v>
                </c:pt>
                <c:pt idx="16">
                  <c:v>2369864.6</c:v>
                </c:pt>
                <c:pt idx="17">
                  <c:v>4145789.72</c:v>
                </c:pt>
                <c:pt idx="18">
                  <c:v>1317371.1100000001</c:v>
                </c:pt>
                <c:pt idx="19">
                  <c:v>3247183.81</c:v>
                </c:pt>
                <c:pt idx="20">
                  <c:v>1366812.46</c:v>
                </c:pt>
                <c:pt idx="21">
                  <c:v>1223022.75</c:v>
                </c:pt>
                <c:pt idx="22">
                  <c:v>4287154.05</c:v>
                </c:pt>
                <c:pt idx="23">
                  <c:v>4939169.9399999902</c:v>
                </c:pt>
                <c:pt idx="24">
                  <c:v>2624016.98</c:v>
                </c:pt>
                <c:pt idx="25">
                  <c:v>3327529.59</c:v>
                </c:pt>
                <c:pt idx="26">
                  <c:v>2608905.4500000002</c:v>
                </c:pt>
                <c:pt idx="27">
                  <c:v>3422356.58</c:v>
                </c:pt>
                <c:pt idx="28">
                  <c:v>1918999.51</c:v>
                </c:pt>
                <c:pt idx="29">
                  <c:v>4580257.6999999899</c:v>
                </c:pt>
                <c:pt idx="30">
                  <c:v>13425951.539999999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C5-472C-9D6E-5C7C25AC22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3184231.82</c:v>
                </c:pt>
                <c:pt idx="1">
                  <c:v>4398089.38</c:v>
                </c:pt>
                <c:pt idx="2">
                  <c:v>2289709.87</c:v>
                </c:pt>
                <c:pt idx="3">
                  <c:v>3130816.46</c:v>
                </c:pt>
                <c:pt idx="4">
                  <c:v>4291663.59</c:v>
                </c:pt>
                <c:pt idx="5">
                  <c:v>4564257.9400000004</c:v>
                </c:pt>
                <c:pt idx="6">
                  <c:v>3823114.87</c:v>
                </c:pt>
                <c:pt idx="7">
                  <c:v>5280292.57</c:v>
                </c:pt>
                <c:pt idx="8">
                  <c:v>6642180.9699999997</c:v>
                </c:pt>
                <c:pt idx="9">
                  <c:v>5986536.4699999997</c:v>
                </c:pt>
                <c:pt idx="10">
                  <c:v>7881727.46</c:v>
                </c:pt>
                <c:pt idx="11">
                  <c:v>9516348.0500000007</c:v>
                </c:pt>
                <c:pt idx="12">
                  <c:v>6087200.8700000001</c:v>
                </c:pt>
                <c:pt idx="13">
                  <c:v>4651463.22</c:v>
                </c:pt>
                <c:pt idx="14">
                  <c:v>4906644.96</c:v>
                </c:pt>
                <c:pt idx="15">
                  <c:v>3214566.43</c:v>
                </c:pt>
                <c:pt idx="16">
                  <c:v>2861785.48</c:v>
                </c:pt>
                <c:pt idx="17">
                  <c:v>4414532.8099999996</c:v>
                </c:pt>
                <c:pt idx="18">
                  <c:v>1426735.37</c:v>
                </c:pt>
                <c:pt idx="19">
                  <c:v>3376902.31</c:v>
                </c:pt>
                <c:pt idx="20">
                  <c:v>1458989.11</c:v>
                </c:pt>
                <c:pt idx="21">
                  <c:v>1572864.04</c:v>
                </c:pt>
                <c:pt idx="22">
                  <c:v>4682513.05</c:v>
                </c:pt>
                <c:pt idx="23">
                  <c:v>5894392.29</c:v>
                </c:pt>
                <c:pt idx="24">
                  <c:v>3104611.13</c:v>
                </c:pt>
                <c:pt idx="25">
                  <c:v>4041386.51</c:v>
                </c:pt>
                <c:pt idx="26">
                  <c:v>3054770.96</c:v>
                </c:pt>
                <c:pt idx="27">
                  <c:v>3989672.24</c:v>
                </c:pt>
                <c:pt idx="28">
                  <c:v>2317519.52</c:v>
                </c:pt>
                <c:pt idx="29">
                  <c:v>5295657.13</c:v>
                </c:pt>
                <c:pt idx="30">
                  <c:v>15649027.82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C5-472C-9D6E-5C7C25AC2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501846.9</c:v>
                </c:pt>
                <c:pt idx="1">
                  <c:v>441844.4</c:v>
                </c:pt>
                <c:pt idx="2">
                  <c:v>-147221.57999999999</c:v>
                </c:pt>
                <c:pt idx="3">
                  <c:v>-162224.16</c:v>
                </c:pt>
                <c:pt idx="4">
                  <c:v>-104055.58</c:v>
                </c:pt>
                <c:pt idx="5">
                  <c:v>739172.69</c:v>
                </c:pt>
                <c:pt idx="6">
                  <c:v>437258.68</c:v>
                </c:pt>
                <c:pt idx="7">
                  <c:v>177951.07</c:v>
                </c:pt>
                <c:pt idx="8">
                  <c:v>-506074.31</c:v>
                </c:pt>
                <c:pt idx="9">
                  <c:v>-238836.04</c:v>
                </c:pt>
                <c:pt idx="10">
                  <c:v>674585.86</c:v>
                </c:pt>
                <c:pt idx="11">
                  <c:v>34768.89</c:v>
                </c:pt>
                <c:pt idx="12">
                  <c:v>1403076.4</c:v>
                </c:pt>
                <c:pt idx="13">
                  <c:v>580043.87</c:v>
                </c:pt>
                <c:pt idx="14">
                  <c:v>885870.48</c:v>
                </c:pt>
                <c:pt idx="15">
                  <c:v>22545.21</c:v>
                </c:pt>
                <c:pt idx="16">
                  <c:v>491920.88</c:v>
                </c:pt>
                <c:pt idx="17">
                  <c:v>268743.09000000003</c:v>
                </c:pt>
                <c:pt idx="18">
                  <c:v>109364.26</c:v>
                </c:pt>
                <c:pt idx="19">
                  <c:v>129718.5</c:v>
                </c:pt>
                <c:pt idx="20">
                  <c:v>92176.65</c:v>
                </c:pt>
                <c:pt idx="21">
                  <c:v>349841.29</c:v>
                </c:pt>
                <c:pt idx="22">
                  <c:v>395359</c:v>
                </c:pt>
                <c:pt idx="23">
                  <c:v>955222.35</c:v>
                </c:pt>
                <c:pt idx="24">
                  <c:v>480594.15</c:v>
                </c:pt>
                <c:pt idx="25">
                  <c:v>713856.92</c:v>
                </c:pt>
                <c:pt idx="26">
                  <c:v>445865.51</c:v>
                </c:pt>
                <c:pt idx="27">
                  <c:v>567315.66</c:v>
                </c:pt>
                <c:pt idx="28">
                  <c:v>398520.01</c:v>
                </c:pt>
                <c:pt idx="29">
                  <c:v>715399.43</c:v>
                </c:pt>
                <c:pt idx="30">
                  <c:v>2223076.2799999998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E-487F-9F2B-9DC604B84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  <c:min val="-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January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15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2023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9244C0C-7A89-442C-BA24-8DE1B5B9080D}"/>
              </a:ext>
            </a:extLst>
          </p:cNvPr>
          <p:cNvGraphicFramePr>
            <a:graphicFrameLocks/>
          </p:cNvGraphicFramePr>
          <p:nvPr/>
        </p:nvGraphicFramePr>
        <p:xfrm>
          <a:off x="219075" y="1617266"/>
          <a:ext cx="8705850" cy="362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167432"/>
          </a:xfrm>
        </p:spPr>
        <p:txBody>
          <a:bodyPr/>
          <a:lstStyle/>
          <a:p>
            <a:r>
              <a:rPr lang="en-US" sz="2000" dirty="0"/>
              <a:t>The total RENA in January was $14.8M, while the total SCED congestion rent was around $146M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411262"/>
              </p:ext>
            </p:extLst>
          </p:nvPr>
        </p:nvGraphicFramePr>
        <p:xfrm>
          <a:off x="657225" y="2338064"/>
          <a:ext cx="7829550" cy="339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January was around </a:t>
            </a:r>
          </a:p>
          <a:p>
            <a:pPr marL="0" indent="0">
              <a:buNone/>
            </a:pPr>
            <a:r>
              <a:rPr lang="en-US" sz="2000" dirty="0"/>
              <a:t>     $14.4M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428211"/>
              </p:ext>
            </p:extLst>
          </p:nvPr>
        </p:nvGraphicFramePr>
        <p:xfrm>
          <a:off x="1219200" y="1676400"/>
          <a:ext cx="7186613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ODs 1/06 – 1/08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RENA for 1/06 – 1/08 was approximately $1.2M, $3.9M, and $2.6M, respectively</a:t>
            </a:r>
          </a:p>
          <a:p>
            <a:endParaRPr lang="en-US" sz="1800" dirty="0"/>
          </a:p>
          <a:p>
            <a:r>
              <a:rPr lang="en-US" sz="1800" dirty="0"/>
              <a:t>DAM Oversold for 1/06 – 1/08 was approximately $1M, $3.8M, and $2.5M respectively</a:t>
            </a:r>
          </a:p>
          <a:p>
            <a:endParaRPr lang="en-US" sz="1800" dirty="0"/>
          </a:p>
          <a:p>
            <a:r>
              <a:rPr lang="en-US" sz="1800" dirty="0"/>
              <a:t>DAM oversold was primarily caused by constraint SSKYSB28: 15080__Z for all three days. Oversold on this constraint was caused by a topology difference between DAM and RTM on a nearby 138 kV line. The topology difference was due to a planned outage being delayed multiple times and then rescheduled</a:t>
            </a:r>
            <a:endParaRPr lang="en-US" sz="1800" i="1" dirty="0"/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9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ODs 1/23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RENA for 1/23 was approximately $1.3M and primarily caused by DAM oversold $1M on constraint MRESMCM8: RINCON_WHITE_2_1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Oversold on constraint MRESMCM8: RINCON_WHITE_2_1 was caused by an LDF discrepancy. The LDF discrepancy was caused by a PUN resource outage in the area, however the outage was too short to adjust LDFs</a:t>
            </a:r>
            <a:endParaRPr lang="en-US" sz="1800" i="1" dirty="0"/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6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January 2023 was relatively high, $14.8M. $7.7M RENA was from ODs 1/06 – 1/08</a:t>
            </a:r>
          </a:p>
          <a:p>
            <a:endParaRPr lang="en-US" sz="2000" dirty="0"/>
          </a:p>
          <a:p>
            <a:r>
              <a:rPr lang="en-US" sz="2000" dirty="0"/>
              <a:t>The highest RENA in January was observed on OD 1/07 with $3.9M, which was mostly related to the DAM oversold on constraint SSKYSB28: 15080__Z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The impact from PTP w/links to options was $1.6M for January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CRR Balance Account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705419"/>
              </p:ext>
            </p:extLst>
          </p:nvPr>
        </p:nvGraphicFramePr>
        <p:xfrm>
          <a:off x="838200" y="914400"/>
          <a:ext cx="7086600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957053"/>
              </p:ext>
            </p:extLst>
          </p:nvPr>
        </p:nvGraphicFramePr>
        <p:xfrm>
          <a:off x="1421606" y="3662363"/>
          <a:ext cx="6300788" cy="265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50453</TotalTime>
  <Words>328</Words>
  <Application>Microsoft Office PowerPoint</Application>
  <PresentationFormat>On-screen Show (4:3)</PresentationFormat>
  <Paragraphs>48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ODs 1/06 – 1/08</vt:lpstr>
      <vt:lpstr>ODs 1/23</vt:lpstr>
      <vt:lpstr>Summary</vt:lpstr>
      <vt:lpstr>January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Green, Alex</cp:lastModifiedBy>
  <cp:revision>635</cp:revision>
  <cp:lastPrinted>2021-07-16T14:42:57Z</cp:lastPrinted>
  <dcterms:created xsi:type="dcterms:W3CDTF">2016-01-21T15:20:31Z</dcterms:created>
  <dcterms:modified xsi:type="dcterms:W3CDTF">2023-05-10T19:17:25Z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