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82" r:id="rId8"/>
    <p:sldId id="283" r:id="rId9"/>
    <p:sldId id="333" r:id="rId10"/>
    <p:sldId id="344" r:id="rId11"/>
    <p:sldId id="345" r:id="rId12"/>
    <p:sldId id="330" r:id="rId13"/>
    <p:sldId id="33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6" autoAdjust="0"/>
    <p:restoredTop sz="95417" autoAdjust="0"/>
  </p:normalViewPr>
  <p:slideViewPr>
    <p:cSldViewPr showGuides="1">
      <p:cViewPr varScale="1">
        <p:scale>
          <a:sx n="124" d="100"/>
          <a:sy n="124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Users\jchen\Study\CMWG\2022_08\RENA_MAY_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Reports_&amp;_KPI\RENA\2023_05\df_rena_mthly.csv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Reports_&amp;_KPI\RENA\2023_04\plots_2_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Reports_&amp;_KPI\RENA\2023_04\plots_2_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Reports_&amp;_KPI\RENA\2023_05\012023_crrba_plo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Market_Design_&amp;_Analytics\Reports_&amp;_KPI\RENA\2023_05\012023_crrba_plo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208"/>
        <c:axId val="467677344"/>
      </c:barChart>
      <c:catAx>
        <c:axId val="46767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7344"/>
        <c:crosses val="autoZero"/>
        <c:auto val="1"/>
        <c:lblAlgn val="ctr"/>
        <c:lblOffset val="100"/>
        <c:tickLblSkip val="3"/>
        <c:noMultiLvlLbl val="0"/>
      </c:catAx>
      <c:valAx>
        <c:axId val="467677344"/>
        <c:scaling>
          <c:orientation val="minMax"/>
          <c:max val="30000000"/>
          <c:min val="-6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2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Monthly RENA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month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df_rena_mthly!$D$2:$D$26</c:f>
              <c:strCache>
                <c:ptCount val="25"/>
                <c:pt idx="0">
                  <c:v>2021_02</c:v>
                </c:pt>
                <c:pt idx="1">
                  <c:v>2021_03</c:v>
                </c:pt>
                <c:pt idx="2">
                  <c:v>2021_04</c:v>
                </c:pt>
                <c:pt idx="3">
                  <c:v>2021_05</c:v>
                </c:pt>
                <c:pt idx="4">
                  <c:v>2021_06</c:v>
                </c:pt>
                <c:pt idx="5">
                  <c:v>2021_07</c:v>
                </c:pt>
                <c:pt idx="6">
                  <c:v>2021_08</c:v>
                </c:pt>
                <c:pt idx="7">
                  <c:v>2021_09</c:v>
                </c:pt>
                <c:pt idx="8">
                  <c:v>2021_10</c:v>
                </c:pt>
                <c:pt idx="9">
                  <c:v>2021_11</c:v>
                </c:pt>
                <c:pt idx="10">
                  <c:v>2021_12</c:v>
                </c:pt>
                <c:pt idx="11">
                  <c:v>2022_01</c:v>
                </c:pt>
                <c:pt idx="12">
                  <c:v>2022_02</c:v>
                </c:pt>
                <c:pt idx="13">
                  <c:v>2022_03</c:v>
                </c:pt>
                <c:pt idx="14">
                  <c:v>2022_04</c:v>
                </c:pt>
                <c:pt idx="15">
                  <c:v>2022_05</c:v>
                </c:pt>
                <c:pt idx="16">
                  <c:v>2022_06</c:v>
                </c:pt>
                <c:pt idx="17">
                  <c:v>2022_07</c:v>
                </c:pt>
                <c:pt idx="18">
                  <c:v>2022_08</c:v>
                </c:pt>
                <c:pt idx="19">
                  <c:v>2022_09</c:v>
                </c:pt>
                <c:pt idx="20">
                  <c:v>2022_10</c:v>
                </c:pt>
                <c:pt idx="21">
                  <c:v>2022_11</c:v>
                </c:pt>
                <c:pt idx="22">
                  <c:v>2022_12</c:v>
                </c:pt>
                <c:pt idx="23">
                  <c:v>2023_01</c:v>
                </c:pt>
                <c:pt idx="24">
                  <c:v>2023_02</c:v>
                </c:pt>
              </c:strCache>
            </c:strRef>
          </c:cat>
          <c:val>
            <c:numRef>
              <c:f>df_rena_mthly!$C$2:$C$26</c:f>
              <c:numCache>
                <c:formatCode>General</c:formatCode>
                <c:ptCount val="25"/>
                <c:pt idx="0">
                  <c:v>-57010461.57</c:v>
                </c:pt>
                <c:pt idx="1">
                  <c:v>15662765.75</c:v>
                </c:pt>
                <c:pt idx="2">
                  <c:v>9977037.0099999998</c:v>
                </c:pt>
                <c:pt idx="3">
                  <c:v>1113330.94</c:v>
                </c:pt>
                <c:pt idx="4">
                  <c:v>-2344357.1199999899</c:v>
                </c:pt>
                <c:pt idx="5">
                  <c:v>1729081.9</c:v>
                </c:pt>
                <c:pt idx="6">
                  <c:v>2069008.28</c:v>
                </c:pt>
                <c:pt idx="7">
                  <c:v>3082125.66</c:v>
                </c:pt>
                <c:pt idx="8">
                  <c:v>2992724.4099999899</c:v>
                </c:pt>
                <c:pt idx="9">
                  <c:v>8791548.1199999992</c:v>
                </c:pt>
                <c:pt idx="10">
                  <c:v>9807959.7899999991</c:v>
                </c:pt>
                <c:pt idx="11">
                  <c:v>2925413.6</c:v>
                </c:pt>
                <c:pt idx="12">
                  <c:v>4587053.91</c:v>
                </c:pt>
                <c:pt idx="13">
                  <c:v>12857904.49</c:v>
                </c:pt>
                <c:pt idx="14">
                  <c:v>-3050433.4</c:v>
                </c:pt>
                <c:pt idx="15">
                  <c:v>1111300.95</c:v>
                </c:pt>
                <c:pt idx="16">
                  <c:v>427358.34999999899</c:v>
                </c:pt>
                <c:pt idx="17">
                  <c:v>-6005541.4499999899</c:v>
                </c:pt>
                <c:pt idx="18">
                  <c:v>1793133.96</c:v>
                </c:pt>
                <c:pt idx="19">
                  <c:v>5569301.1900000004</c:v>
                </c:pt>
                <c:pt idx="20">
                  <c:v>8342973.21</c:v>
                </c:pt>
                <c:pt idx="21">
                  <c:v>10964106.42</c:v>
                </c:pt>
                <c:pt idx="22">
                  <c:v>-479198.98000000097</c:v>
                </c:pt>
                <c:pt idx="23">
                  <c:v>14845492.279999999</c:v>
                </c:pt>
                <c:pt idx="24">
                  <c:v>22544592.899999999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8E-4107-8471-627CC8608A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208"/>
        <c:axId val="467677344"/>
      </c:barChart>
      <c:catAx>
        <c:axId val="467674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7344"/>
        <c:crosses val="autoZero"/>
        <c:auto val="1"/>
        <c:lblAlgn val="ctr"/>
        <c:lblOffset val="100"/>
        <c:tickLblSkip val="3"/>
        <c:noMultiLvlLbl val="0"/>
      </c:catAx>
      <c:valAx>
        <c:axId val="467677344"/>
        <c:scaling>
          <c:orientation val="minMax"/>
          <c:max val="30000000"/>
          <c:min val="-6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2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Daily RENA vs RT Congestion Rent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9451564904751863E-2"/>
          <c:y val="0.13784158939647417"/>
          <c:w val="0.79999386937946626"/>
          <c:h val="0.66580114614380381"/>
        </c:manualLayout>
      </c:layout>
      <c:areaChart>
        <c:grouping val="standard"/>
        <c:varyColors val="0"/>
        <c:ser>
          <c:idx val="0"/>
          <c:order val="0"/>
          <c:tx>
            <c:v>Sum of RT Congestion Rent</c:v>
          </c:tx>
          <c:spPr>
            <a:solidFill>
              <a:schemeClr val="accent1"/>
            </a:solidFill>
            <a:ln w="25400">
              <a:noFill/>
            </a:ln>
            <a:effectLst/>
          </c:spPr>
          <c:cat>
            <c:numRef>
              <c:f>[1]Oct_RENA!$H$2:$H$32</c:f>
              <c:numCache>
                <c:formatCode>m/d/yyyy</c:formatCode>
                <c:ptCount val="31"/>
                <c:pt idx="0">
                  <c:v>44835</c:v>
                </c:pt>
                <c:pt idx="1">
                  <c:v>44836</c:v>
                </c:pt>
                <c:pt idx="2">
                  <c:v>44837</c:v>
                </c:pt>
                <c:pt idx="3">
                  <c:v>44838</c:v>
                </c:pt>
                <c:pt idx="4">
                  <c:v>44839</c:v>
                </c:pt>
                <c:pt idx="5">
                  <c:v>44840</c:v>
                </c:pt>
                <c:pt idx="6">
                  <c:v>44841</c:v>
                </c:pt>
                <c:pt idx="7">
                  <c:v>44842</c:v>
                </c:pt>
                <c:pt idx="8">
                  <c:v>44843</c:v>
                </c:pt>
                <c:pt idx="9">
                  <c:v>44844</c:v>
                </c:pt>
                <c:pt idx="10">
                  <c:v>44845</c:v>
                </c:pt>
                <c:pt idx="11">
                  <c:v>44846</c:v>
                </c:pt>
                <c:pt idx="12">
                  <c:v>44847</c:v>
                </c:pt>
                <c:pt idx="13">
                  <c:v>44848</c:v>
                </c:pt>
                <c:pt idx="14">
                  <c:v>44849</c:v>
                </c:pt>
                <c:pt idx="15">
                  <c:v>44850</c:v>
                </c:pt>
                <c:pt idx="16">
                  <c:v>44851</c:v>
                </c:pt>
                <c:pt idx="17">
                  <c:v>44852</c:v>
                </c:pt>
                <c:pt idx="18">
                  <c:v>44853</c:v>
                </c:pt>
                <c:pt idx="19">
                  <c:v>44854</c:v>
                </c:pt>
                <c:pt idx="20">
                  <c:v>44855</c:v>
                </c:pt>
                <c:pt idx="21">
                  <c:v>44856</c:v>
                </c:pt>
                <c:pt idx="22">
                  <c:v>44857</c:v>
                </c:pt>
                <c:pt idx="23">
                  <c:v>44858</c:v>
                </c:pt>
                <c:pt idx="24">
                  <c:v>44859</c:v>
                </c:pt>
                <c:pt idx="25">
                  <c:v>44860</c:v>
                </c:pt>
                <c:pt idx="26">
                  <c:v>44861</c:v>
                </c:pt>
                <c:pt idx="27">
                  <c:v>44862</c:v>
                </c:pt>
                <c:pt idx="28">
                  <c:v>44863</c:v>
                </c:pt>
                <c:pt idx="29">
                  <c:v>44864</c:v>
                </c:pt>
                <c:pt idx="30">
                  <c:v>44865</c:v>
                </c:pt>
              </c:numCache>
            </c:numRef>
          </c:cat>
          <c:val>
            <c:numRef>
              <c:f>'Daily RENA w RT Cong'!$C$2:$C$29</c:f>
              <c:numCache>
                <c:formatCode>General</c:formatCode>
                <c:ptCount val="28"/>
                <c:pt idx="0">
                  <c:v>8097680.9857474696</c:v>
                </c:pt>
                <c:pt idx="1">
                  <c:v>24777239.047869101</c:v>
                </c:pt>
                <c:pt idx="2">
                  <c:v>1993815.91196719</c:v>
                </c:pt>
                <c:pt idx="3">
                  <c:v>1750852.7734602301</c:v>
                </c:pt>
                <c:pt idx="4">
                  <c:v>1131831.85769617</c:v>
                </c:pt>
                <c:pt idx="5">
                  <c:v>7048424.7170356102</c:v>
                </c:pt>
                <c:pt idx="6">
                  <c:v>4881512.5872462699</c:v>
                </c:pt>
                <c:pt idx="7">
                  <c:v>2749152.1924977801</c:v>
                </c:pt>
                <c:pt idx="8">
                  <c:v>2160900.3191723502</c:v>
                </c:pt>
                <c:pt idx="9">
                  <c:v>2532973.76602541</c:v>
                </c:pt>
                <c:pt idx="10">
                  <c:v>2637521.4912069798</c:v>
                </c:pt>
                <c:pt idx="11">
                  <c:v>1541806.36447607</c:v>
                </c:pt>
                <c:pt idx="12">
                  <c:v>3716133.7341728699</c:v>
                </c:pt>
                <c:pt idx="13">
                  <c:v>9280036.4152792096</c:v>
                </c:pt>
                <c:pt idx="14">
                  <c:v>5074322.8281281795</c:v>
                </c:pt>
                <c:pt idx="15">
                  <c:v>6286110.7758946102</c:v>
                </c:pt>
                <c:pt idx="16">
                  <c:v>2305962.6555725699</c:v>
                </c:pt>
                <c:pt idx="17">
                  <c:v>3678934.7461332302</c:v>
                </c:pt>
                <c:pt idx="18">
                  <c:v>8866895.8164226804</c:v>
                </c:pt>
                <c:pt idx="19">
                  <c:v>4627737.4445344498</c:v>
                </c:pt>
                <c:pt idx="20">
                  <c:v>8803122.4806799702</c:v>
                </c:pt>
                <c:pt idx="21">
                  <c:v>5481253.6780014299</c:v>
                </c:pt>
                <c:pt idx="22">
                  <c:v>8354335.3669591499</c:v>
                </c:pt>
                <c:pt idx="23">
                  <c:v>1979381.99209032</c:v>
                </c:pt>
                <c:pt idx="24">
                  <c:v>4061798.9099731999</c:v>
                </c:pt>
                <c:pt idx="25">
                  <c:v>4573113.0083669703</c:v>
                </c:pt>
                <c:pt idx="26">
                  <c:v>4449347.9880143497</c:v>
                </c:pt>
                <c:pt idx="27">
                  <c:v>11640280.4871157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6F-42FE-A12C-6251D4EC92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8200368"/>
        <c:axId val="846835072"/>
      </c:areaChart>
      <c:barChart>
        <c:barDir val="col"/>
        <c:grouping val="clustered"/>
        <c:varyColors val="0"/>
        <c:ser>
          <c:idx val="1"/>
          <c:order val="1"/>
          <c:tx>
            <c:v>RENA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'Daily RENA w RT Cong'!$A$2:$A$29</c:f>
              <c:numCache>
                <c:formatCode>m/d/yyyy</c:formatCode>
                <c:ptCount val="28"/>
                <c:pt idx="0">
                  <c:v>44958</c:v>
                </c:pt>
                <c:pt idx="1">
                  <c:v>44959</c:v>
                </c:pt>
                <c:pt idx="2">
                  <c:v>44960</c:v>
                </c:pt>
                <c:pt idx="3">
                  <c:v>44961</c:v>
                </c:pt>
                <c:pt idx="4">
                  <c:v>44962</c:v>
                </c:pt>
                <c:pt idx="5">
                  <c:v>44963</c:v>
                </c:pt>
                <c:pt idx="6">
                  <c:v>44964</c:v>
                </c:pt>
                <c:pt idx="7">
                  <c:v>44965</c:v>
                </c:pt>
                <c:pt idx="8">
                  <c:v>44966</c:v>
                </c:pt>
                <c:pt idx="9">
                  <c:v>44967</c:v>
                </c:pt>
                <c:pt idx="10">
                  <c:v>44968</c:v>
                </c:pt>
                <c:pt idx="11">
                  <c:v>44969</c:v>
                </c:pt>
                <c:pt idx="12">
                  <c:v>44970</c:v>
                </c:pt>
                <c:pt idx="13">
                  <c:v>44971</c:v>
                </c:pt>
                <c:pt idx="14">
                  <c:v>44972</c:v>
                </c:pt>
                <c:pt idx="15">
                  <c:v>44973</c:v>
                </c:pt>
                <c:pt idx="16">
                  <c:v>44974</c:v>
                </c:pt>
                <c:pt idx="17">
                  <c:v>44975</c:v>
                </c:pt>
                <c:pt idx="18">
                  <c:v>44976</c:v>
                </c:pt>
                <c:pt idx="19">
                  <c:v>44977</c:v>
                </c:pt>
                <c:pt idx="20">
                  <c:v>44978</c:v>
                </c:pt>
                <c:pt idx="21">
                  <c:v>44979</c:v>
                </c:pt>
                <c:pt idx="22">
                  <c:v>44980</c:v>
                </c:pt>
                <c:pt idx="23">
                  <c:v>44981</c:v>
                </c:pt>
                <c:pt idx="24">
                  <c:v>44982</c:v>
                </c:pt>
                <c:pt idx="25">
                  <c:v>44983</c:v>
                </c:pt>
                <c:pt idx="26">
                  <c:v>44984</c:v>
                </c:pt>
                <c:pt idx="27">
                  <c:v>44985</c:v>
                </c:pt>
              </c:numCache>
            </c:numRef>
          </c:cat>
          <c:val>
            <c:numRef>
              <c:f>'Daily RENA w RT Cong'!$B$2:$B$29</c:f>
              <c:numCache>
                <c:formatCode>General</c:formatCode>
                <c:ptCount val="28"/>
                <c:pt idx="0">
                  <c:v>1561027.01</c:v>
                </c:pt>
                <c:pt idx="1">
                  <c:v>11596525.550000001</c:v>
                </c:pt>
                <c:pt idx="2">
                  <c:v>374107.25</c:v>
                </c:pt>
                <c:pt idx="3">
                  <c:v>2562.2600000000002</c:v>
                </c:pt>
                <c:pt idx="4">
                  <c:v>186766.45</c:v>
                </c:pt>
                <c:pt idx="5">
                  <c:v>234519.67</c:v>
                </c:pt>
                <c:pt idx="6">
                  <c:v>725888.34</c:v>
                </c:pt>
                <c:pt idx="7">
                  <c:v>601659.84</c:v>
                </c:pt>
                <c:pt idx="8">
                  <c:v>126917.49</c:v>
                </c:pt>
                <c:pt idx="9">
                  <c:v>384706.68</c:v>
                </c:pt>
                <c:pt idx="10">
                  <c:v>442921.39</c:v>
                </c:pt>
                <c:pt idx="11">
                  <c:v>119716.76</c:v>
                </c:pt>
                <c:pt idx="12">
                  <c:v>245191.05</c:v>
                </c:pt>
                <c:pt idx="13">
                  <c:v>746514.52</c:v>
                </c:pt>
                <c:pt idx="14">
                  <c:v>253510.09</c:v>
                </c:pt>
                <c:pt idx="15">
                  <c:v>627600.72</c:v>
                </c:pt>
                <c:pt idx="16">
                  <c:v>317227.27</c:v>
                </c:pt>
                <c:pt idx="17">
                  <c:v>164108.94</c:v>
                </c:pt>
                <c:pt idx="18">
                  <c:v>428163.17</c:v>
                </c:pt>
                <c:pt idx="19">
                  <c:v>148773.28</c:v>
                </c:pt>
                <c:pt idx="20">
                  <c:v>671187.01</c:v>
                </c:pt>
                <c:pt idx="21">
                  <c:v>-588.69000000000005</c:v>
                </c:pt>
                <c:pt idx="22">
                  <c:v>727597.53</c:v>
                </c:pt>
                <c:pt idx="23">
                  <c:v>197735.74</c:v>
                </c:pt>
                <c:pt idx="24">
                  <c:v>659837.13</c:v>
                </c:pt>
                <c:pt idx="25">
                  <c:v>7471.8</c:v>
                </c:pt>
                <c:pt idx="26">
                  <c:v>325304.52</c:v>
                </c:pt>
                <c:pt idx="27">
                  <c:v>667640.13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6F-42FE-A12C-6251D4EC92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193864"/>
        <c:axId val="467679304"/>
      </c:barChart>
      <c:catAx>
        <c:axId val="19219386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9304"/>
        <c:crossesAt val="0"/>
        <c:auto val="0"/>
        <c:lblAlgn val="ctr"/>
        <c:lblOffset val="100"/>
        <c:tickLblSkip val="5"/>
        <c:tickMarkSkip val="5"/>
        <c:noMultiLvlLbl val="0"/>
      </c:catAx>
      <c:valAx>
        <c:axId val="467679304"/>
        <c:scaling>
          <c:orientation val="minMax"/>
          <c:max val="13000000"/>
          <c:min val="-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19386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9.867744634110517E-3"/>
                <c:y val="0.44494655447633347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(RENA)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846835072"/>
        <c:scaling>
          <c:orientation val="minMax"/>
          <c:max val="25000000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200368"/>
        <c:crosses val="max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.94452797414921663"/>
                <c:y val="0.30637480194029942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Millions RT</a:t>
                  </a:r>
                  <a:r>
                    <a:rPr lang="en-US" baseline="0"/>
                    <a:t> (RT Congestion)</a:t>
                  </a:r>
                  <a:endParaRPr lang="en-US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dateAx>
        <c:axId val="78820036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846835072"/>
        <c:crossesAt val="0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Estimated DAM oversold vs RENA</a:t>
            </a:r>
            <a:endParaRPr lang="en-US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Sum of oversold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'Daily RENA and estimated DAM os'!$A$2:$A$29</c:f>
              <c:numCache>
                <c:formatCode>m/d/yyyy</c:formatCode>
                <c:ptCount val="28"/>
                <c:pt idx="0">
                  <c:v>44958</c:v>
                </c:pt>
                <c:pt idx="1">
                  <c:v>44959</c:v>
                </c:pt>
                <c:pt idx="2">
                  <c:v>44960</c:v>
                </c:pt>
                <c:pt idx="3">
                  <c:v>44961</c:v>
                </c:pt>
                <c:pt idx="4">
                  <c:v>44962</c:v>
                </c:pt>
                <c:pt idx="5">
                  <c:v>44963</c:v>
                </c:pt>
                <c:pt idx="6">
                  <c:v>44964</c:v>
                </c:pt>
                <c:pt idx="7">
                  <c:v>44965</c:v>
                </c:pt>
                <c:pt idx="8">
                  <c:v>44966</c:v>
                </c:pt>
                <c:pt idx="9">
                  <c:v>44967</c:v>
                </c:pt>
                <c:pt idx="10">
                  <c:v>44968</c:v>
                </c:pt>
                <c:pt idx="11">
                  <c:v>44969</c:v>
                </c:pt>
                <c:pt idx="12">
                  <c:v>44970</c:v>
                </c:pt>
                <c:pt idx="13">
                  <c:v>44971</c:v>
                </c:pt>
                <c:pt idx="14">
                  <c:v>44972</c:v>
                </c:pt>
                <c:pt idx="15">
                  <c:v>44973</c:v>
                </c:pt>
                <c:pt idx="16">
                  <c:v>44974</c:v>
                </c:pt>
                <c:pt idx="17">
                  <c:v>44975</c:v>
                </c:pt>
                <c:pt idx="18">
                  <c:v>44976</c:v>
                </c:pt>
                <c:pt idx="19">
                  <c:v>44977</c:v>
                </c:pt>
                <c:pt idx="20">
                  <c:v>44978</c:v>
                </c:pt>
                <c:pt idx="21">
                  <c:v>44979</c:v>
                </c:pt>
                <c:pt idx="22">
                  <c:v>44980</c:v>
                </c:pt>
                <c:pt idx="23">
                  <c:v>44981</c:v>
                </c:pt>
                <c:pt idx="24">
                  <c:v>44982</c:v>
                </c:pt>
                <c:pt idx="25">
                  <c:v>44983</c:v>
                </c:pt>
                <c:pt idx="26">
                  <c:v>44984</c:v>
                </c:pt>
                <c:pt idx="27">
                  <c:v>44985</c:v>
                </c:pt>
              </c:numCache>
            </c:numRef>
          </c:cat>
          <c:val>
            <c:numRef>
              <c:f>'Daily RENA and estimated DAM os'!$C$2:$C$29</c:f>
              <c:numCache>
                <c:formatCode>General</c:formatCode>
                <c:ptCount val="28"/>
                <c:pt idx="0">
                  <c:v>1392150.33244117</c:v>
                </c:pt>
                <c:pt idx="1">
                  <c:v>11103133.4114781</c:v>
                </c:pt>
                <c:pt idx="2">
                  <c:v>512869.58525474102</c:v>
                </c:pt>
                <c:pt idx="3">
                  <c:v>47746.9654290654</c:v>
                </c:pt>
                <c:pt idx="4">
                  <c:v>124349.89098321099</c:v>
                </c:pt>
                <c:pt idx="5">
                  <c:v>-2487994.0600564298</c:v>
                </c:pt>
                <c:pt idx="6">
                  <c:v>144433.83349670799</c:v>
                </c:pt>
                <c:pt idx="7">
                  <c:v>373368.79837318597</c:v>
                </c:pt>
                <c:pt idx="8">
                  <c:v>-189621.50970557399</c:v>
                </c:pt>
                <c:pt idx="9">
                  <c:v>320342.12622247002</c:v>
                </c:pt>
                <c:pt idx="10">
                  <c:v>358852.80404696398</c:v>
                </c:pt>
                <c:pt idx="11">
                  <c:v>197428.930994119</c:v>
                </c:pt>
                <c:pt idx="12">
                  <c:v>11965.6102278328</c:v>
                </c:pt>
                <c:pt idx="13">
                  <c:v>398644.38607530203</c:v>
                </c:pt>
                <c:pt idx="14">
                  <c:v>59217.757033193797</c:v>
                </c:pt>
                <c:pt idx="15">
                  <c:v>506295.04579337599</c:v>
                </c:pt>
                <c:pt idx="16">
                  <c:v>395617.15541243798</c:v>
                </c:pt>
                <c:pt idx="17">
                  <c:v>11954.8440353591</c:v>
                </c:pt>
                <c:pt idx="18">
                  <c:v>447809.30235917203</c:v>
                </c:pt>
                <c:pt idx="19">
                  <c:v>117285.16003126799</c:v>
                </c:pt>
                <c:pt idx="20">
                  <c:v>562173.14188759599</c:v>
                </c:pt>
                <c:pt idx="21">
                  <c:v>-34044.2083144684</c:v>
                </c:pt>
                <c:pt idx="22">
                  <c:v>566010.16605420003</c:v>
                </c:pt>
                <c:pt idx="23">
                  <c:v>184434.76710654001</c:v>
                </c:pt>
                <c:pt idx="24">
                  <c:v>432786.757930191</c:v>
                </c:pt>
                <c:pt idx="25">
                  <c:v>-280298.14636784297</c:v>
                </c:pt>
                <c:pt idx="26">
                  <c:v>235107.69978796499</c:v>
                </c:pt>
                <c:pt idx="27">
                  <c:v>777491.10746164795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0E-4A2C-950A-6608A3B30C31}"/>
            </c:ext>
          </c:extLst>
        </c:ser>
        <c:ser>
          <c:idx val="1"/>
          <c:order val="1"/>
          <c:tx>
            <c:v>RENA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'Daily RENA and estimated DAM os'!$A$2:$A$29</c:f>
              <c:numCache>
                <c:formatCode>m/d/yyyy</c:formatCode>
                <c:ptCount val="28"/>
                <c:pt idx="0">
                  <c:v>44958</c:v>
                </c:pt>
                <c:pt idx="1">
                  <c:v>44959</c:v>
                </c:pt>
                <c:pt idx="2">
                  <c:v>44960</c:v>
                </c:pt>
                <c:pt idx="3">
                  <c:v>44961</c:v>
                </c:pt>
                <c:pt idx="4">
                  <c:v>44962</c:v>
                </c:pt>
                <c:pt idx="5">
                  <c:v>44963</c:v>
                </c:pt>
                <c:pt idx="6">
                  <c:v>44964</c:v>
                </c:pt>
                <c:pt idx="7">
                  <c:v>44965</c:v>
                </c:pt>
                <c:pt idx="8">
                  <c:v>44966</c:v>
                </c:pt>
                <c:pt idx="9">
                  <c:v>44967</c:v>
                </c:pt>
                <c:pt idx="10">
                  <c:v>44968</c:v>
                </c:pt>
                <c:pt idx="11">
                  <c:v>44969</c:v>
                </c:pt>
                <c:pt idx="12">
                  <c:v>44970</c:v>
                </c:pt>
                <c:pt idx="13">
                  <c:v>44971</c:v>
                </c:pt>
                <c:pt idx="14">
                  <c:v>44972</c:v>
                </c:pt>
                <c:pt idx="15">
                  <c:v>44973</c:v>
                </c:pt>
                <c:pt idx="16">
                  <c:v>44974</c:v>
                </c:pt>
                <c:pt idx="17">
                  <c:v>44975</c:v>
                </c:pt>
                <c:pt idx="18">
                  <c:v>44976</c:v>
                </c:pt>
                <c:pt idx="19">
                  <c:v>44977</c:v>
                </c:pt>
                <c:pt idx="20">
                  <c:v>44978</c:v>
                </c:pt>
                <c:pt idx="21">
                  <c:v>44979</c:v>
                </c:pt>
                <c:pt idx="22">
                  <c:v>44980</c:v>
                </c:pt>
                <c:pt idx="23">
                  <c:v>44981</c:v>
                </c:pt>
                <c:pt idx="24">
                  <c:v>44982</c:v>
                </c:pt>
                <c:pt idx="25">
                  <c:v>44983</c:v>
                </c:pt>
                <c:pt idx="26">
                  <c:v>44984</c:v>
                </c:pt>
                <c:pt idx="27">
                  <c:v>44985</c:v>
                </c:pt>
              </c:numCache>
            </c:numRef>
          </c:cat>
          <c:val>
            <c:numRef>
              <c:f>'Daily RENA and estimated DAM os'!$B$2:$B$29</c:f>
              <c:numCache>
                <c:formatCode>General</c:formatCode>
                <c:ptCount val="28"/>
                <c:pt idx="0">
                  <c:v>1561027.01</c:v>
                </c:pt>
                <c:pt idx="1">
                  <c:v>11596525.550000001</c:v>
                </c:pt>
                <c:pt idx="2">
                  <c:v>374107.25</c:v>
                </c:pt>
                <c:pt idx="3">
                  <c:v>2562.2600000000002</c:v>
                </c:pt>
                <c:pt idx="4">
                  <c:v>186766.45</c:v>
                </c:pt>
                <c:pt idx="5">
                  <c:v>234519.67</c:v>
                </c:pt>
                <c:pt idx="6">
                  <c:v>725888.34</c:v>
                </c:pt>
                <c:pt idx="7">
                  <c:v>601659.84</c:v>
                </c:pt>
                <c:pt idx="8">
                  <c:v>126917.49</c:v>
                </c:pt>
                <c:pt idx="9">
                  <c:v>384706.68</c:v>
                </c:pt>
                <c:pt idx="10">
                  <c:v>442921.39</c:v>
                </c:pt>
                <c:pt idx="11">
                  <c:v>119716.76</c:v>
                </c:pt>
                <c:pt idx="12">
                  <c:v>245191.05</c:v>
                </c:pt>
                <c:pt idx="13">
                  <c:v>746514.52</c:v>
                </c:pt>
                <c:pt idx="14">
                  <c:v>253510.09</c:v>
                </c:pt>
                <c:pt idx="15">
                  <c:v>627600.72</c:v>
                </c:pt>
                <c:pt idx="16">
                  <c:v>317227.27</c:v>
                </c:pt>
                <c:pt idx="17">
                  <c:v>164108.94</c:v>
                </c:pt>
                <c:pt idx="18">
                  <c:v>428163.17</c:v>
                </c:pt>
                <c:pt idx="19">
                  <c:v>148773.28</c:v>
                </c:pt>
                <c:pt idx="20">
                  <c:v>671187.01</c:v>
                </c:pt>
                <c:pt idx="21">
                  <c:v>-588.69000000000005</c:v>
                </c:pt>
                <c:pt idx="22">
                  <c:v>727597.53</c:v>
                </c:pt>
                <c:pt idx="23">
                  <c:v>197735.74</c:v>
                </c:pt>
                <c:pt idx="24">
                  <c:v>659837.13</c:v>
                </c:pt>
                <c:pt idx="25">
                  <c:v>7471.8</c:v>
                </c:pt>
                <c:pt idx="26">
                  <c:v>325304.52</c:v>
                </c:pt>
                <c:pt idx="27">
                  <c:v>667640.13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0E-4A2C-950A-6608A3B30C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674600"/>
        <c:axId val="467675776"/>
      </c:barChart>
      <c:catAx>
        <c:axId val="46767460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5776"/>
        <c:crosses val="autoZero"/>
        <c:auto val="0"/>
        <c:lblAlgn val="ctr"/>
        <c:lblOffset val="100"/>
        <c:tickLblSkip val="5"/>
        <c:noMultiLvlLbl val="0"/>
      </c:catAx>
      <c:valAx>
        <c:axId val="467675776"/>
        <c:scaling>
          <c:orientation val="minMax"/>
          <c:max val="12000000"/>
          <c:min val="-3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674600"/>
        <c:crosses val="autoZero"/>
        <c:crossBetween val="between"/>
        <c:majorUnit val="1000000"/>
        <c:dispUnits>
          <c:builtInUnit val="millions"/>
          <c:dispUnitsLbl>
            <c:layout>
              <c:manualLayout>
                <c:xMode val="edge"/>
                <c:yMode val="edge"/>
                <c:x val="1.0371650821089023E-2"/>
                <c:y val="0.33928545250602488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Daily CRR value</a:t>
            </a:r>
            <a:r>
              <a:rPr lang="en-US" b="1" baseline="0"/>
              <a:t> vs DAM congestion Rent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851234889937677"/>
          <c:y val="0.20845921940953116"/>
          <c:w val="0.81144534899239285"/>
          <c:h val="0.51677454387577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Payment/Charge to CRRAH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Sheet1!$A$2:$A$29</c:f>
              <c:numCache>
                <c:formatCode>m/d/yyyy</c:formatCode>
                <c:ptCount val="28"/>
                <c:pt idx="0">
                  <c:v>44958</c:v>
                </c:pt>
                <c:pt idx="1">
                  <c:v>44959</c:v>
                </c:pt>
                <c:pt idx="2">
                  <c:v>44960</c:v>
                </c:pt>
                <c:pt idx="3">
                  <c:v>44961</c:v>
                </c:pt>
                <c:pt idx="4">
                  <c:v>44962</c:v>
                </c:pt>
                <c:pt idx="5">
                  <c:v>44963</c:v>
                </c:pt>
                <c:pt idx="6">
                  <c:v>44964</c:v>
                </c:pt>
                <c:pt idx="7">
                  <c:v>44965</c:v>
                </c:pt>
                <c:pt idx="8">
                  <c:v>44966</c:v>
                </c:pt>
                <c:pt idx="9">
                  <c:v>44967</c:v>
                </c:pt>
                <c:pt idx="10">
                  <c:v>44968</c:v>
                </c:pt>
                <c:pt idx="11">
                  <c:v>44969</c:v>
                </c:pt>
                <c:pt idx="12">
                  <c:v>44970</c:v>
                </c:pt>
                <c:pt idx="13">
                  <c:v>44971</c:v>
                </c:pt>
                <c:pt idx="14">
                  <c:v>44972</c:v>
                </c:pt>
                <c:pt idx="15">
                  <c:v>44973</c:v>
                </c:pt>
                <c:pt idx="16">
                  <c:v>44974</c:v>
                </c:pt>
                <c:pt idx="17">
                  <c:v>44975</c:v>
                </c:pt>
                <c:pt idx="18">
                  <c:v>44976</c:v>
                </c:pt>
                <c:pt idx="19">
                  <c:v>44977</c:v>
                </c:pt>
                <c:pt idx="20">
                  <c:v>44978</c:v>
                </c:pt>
                <c:pt idx="21">
                  <c:v>44979</c:v>
                </c:pt>
                <c:pt idx="22">
                  <c:v>44980</c:v>
                </c:pt>
                <c:pt idx="23">
                  <c:v>44981</c:v>
                </c:pt>
                <c:pt idx="24">
                  <c:v>44982</c:v>
                </c:pt>
                <c:pt idx="25">
                  <c:v>44983</c:v>
                </c:pt>
                <c:pt idx="26">
                  <c:v>44984</c:v>
                </c:pt>
                <c:pt idx="27">
                  <c:v>44985</c:v>
                </c:pt>
              </c:numCache>
            </c:numRef>
          </c:cat>
          <c:val>
            <c:numRef>
              <c:f>Sheet1!$B$2:$B$29</c:f>
              <c:numCache>
                <c:formatCode>General</c:formatCode>
                <c:ptCount val="28"/>
                <c:pt idx="0">
                  <c:v>8227872.8899999997</c:v>
                </c:pt>
                <c:pt idx="1">
                  <c:v>3595686.1</c:v>
                </c:pt>
                <c:pt idx="2">
                  <c:v>2897082.18</c:v>
                </c:pt>
                <c:pt idx="3">
                  <c:v>2663873.7799999998</c:v>
                </c:pt>
                <c:pt idx="4">
                  <c:v>1280039.1299999999</c:v>
                </c:pt>
                <c:pt idx="5">
                  <c:v>5285884.13</c:v>
                </c:pt>
                <c:pt idx="6">
                  <c:v>4741490.5399999898</c:v>
                </c:pt>
                <c:pt idx="7">
                  <c:v>2855582.95</c:v>
                </c:pt>
                <c:pt idx="8">
                  <c:v>3202446.3</c:v>
                </c:pt>
                <c:pt idx="9">
                  <c:v>4988490.1999999899</c:v>
                </c:pt>
                <c:pt idx="10">
                  <c:v>2274388.48999999</c:v>
                </c:pt>
                <c:pt idx="11">
                  <c:v>1555631.75</c:v>
                </c:pt>
                <c:pt idx="12">
                  <c:v>3055744.1399999899</c:v>
                </c:pt>
                <c:pt idx="13">
                  <c:v>3975083.63</c:v>
                </c:pt>
                <c:pt idx="14">
                  <c:v>4705444.9800000004</c:v>
                </c:pt>
                <c:pt idx="15">
                  <c:v>5275216.29</c:v>
                </c:pt>
                <c:pt idx="16">
                  <c:v>5792708.0899999999</c:v>
                </c:pt>
                <c:pt idx="17">
                  <c:v>3958042.76</c:v>
                </c:pt>
                <c:pt idx="18">
                  <c:v>3526258.61</c:v>
                </c:pt>
                <c:pt idx="19">
                  <c:v>5125692.7300000004</c:v>
                </c:pt>
                <c:pt idx="20">
                  <c:v>7085058.5599999903</c:v>
                </c:pt>
                <c:pt idx="21">
                  <c:v>8667911.4399999995</c:v>
                </c:pt>
                <c:pt idx="22">
                  <c:v>4561729.3899999997</c:v>
                </c:pt>
                <c:pt idx="23">
                  <c:v>3676810.43</c:v>
                </c:pt>
                <c:pt idx="24">
                  <c:v>3528509.25</c:v>
                </c:pt>
                <c:pt idx="25">
                  <c:v>3749106.7699999898</c:v>
                </c:pt>
                <c:pt idx="26">
                  <c:v>4397734.18</c:v>
                </c:pt>
                <c:pt idx="27">
                  <c:v>6635820.2400000002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01-40AC-86C0-BD5BB2391FE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DACONGRENT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Sheet1!$A$2:$A$29</c:f>
              <c:numCache>
                <c:formatCode>m/d/yyyy</c:formatCode>
                <c:ptCount val="28"/>
                <c:pt idx="0">
                  <c:v>44958</c:v>
                </c:pt>
                <c:pt idx="1">
                  <c:v>44959</c:v>
                </c:pt>
                <c:pt idx="2">
                  <c:v>44960</c:v>
                </c:pt>
                <c:pt idx="3">
                  <c:v>44961</c:v>
                </c:pt>
                <c:pt idx="4">
                  <c:v>44962</c:v>
                </c:pt>
                <c:pt idx="5">
                  <c:v>44963</c:v>
                </c:pt>
                <c:pt idx="6">
                  <c:v>44964</c:v>
                </c:pt>
                <c:pt idx="7">
                  <c:v>44965</c:v>
                </c:pt>
                <c:pt idx="8">
                  <c:v>44966</c:v>
                </c:pt>
                <c:pt idx="9">
                  <c:v>44967</c:v>
                </c:pt>
                <c:pt idx="10">
                  <c:v>44968</c:v>
                </c:pt>
                <c:pt idx="11">
                  <c:v>44969</c:v>
                </c:pt>
                <c:pt idx="12">
                  <c:v>44970</c:v>
                </c:pt>
                <c:pt idx="13">
                  <c:v>44971</c:v>
                </c:pt>
                <c:pt idx="14">
                  <c:v>44972</c:v>
                </c:pt>
                <c:pt idx="15">
                  <c:v>44973</c:v>
                </c:pt>
                <c:pt idx="16">
                  <c:v>44974</c:v>
                </c:pt>
                <c:pt idx="17">
                  <c:v>44975</c:v>
                </c:pt>
                <c:pt idx="18">
                  <c:v>44976</c:v>
                </c:pt>
                <c:pt idx="19">
                  <c:v>44977</c:v>
                </c:pt>
                <c:pt idx="20">
                  <c:v>44978</c:v>
                </c:pt>
                <c:pt idx="21">
                  <c:v>44979</c:v>
                </c:pt>
                <c:pt idx="22">
                  <c:v>44980</c:v>
                </c:pt>
                <c:pt idx="23">
                  <c:v>44981</c:v>
                </c:pt>
                <c:pt idx="24">
                  <c:v>44982</c:v>
                </c:pt>
                <c:pt idx="25">
                  <c:v>44983</c:v>
                </c:pt>
                <c:pt idx="26">
                  <c:v>44984</c:v>
                </c:pt>
                <c:pt idx="27">
                  <c:v>44985</c:v>
                </c:pt>
              </c:numCache>
            </c:numRef>
          </c:cat>
          <c:val>
            <c:numRef>
              <c:f>Sheet1!$C$2:$C$29</c:f>
              <c:numCache>
                <c:formatCode>General</c:formatCode>
                <c:ptCount val="28"/>
                <c:pt idx="0">
                  <c:v>9753554.9600000009</c:v>
                </c:pt>
                <c:pt idx="1">
                  <c:v>4400855.26</c:v>
                </c:pt>
                <c:pt idx="2">
                  <c:v>3511848.17</c:v>
                </c:pt>
                <c:pt idx="3">
                  <c:v>3215644.67</c:v>
                </c:pt>
                <c:pt idx="4">
                  <c:v>1346384.59</c:v>
                </c:pt>
                <c:pt idx="5">
                  <c:v>5318401.79</c:v>
                </c:pt>
                <c:pt idx="6">
                  <c:v>4860051.07</c:v>
                </c:pt>
                <c:pt idx="7">
                  <c:v>3062514.32</c:v>
                </c:pt>
                <c:pt idx="8">
                  <c:v>3281875.23</c:v>
                </c:pt>
                <c:pt idx="9">
                  <c:v>5643177.4100000001</c:v>
                </c:pt>
                <c:pt idx="10">
                  <c:v>1977151.69</c:v>
                </c:pt>
                <c:pt idx="11">
                  <c:v>1671655.65</c:v>
                </c:pt>
                <c:pt idx="12">
                  <c:v>3632227.93</c:v>
                </c:pt>
                <c:pt idx="13">
                  <c:v>4302707.25</c:v>
                </c:pt>
                <c:pt idx="14">
                  <c:v>5031409.4400000004</c:v>
                </c:pt>
                <c:pt idx="15">
                  <c:v>5625770.2699999996</c:v>
                </c:pt>
                <c:pt idx="16">
                  <c:v>5768302.5499999998</c:v>
                </c:pt>
                <c:pt idx="17">
                  <c:v>4279225.45</c:v>
                </c:pt>
                <c:pt idx="18">
                  <c:v>3608520.99</c:v>
                </c:pt>
                <c:pt idx="19">
                  <c:v>5049910.66</c:v>
                </c:pt>
                <c:pt idx="20">
                  <c:v>7302630.1799999997</c:v>
                </c:pt>
                <c:pt idx="21">
                  <c:v>8639060.0199999996</c:v>
                </c:pt>
                <c:pt idx="22">
                  <c:v>4071989.01</c:v>
                </c:pt>
                <c:pt idx="23">
                  <c:v>3258123.83</c:v>
                </c:pt>
                <c:pt idx="24">
                  <c:v>3220816.84</c:v>
                </c:pt>
                <c:pt idx="25">
                  <c:v>3827784.19</c:v>
                </c:pt>
                <c:pt idx="26">
                  <c:v>3945359.18</c:v>
                </c:pt>
                <c:pt idx="27">
                  <c:v>5855634.2599999998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01-40AC-86C0-BD5BB2391F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3646160"/>
        <c:axId val="693647336"/>
      </c:barChart>
      <c:catAx>
        <c:axId val="693646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7336"/>
        <c:crosses val="autoZero"/>
        <c:auto val="0"/>
        <c:lblAlgn val="ctr"/>
        <c:lblOffset val="100"/>
        <c:tickLblSkip val="5"/>
        <c:noMultiLvlLbl val="0"/>
      </c:catAx>
      <c:valAx>
        <c:axId val="693647336"/>
        <c:scaling>
          <c:orientation val="minMax"/>
          <c:max val="1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46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rPr>
              <a:t>Daily Credit/Charge to CRR Balancing Account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US" sz="14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DAILY_CREDIT_OR_SHORT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Sheet1!$A$2:$A$29</c:f>
              <c:numCache>
                <c:formatCode>m/d/yyyy</c:formatCode>
                <c:ptCount val="28"/>
                <c:pt idx="0">
                  <c:v>44958</c:v>
                </c:pt>
                <c:pt idx="1">
                  <c:v>44959</c:v>
                </c:pt>
                <c:pt idx="2">
                  <c:v>44960</c:v>
                </c:pt>
                <c:pt idx="3">
                  <c:v>44961</c:v>
                </c:pt>
                <c:pt idx="4">
                  <c:v>44962</c:v>
                </c:pt>
                <c:pt idx="5">
                  <c:v>44963</c:v>
                </c:pt>
                <c:pt idx="6">
                  <c:v>44964</c:v>
                </c:pt>
                <c:pt idx="7">
                  <c:v>44965</c:v>
                </c:pt>
                <c:pt idx="8">
                  <c:v>44966</c:v>
                </c:pt>
                <c:pt idx="9">
                  <c:v>44967</c:v>
                </c:pt>
                <c:pt idx="10">
                  <c:v>44968</c:v>
                </c:pt>
                <c:pt idx="11">
                  <c:v>44969</c:v>
                </c:pt>
                <c:pt idx="12">
                  <c:v>44970</c:v>
                </c:pt>
                <c:pt idx="13">
                  <c:v>44971</c:v>
                </c:pt>
                <c:pt idx="14">
                  <c:v>44972</c:v>
                </c:pt>
                <c:pt idx="15">
                  <c:v>44973</c:v>
                </c:pt>
                <c:pt idx="16">
                  <c:v>44974</c:v>
                </c:pt>
                <c:pt idx="17">
                  <c:v>44975</c:v>
                </c:pt>
                <c:pt idx="18">
                  <c:v>44976</c:v>
                </c:pt>
                <c:pt idx="19">
                  <c:v>44977</c:v>
                </c:pt>
                <c:pt idx="20">
                  <c:v>44978</c:v>
                </c:pt>
                <c:pt idx="21">
                  <c:v>44979</c:v>
                </c:pt>
                <c:pt idx="22">
                  <c:v>44980</c:v>
                </c:pt>
                <c:pt idx="23">
                  <c:v>44981</c:v>
                </c:pt>
                <c:pt idx="24">
                  <c:v>44982</c:v>
                </c:pt>
                <c:pt idx="25">
                  <c:v>44983</c:v>
                </c:pt>
                <c:pt idx="26">
                  <c:v>44984</c:v>
                </c:pt>
                <c:pt idx="27">
                  <c:v>44985</c:v>
                </c:pt>
              </c:numCache>
            </c:numRef>
          </c:cat>
          <c:val>
            <c:numRef>
              <c:f>Sheet1!$D$2:$D$29</c:f>
              <c:numCache>
                <c:formatCode>General</c:formatCode>
                <c:ptCount val="28"/>
                <c:pt idx="0">
                  <c:v>1525682.07</c:v>
                </c:pt>
                <c:pt idx="1">
                  <c:v>805169.15999999898</c:v>
                </c:pt>
                <c:pt idx="2">
                  <c:v>614765.98999999894</c:v>
                </c:pt>
                <c:pt idx="3">
                  <c:v>551770.88999999897</c:v>
                </c:pt>
                <c:pt idx="4">
                  <c:v>66345.459999999905</c:v>
                </c:pt>
                <c:pt idx="5">
                  <c:v>32517.660000000102</c:v>
                </c:pt>
                <c:pt idx="6">
                  <c:v>118560.530000001</c:v>
                </c:pt>
                <c:pt idx="7">
                  <c:v>206931.36999999901</c:v>
                </c:pt>
                <c:pt idx="8">
                  <c:v>79428.930000000095</c:v>
                </c:pt>
                <c:pt idx="9">
                  <c:v>654687.21</c:v>
                </c:pt>
                <c:pt idx="10">
                  <c:v>-297236.799999999</c:v>
                </c:pt>
                <c:pt idx="11">
                  <c:v>116023.899999999</c:v>
                </c:pt>
                <c:pt idx="12">
                  <c:v>576483.79</c:v>
                </c:pt>
                <c:pt idx="13">
                  <c:v>327623.62</c:v>
                </c:pt>
                <c:pt idx="14">
                  <c:v>325964.45999999897</c:v>
                </c:pt>
                <c:pt idx="15">
                  <c:v>350553.97999999899</c:v>
                </c:pt>
                <c:pt idx="16">
                  <c:v>-24405.54</c:v>
                </c:pt>
                <c:pt idx="17">
                  <c:v>321182.69</c:v>
                </c:pt>
                <c:pt idx="18">
                  <c:v>82262.380000000296</c:v>
                </c:pt>
                <c:pt idx="19">
                  <c:v>-75782.070000000298</c:v>
                </c:pt>
                <c:pt idx="20">
                  <c:v>217571.62000000101</c:v>
                </c:pt>
                <c:pt idx="21">
                  <c:v>-28851.420000001701</c:v>
                </c:pt>
                <c:pt idx="22">
                  <c:v>-489740.38</c:v>
                </c:pt>
                <c:pt idx="23">
                  <c:v>-418686.6</c:v>
                </c:pt>
                <c:pt idx="24">
                  <c:v>-307692.40999999997</c:v>
                </c:pt>
                <c:pt idx="25">
                  <c:v>78677.420000000304</c:v>
                </c:pt>
                <c:pt idx="26">
                  <c:v>-452374.99999999901</c:v>
                </c:pt>
                <c:pt idx="27">
                  <c:v>-780185.98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59-4AE6-A50A-983A0147D7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6490160"/>
        <c:axId val="716486632"/>
      </c:barChart>
      <c:catAx>
        <c:axId val="7164901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86632"/>
        <c:crosses val="autoZero"/>
        <c:auto val="0"/>
        <c:lblAlgn val="ctr"/>
        <c:lblOffset val="100"/>
        <c:tickLblSkip val="5"/>
        <c:noMultiLvlLbl val="0"/>
      </c:catAx>
      <c:valAx>
        <c:axId val="716486632"/>
        <c:scaling>
          <c:orientation val="minMax"/>
          <c:max val="2000000"/>
          <c:min val="-1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649016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32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4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886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69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Review of February RENA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CMWG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May 15</a:t>
            </a:r>
            <a:r>
              <a:rPr lang="en-US" baseline="30000" dirty="0">
                <a:solidFill>
                  <a:schemeClr val="tx2"/>
                </a:solidFill>
              </a:rPr>
              <a:t>th</a:t>
            </a:r>
            <a:r>
              <a:rPr lang="en-US" dirty="0">
                <a:solidFill>
                  <a:schemeClr val="tx2"/>
                </a:solidFill>
              </a:rPr>
              <a:t>, 2023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Sum of RENA 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34409"/>
              </p:ext>
            </p:extLst>
          </p:nvPr>
        </p:nvGraphicFramePr>
        <p:xfrm>
          <a:off x="461682" y="1386682"/>
          <a:ext cx="8072718" cy="3979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9244C0C-7A89-442C-BA24-8DE1B5B9080D}"/>
              </a:ext>
            </a:extLst>
          </p:cNvPr>
          <p:cNvGraphicFramePr>
            <a:graphicFrameLocks/>
          </p:cNvGraphicFramePr>
          <p:nvPr/>
        </p:nvGraphicFramePr>
        <p:xfrm>
          <a:off x="219075" y="1617266"/>
          <a:ext cx="8705850" cy="3623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37956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with RT Congestion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167432"/>
          </a:xfrm>
        </p:spPr>
        <p:txBody>
          <a:bodyPr/>
          <a:lstStyle/>
          <a:p>
            <a:r>
              <a:rPr lang="en-US" sz="2000" dirty="0"/>
              <a:t>The total RENA in February was $22.5M, while the total SCED congestion rent was around $154M 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7249537"/>
              </p:ext>
            </p:extLst>
          </p:nvPr>
        </p:nvGraphicFramePr>
        <p:xfrm>
          <a:off x="657225" y="2209800"/>
          <a:ext cx="7829550" cy="3391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8143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Daily RENA and estimated DAM oversold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269084"/>
            <a:ext cx="8534400" cy="4319832"/>
          </a:xfrm>
        </p:spPr>
        <p:txBody>
          <a:bodyPr/>
          <a:lstStyle/>
          <a:p>
            <a:r>
              <a:rPr lang="en-US" sz="2000" dirty="0"/>
              <a:t>The total estimated DAM oversold amount in February was around </a:t>
            </a:r>
          </a:p>
          <a:p>
            <a:pPr marL="0" indent="0">
              <a:buNone/>
            </a:pPr>
            <a:r>
              <a:rPr lang="en-US" sz="2000" dirty="0"/>
              <a:t>     $16.3M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9034941"/>
              </p:ext>
            </p:extLst>
          </p:nvPr>
        </p:nvGraphicFramePr>
        <p:xfrm>
          <a:off x="266700" y="2057400"/>
          <a:ext cx="8534400" cy="3933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2886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7D362-1EA2-4A6C-A1E5-1EEABCB5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 2/02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44FD-E84E-46F2-B472-79B811D50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91742"/>
            <a:ext cx="8534400" cy="4674516"/>
          </a:xfrm>
        </p:spPr>
        <p:txBody>
          <a:bodyPr/>
          <a:lstStyle/>
          <a:p>
            <a:r>
              <a:rPr lang="en-US" sz="1800" dirty="0"/>
              <a:t>RENA for 2/02 was $11.6M while DAM Oversold for 2/02 was $11.1M</a:t>
            </a:r>
          </a:p>
          <a:p>
            <a:endParaRPr lang="en-US" sz="1800" dirty="0"/>
          </a:p>
          <a:p>
            <a:r>
              <a:rPr lang="en-US" sz="1800" dirty="0"/>
              <a:t>DAM oversold was caused by several constraints in the in the Central Texas area, the highest was DBARMAR8: CKT_928_1 with $3.2M DAM oversold. 5 other constraints in Central Texas area were over $1M: DBERNAR8: 372T359, SGLAGA28: 33T218_1, XTWI158:V3_W1_1, DFPLOS5: FAYETT_AT2H, and DBURBUC8: 372T359_1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/>
              <a:t>DAM oversold constraints on 2/02 were caused by multiple forced transmission outages in the area due to icing and winter weather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50495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7D362-1EA2-4A6C-A1E5-1EEABCB5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ODs 2/01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B44FD-E84E-46F2-B472-79B811D50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091742"/>
            <a:ext cx="8534400" cy="4674516"/>
          </a:xfrm>
        </p:spPr>
        <p:txBody>
          <a:bodyPr/>
          <a:lstStyle/>
          <a:p>
            <a:r>
              <a:rPr lang="en-US" sz="1800" dirty="0"/>
              <a:t>RENA for 2/01 was approximately $1.6M</a:t>
            </a:r>
          </a:p>
          <a:p>
            <a:endParaRPr lang="en-US" sz="1800" dirty="0"/>
          </a:p>
          <a:p>
            <a:r>
              <a:rPr lang="en-US" sz="1800" dirty="0"/>
              <a:t>RENA for 2/01 was primarily caused by $1.4M DAM oversold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Similar to 2/02, DAM oversold occurred on multiple different constraints, the highest of which was DBERWE58: 254T331_1 with approximately $300,000 oversold. Oversold constraints were primarily in Central Texas and caused by forced outages due to icing and winter weather</a:t>
            </a:r>
            <a:endParaRPr lang="en-US" sz="1800" i="1" dirty="0"/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869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5182"/>
            <a:ext cx="8610600" cy="5204618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The total monthly RENA observed in February 2023 was relatively high, $22.5M</a:t>
            </a:r>
          </a:p>
          <a:p>
            <a:endParaRPr lang="en-US" sz="2000" dirty="0"/>
          </a:p>
          <a:p>
            <a:r>
              <a:rPr lang="en-US" sz="2000" dirty="0"/>
              <a:t>The highest RENA in February was observed on OD 2/02 with $11.6M, which was mostly related DAM oversold on multiple constraints</a:t>
            </a:r>
          </a:p>
          <a:p>
            <a:endParaRPr lang="en-US" sz="2000" dirty="0"/>
          </a:p>
          <a:p>
            <a:pPr algn="just"/>
            <a:r>
              <a:rPr lang="en-US" sz="2000" dirty="0"/>
              <a:t>The impact from PTP w/links to options was $2.2M for February</a:t>
            </a:r>
            <a:endParaRPr lang="en-US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08304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February CRR Balance Account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8198231"/>
              </p:ext>
            </p:extLst>
          </p:nvPr>
        </p:nvGraphicFramePr>
        <p:xfrm>
          <a:off x="1066800" y="762000"/>
          <a:ext cx="7086600" cy="2747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8782846"/>
              </p:ext>
            </p:extLst>
          </p:nvPr>
        </p:nvGraphicFramePr>
        <p:xfrm>
          <a:off x="1295400" y="3502279"/>
          <a:ext cx="662940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20553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50653</TotalTime>
  <Words>319</Words>
  <Application>Microsoft Office PowerPoint</Application>
  <PresentationFormat>On-screen Show (4:3)</PresentationFormat>
  <Paragraphs>49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Monthly Sum of RENA </vt:lpstr>
      <vt:lpstr>Daily RENA with RT Congestion </vt:lpstr>
      <vt:lpstr>Daily RENA and estimated DAM oversold</vt:lpstr>
      <vt:lpstr>OD 2/02 </vt:lpstr>
      <vt:lpstr>ODs 2/01</vt:lpstr>
      <vt:lpstr>Summary</vt:lpstr>
      <vt:lpstr>February CRR Balance Account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Green, Alex</cp:lastModifiedBy>
  <cp:revision>641</cp:revision>
  <cp:lastPrinted>2021-07-16T14:42:57Z</cp:lastPrinted>
  <dcterms:created xsi:type="dcterms:W3CDTF">2016-01-21T15:20:31Z</dcterms:created>
  <dcterms:modified xsi:type="dcterms:W3CDTF">2023-08-17T20:58:27Z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2023-08-17T20:58:27Z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3dedc864-4a30-4045-a550-0e6291a5e753</vt:lpwstr>
  </property>
  <property fmtid="{D5CDD505-2E9C-101B-9397-08002B2CF9AE}" pid="9" name="MSIP_Label_7084cbda-52b8-46fb-a7b7-cb5bd465ed85_ContentBits">
    <vt:lpwstr>0</vt:lpwstr>
  </property>
</Properties>
</file>