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82" r:id="rId8"/>
    <p:sldId id="283" r:id="rId9"/>
    <p:sldId id="333" r:id="rId10"/>
    <p:sldId id="344" r:id="rId11"/>
    <p:sldId id="346" r:id="rId12"/>
    <p:sldId id="345" r:id="rId13"/>
    <p:sldId id="330" r:id="rId14"/>
    <p:sldId id="33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95417" autoAdjust="0"/>
  </p:normalViewPr>
  <p:slideViewPr>
    <p:cSldViewPr showGuides="1">
      <p:cViewPr varScale="1">
        <p:scale>
          <a:sx n="124" d="100"/>
          <a:sy n="124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8\RENA_MAY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3\df_rena_mthly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3\plots_2_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3\plots_2_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3\122022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3\122022_crrba_plo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rena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2BF-43BD-A986-90061C11217C}"/>
              </c:ext>
            </c:extLst>
          </c:dPt>
          <c:cat>
            <c:strRef>
              <c:f>df_rena_mthly!$D$2:$D$26</c:f>
              <c:strCache>
                <c:ptCount val="25"/>
                <c:pt idx="0">
                  <c:v>2020_12</c:v>
                </c:pt>
                <c:pt idx="1">
                  <c:v>2021_01</c:v>
                </c:pt>
                <c:pt idx="2">
                  <c:v>2021_02</c:v>
                </c:pt>
                <c:pt idx="3">
                  <c:v>2021_03</c:v>
                </c:pt>
                <c:pt idx="4">
                  <c:v>2021_04</c:v>
                </c:pt>
                <c:pt idx="5">
                  <c:v>2021_05</c:v>
                </c:pt>
                <c:pt idx="6">
                  <c:v>2021_06</c:v>
                </c:pt>
                <c:pt idx="7">
                  <c:v>2021_07</c:v>
                </c:pt>
                <c:pt idx="8">
                  <c:v>2021_08</c:v>
                </c:pt>
                <c:pt idx="9">
                  <c:v>2021_09</c:v>
                </c:pt>
                <c:pt idx="10">
                  <c:v>2021_10</c:v>
                </c:pt>
                <c:pt idx="11">
                  <c:v>2021_11</c:v>
                </c:pt>
                <c:pt idx="12">
                  <c:v>2021_12</c:v>
                </c:pt>
                <c:pt idx="13">
                  <c:v>2022_01</c:v>
                </c:pt>
                <c:pt idx="14">
                  <c:v>2022_02</c:v>
                </c:pt>
                <c:pt idx="15">
                  <c:v>2022_03</c:v>
                </c:pt>
                <c:pt idx="16">
                  <c:v>2022_04</c:v>
                </c:pt>
                <c:pt idx="17">
                  <c:v>2022_05</c:v>
                </c:pt>
                <c:pt idx="18">
                  <c:v>2022_06</c:v>
                </c:pt>
                <c:pt idx="19">
                  <c:v>2022_07</c:v>
                </c:pt>
                <c:pt idx="20">
                  <c:v>2022_08</c:v>
                </c:pt>
                <c:pt idx="21">
                  <c:v>2022_09</c:v>
                </c:pt>
                <c:pt idx="22">
                  <c:v>2022_10</c:v>
                </c:pt>
                <c:pt idx="23">
                  <c:v>2022_11</c:v>
                </c:pt>
                <c:pt idx="24">
                  <c:v>2022_12</c:v>
                </c:pt>
              </c:strCache>
            </c:strRef>
          </c:cat>
          <c:val>
            <c:numRef>
              <c:f>df_rena_mthly!$C$2:$C$26</c:f>
              <c:numCache>
                <c:formatCode>General</c:formatCode>
                <c:ptCount val="25"/>
                <c:pt idx="0">
                  <c:v>5117961.3900000006</c:v>
                </c:pt>
                <c:pt idx="1">
                  <c:v>5414406.5199999996</c:v>
                </c:pt>
                <c:pt idx="2">
                  <c:v>-57010461.57</c:v>
                </c:pt>
                <c:pt idx="3">
                  <c:v>15662765.75</c:v>
                </c:pt>
                <c:pt idx="4">
                  <c:v>9977037.0099999998</c:v>
                </c:pt>
                <c:pt idx="5">
                  <c:v>1113330.94</c:v>
                </c:pt>
                <c:pt idx="6">
                  <c:v>-2344357.1199999899</c:v>
                </c:pt>
                <c:pt idx="7">
                  <c:v>1729081.9</c:v>
                </c:pt>
                <c:pt idx="8">
                  <c:v>2069008.28</c:v>
                </c:pt>
                <c:pt idx="9">
                  <c:v>3082125.66</c:v>
                </c:pt>
                <c:pt idx="10">
                  <c:v>2992724.4099999899</c:v>
                </c:pt>
                <c:pt idx="11">
                  <c:v>8791548.1199999992</c:v>
                </c:pt>
                <c:pt idx="12">
                  <c:v>9807959.7899999991</c:v>
                </c:pt>
                <c:pt idx="13">
                  <c:v>2925413.6</c:v>
                </c:pt>
                <c:pt idx="14">
                  <c:v>4587053.91</c:v>
                </c:pt>
                <c:pt idx="15">
                  <c:v>12857904.49</c:v>
                </c:pt>
                <c:pt idx="16">
                  <c:v>-3050433.4</c:v>
                </c:pt>
                <c:pt idx="17">
                  <c:v>1111300.95</c:v>
                </c:pt>
                <c:pt idx="18">
                  <c:v>427358.34999999899</c:v>
                </c:pt>
                <c:pt idx="19">
                  <c:v>-6005541.4499999899</c:v>
                </c:pt>
                <c:pt idx="20">
                  <c:v>1793133.96</c:v>
                </c:pt>
                <c:pt idx="21">
                  <c:v>5569301.1900000004</c:v>
                </c:pt>
                <c:pt idx="22">
                  <c:v>8199669.46</c:v>
                </c:pt>
                <c:pt idx="23">
                  <c:v>10773398.810000001</c:v>
                </c:pt>
                <c:pt idx="24">
                  <c:v>-479198.98000000097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BF-43BD-A986-90061C112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451564904751863E-2"/>
          <c:y val="0.13784158939647417"/>
          <c:w val="0.79999386937946626"/>
          <c:h val="0.66580114614380381"/>
        </c:manualLayout>
      </c:layout>
      <c:areaChart>
        <c:grouping val="standard"/>
        <c:varyColors val="0"/>
        <c:ser>
          <c:idx val="0"/>
          <c:order val="0"/>
          <c:tx>
            <c:v>Sum of RT Congestion Rent</c:v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[1]Oct_RENA!$H$2:$H$32</c:f>
              <c:numCache>
                <c:formatCode>m/d/yyyy</c:formatCode>
                <c:ptCount val="31"/>
                <c:pt idx="0">
                  <c:v>44835</c:v>
                </c:pt>
                <c:pt idx="1">
                  <c:v>44836</c:v>
                </c:pt>
                <c:pt idx="2">
                  <c:v>44837</c:v>
                </c:pt>
                <c:pt idx="3">
                  <c:v>44838</c:v>
                </c:pt>
                <c:pt idx="4">
                  <c:v>44839</c:v>
                </c:pt>
                <c:pt idx="5">
                  <c:v>44840</c:v>
                </c:pt>
                <c:pt idx="6">
                  <c:v>44841</c:v>
                </c:pt>
                <c:pt idx="7">
                  <c:v>44842</c:v>
                </c:pt>
                <c:pt idx="8">
                  <c:v>44843</c:v>
                </c:pt>
                <c:pt idx="9">
                  <c:v>44844</c:v>
                </c:pt>
                <c:pt idx="10">
                  <c:v>44845</c:v>
                </c:pt>
                <c:pt idx="11">
                  <c:v>44846</c:v>
                </c:pt>
                <c:pt idx="12">
                  <c:v>44847</c:v>
                </c:pt>
                <c:pt idx="13">
                  <c:v>44848</c:v>
                </c:pt>
                <c:pt idx="14">
                  <c:v>44849</c:v>
                </c:pt>
                <c:pt idx="15">
                  <c:v>44850</c:v>
                </c:pt>
                <c:pt idx="16">
                  <c:v>44851</c:v>
                </c:pt>
                <c:pt idx="17">
                  <c:v>44852</c:v>
                </c:pt>
                <c:pt idx="18">
                  <c:v>44853</c:v>
                </c:pt>
                <c:pt idx="19">
                  <c:v>44854</c:v>
                </c:pt>
                <c:pt idx="20">
                  <c:v>44855</c:v>
                </c:pt>
                <c:pt idx="21">
                  <c:v>44856</c:v>
                </c:pt>
                <c:pt idx="22">
                  <c:v>44857</c:v>
                </c:pt>
                <c:pt idx="23">
                  <c:v>44858</c:v>
                </c:pt>
                <c:pt idx="24">
                  <c:v>44859</c:v>
                </c:pt>
                <c:pt idx="25">
                  <c:v>44860</c:v>
                </c:pt>
                <c:pt idx="26">
                  <c:v>44861</c:v>
                </c:pt>
                <c:pt idx="27">
                  <c:v>44862</c:v>
                </c:pt>
                <c:pt idx="28">
                  <c:v>44863</c:v>
                </c:pt>
                <c:pt idx="29">
                  <c:v>44864</c:v>
                </c:pt>
                <c:pt idx="30">
                  <c:v>44865</c:v>
                </c:pt>
              </c:numCache>
            </c:numRef>
          </c:cat>
          <c:val>
            <c:numRef>
              <c:f>'Daily RENA w RT Cong'!$C$2:$C$32</c:f>
              <c:numCache>
                <c:formatCode>General</c:formatCode>
                <c:ptCount val="31"/>
                <c:pt idx="0">
                  <c:v>5140338.7845350597</c:v>
                </c:pt>
                <c:pt idx="1">
                  <c:v>11750560.2741617</c:v>
                </c:pt>
                <c:pt idx="2">
                  <c:v>6937824.11876164</c:v>
                </c:pt>
                <c:pt idx="3">
                  <c:v>1521448.57814387</c:v>
                </c:pt>
                <c:pt idx="4">
                  <c:v>11562337.0079586</c:v>
                </c:pt>
                <c:pt idx="5">
                  <c:v>2921240.09947121</c:v>
                </c:pt>
                <c:pt idx="6">
                  <c:v>4353561.5358314198</c:v>
                </c:pt>
                <c:pt idx="7">
                  <c:v>2990866.4658676102</c:v>
                </c:pt>
                <c:pt idx="8">
                  <c:v>2272975.4383051</c:v>
                </c:pt>
                <c:pt idx="9">
                  <c:v>2593158.0534379799</c:v>
                </c:pt>
                <c:pt idx="10">
                  <c:v>7115820.9787310297</c:v>
                </c:pt>
                <c:pt idx="11">
                  <c:v>9910709.1976676192</c:v>
                </c:pt>
                <c:pt idx="12">
                  <c:v>9751492.4380473997</c:v>
                </c:pt>
                <c:pt idx="13">
                  <c:v>4927762.2580272602</c:v>
                </c:pt>
                <c:pt idx="14">
                  <c:v>1464911.3131683001</c:v>
                </c:pt>
                <c:pt idx="15">
                  <c:v>2565968.1620715498</c:v>
                </c:pt>
                <c:pt idx="16">
                  <c:v>3767439.8249504101</c:v>
                </c:pt>
                <c:pt idx="17">
                  <c:v>1635532.7787468899</c:v>
                </c:pt>
                <c:pt idx="18">
                  <c:v>3390857.4722093199</c:v>
                </c:pt>
                <c:pt idx="19">
                  <c:v>549405.89673734701</c:v>
                </c:pt>
                <c:pt idx="20">
                  <c:v>1295972.78325111</c:v>
                </c:pt>
                <c:pt idx="21">
                  <c:v>18886440.632190201</c:v>
                </c:pt>
                <c:pt idx="22">
                  <c:v>112614998.770437</c:v>
                </c:pt>
                <c:pt idx="23">
                  <c:v>5264609.9327165103</c:v>
                </c:pt>
                <c:pt idx="24">
                  <c:v>4249297.8568551997</c:v>
                </c:pt>
                <c:pt idx="25">
                  <c:v>1030068.07396388</c:v>
                </c:pt>
                <c:pt idx="26">
                  <c:v>4871418.9503269596</c:v>
                </c:pt>
                <c:pt idx="27">
                  <c:v>7083999.8117503803</c:v>
                </c:pt>
                <c:pt idx="28">
                  <c:v>20256749.088471498</c:v>
                </c:pt>
                <c:pt idx="29">
                  <c:v>19518299.7302416</c:v>
                </c:pt>
                <c:pt idx="30">
                  <c:v>1911659.8899032101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A8-4F0B-A33D-B4FA001C6B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v>RENA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'Daily RENA w RT Cong'!$A$2:$A$32</c:f>
              <c:numCache>
                <c:formatCode>m/d/yyyy</c:formatCode>
                <c:ptCount val="31"/>
                <c:pt idx="0">
                  <c:v>44896</c:v>
                </c:pt>
                <c:pt idx="1">
                  <c:v>44897</c:v>
                </c:pt>
                <c:pt idx="2">
                  <c:v>44898</c:v>
                </c:pt>
                <c:pt idx="3">
                  <c:v>44899</c:v>
                </c:pt>
                <c:pt idx="4">
                  <c:v>44900</c:v>
                </c:pt>
                <c:pt idx="5">
                  <c:v>44901</c:v>
                </c:pt>
                <c:pt idx="6">
                  <c:v>44902</c:v>
                </c:pt>
                <c:pt idx="7">
                  <c:v>44903</c:v>
                </c:pt>
                <c:pt idx="8">
                  <c:v>44904</c:v>
                </c:pt>
                <c:pt idx="9">
                  <c:v>44905</c:v>
                </c:pt>
                <c:pt idx="10">
                  <c:v>44906</c:v>
                </c:pt>
                <c:pt idx="11">
                  <c:v>44907</c:v>
                </c:pt>
                <c:pt idx="12">
                  <c:v>44908</c:v>
                </c:pt>
                <c:pt idx="13">
                  <c:v>44909</c:v>
                </c:pt>
                <c:pt idx="14">
                  <c:v>44910</c:v>
                </c:pt>
                <c:pt idx="15">
                  <c:v>44911</c:v>
                </c:pt>
                <c:pt idx="16">
                  <c:v>44912</c:v>
                </c:pt>
                <c:pt idx="17">
                  <c:v>44913</c:v>
                </c:pt>
                <c:pt idx="18">
                  <c:v>44914</c:v>
                </c:pt>
                <c:pt idx="19">
                  <c:v>44915</c:v>
                </c:pt>
                <c:pt idx="20">
                  <c:v>44916</c:v>
                </c:pt>
                <c:pt idx="21">
                  <c:v>44917</c:v>
                </c:pt>
                <c:pt idx="22">
                  <c:v>44918</c:v>
                </c:pt>
                <c:pt idx="23">
                  <c:v>44919</c:v>
                </c:pt>
                <c:pt idx="24">
                  <c:v>44920</c:v>
                </c:pt>
                <c:pt idx="25">
                  <c:v>44921</c:v>
                </c:pt>
                <c:pt idx="26">
                  <c:v>44922</c:v>
                </c:pt>
                <c:pt idx="27">
                  <c:v>44923</c:v>
                </c:pt>
                <c:pt idx="28">
                  <c:v>44924</c:v>
                </c:pt>
                <c:pt idx="29">
                  <c:v>44925</c:v>
                </c:pt>
                <c:pt idx="30">
                  <c:v>44926</c:v>
                </c:pt>
              </c:numCache>
            </c:numRef>
          </c:cat>
          <c:val>
            <c:numRef>
              <c:f>'Daily RENA w RT Cong'!$B$2:$B$32</c:f>
              <c:numCache>
                <c:formatCode>General</c:formatCode>
                <c:ptCount val="31"/>
                <c:pt idx="0">
                  <c:v>734166.43</c:v>
                </c:pt>
                <c:pt idx="1">
                  <c:v>699200.25</c:v>
                </c:pt>
                <c:pt idx="2">
                  <c:v>278337.67</c:v>
                </c:pt>
                <c:pt idx="3">
                  <c:v>79058.880000000005</c:v>
                </c:pt>
                <c:pt idx="4">
                  <c:v>1414672.16</c:v>
                </c:pt>
                <c:pt idx="5">
                  <c:v>670833.39</c:v>
                </c:pt>
                <c:pt idx="6">
                  <c:v>994279.54</c:v>
                </c:pt>
                <c:pt idx="7">
                  <c:v>1051067.08</c:v>
                </c:pt>
                <c:pt idx="8">
                  <c:v>472528.39</c:v>
                </c:pt>
                <c:pt idx="9">
                  <c:v>1084059.6100000001</c:v>
                </c:pt>
                <c:pt idx="10">
                  <c:v>969963.52000000002</c:v>
                </c:pt>
                <c:pt idx="11">
                  <c:v>475575.77</c:v>
                </c:pt>
                <c:pt idx="12" formatCode="_(&quot;$&quot;* #,##0.00_);_(&quot;$&quot;* \(#,##0.00\);_(&quot;$&quot;* &quot;-&quot;??_);_(@_)">
                  <c:v>1601684.36</c:v>
                </c:pt>
                <c:pt idx="13">
                  <c:v>1118153.6599999999</c:v>
                </c:pt>
                <c:pt idx="14">
                  <c:v>-18031.400000000001</c:v>
                </c:pt>
                <c:pt idx="15">
                  <c:v>116388.59</c:v>
                </c:pt>
                <c:pt idx="16">
                  <c:v>481967.34</c:v>
                </c:pt>
                <c:pt idx="17">
                  <c:v>-25663.98</c:v>
                </c:pt>
                <c:pt idx="18">
                  <c:v>174746.5</c:v>
                </c:pt>
                <c:pt idx="19">
                  <c:v>36067.15</c:v>
                </c:pt>
                <c:pt idx="20">
                  <c:v>87395.6</c:v>
                </c:pt>
                <c:pt idx="21">
                  <c:v>-1107739.1499999999</c:v>
                </c:pt>
                <c:pt idx="22">
                  <c:v>-17793750.050000001</c:v>
                </c:pt>
                <c:pt idx="23">
                  <c:v>321535.93</c:v>
                </c:pt>
                <c:pt idx="24">
                  <c:v>1086070.79</c:v>
                </c:pt>
                <c:pt idx="25">
                  <c:v>326776</c:v>
                </c:pt>
                <c:pt idx="26">
                  <c:v>94041.76</c:v>
                </c:pt>
                <c:pt idx="27">
                  <c:v>563961.97</c:v>
                </c:pt>
                <c:pt idx="28" formatCode="_(&quot;$&quot;* #,##0.00_);_(&quot;$&quot;* \(#,##0.00\);_(&quot;$&quot;* &quot;-&quot;??_);_(@_)">
                  <c:v>2217563.48</c:v>
                </c:pt>
                <c:pt idx="29">
                  <c:v>1134462.08</c:v>
                </c:pt>
                <c:pt idx="30">
                  <c:v>181427.7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A8-4F0B-A33D-B4FA001C6B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At val="0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5000000"/>
          <c:min val="-19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9.867744634110517E-3"/>
                <c:y val="0.4449465544763334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(RENA)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1200000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.94452797414921663"/>
                <c:y val="0.3063748019402994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RT</a:t>
                  </a:r>
                  <a:r>
                    <a:rPr lang="en-US" baseline="0"/>
                    <a:t> (RT Congestion)</a:t>
                  </a:r>
                  <a:endParaRPr lang="en-US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At val="0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Sum of oversold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'Daily RENA and estimated DAM os'!$A$2:$A$32</c:f>
              <c:numCache>
                <c:formatCode>m/d/yyyy</c:formatCode>
                <c:ptCount val="31"/>
                <c:pt idx="0">
                  <c:v>44896</c:v>
                </c:pt>
                <c:pt idx="1">
                  <c:v>44897</c:v>
                </c:pt>
                <c:pt idx="2">
                  <c:v>44898</c:v>
                </c:pt>
                <c:pt idx="3">
                  <c:v>44899</c:v>
                </c:pt>
                <c:pt idx="4">
                  <c:v>44900</c:v>
                </c:pt>
                <c:pt idx="5">
                  <c:v>44901</c:v>
                </c:pt>
                <c:pt idx="6">
                  <c:v>44902</c:v>
                </c:pt>
                <c:pt idx="7">
                  <c:v>44903</c:v>
                </c:pt>
                <c:pt idx="8">
                  <c:v>44904</c:v>
                </c:pt>
                <c:pt idx="9">
                  <c:v>44905</c:v>
                </c:pt>
                <c:pt idx="10">
                  <c:v>44906</c:v>
                </c:pt>
                <c:pt idx="11">
                  <c:v>44907</c:v>
                </c:pt>
                <c:pt idx="12">
                  <c:v>44908</c:v>
                </c:pt>
                <c:pt idx="13">
                  <c:v>44909</c:v>
                </c:pt>
                <c:pt idx="14">
                  <c:v>44910</c:v>
                </c:pt>
                <c:pt idx="15">
                  <c:v>44911</c:v>
                </c:pt>
                <c:pt idx="16">
                  <c:v>44912</c:v>
                </c:pt>
                <c:pt idx="17">
                  <c:v>44913</c:v>
                </c:pt>
                <c:pt idx="18">
                  <c:v>44914</c:v>
                </c:pt>
                <c:pt idx="19">
                  <c:v>44915</c:v>
                </c:pt>
                <c:pt idx="20">
                  <c:v>44916</c:v>
                </c:pt>
                <c:pt idx="21">
                  <c:v>44917</c:v>
                </c:pt>
                <c:pt idx="22">
                  <c:v>44918</c:v>
                </c:pt>
                <c:pt idx="23">
                  <c:v>44919</c:v>
                </c:pt>
                <c:pt idx="24">
                  <c:v>44920</c:v>
                </c:pt>
                <c:pt idx="25">
                  <c:v>44921</c:v>
                </c:pt>
                <c:pt idx="26">
                  <c:v>44922</c:v>
                </c:pt>
                <c:pt idx="27">
                  <c:v>44923</c:v>
                </c:pt>
                <c:pt idx="28">
                  <c:v>44924</c:v>
                </c:pt>
                <c:pt idx="29">
                  <c:v>44925</c:v>
                </c:pt>
                <c:pt idx="30">
                  <c:v>44926</c:v>
                </c:pt>
              </c:numCache>
            </c:numRef>
          </c:cat>
          <c:val>
            <c:numRef>
              <c:f>'Daily RENA and estimated DAM os'!$C$2:$C$32</c:f>
              <c:numCache>
                <c:formatCode>General</c:formatCode>
                <c:ptCount val="31"/>
                <c:pt idx="0">
                  <c:v>838074.28267426998</c:v>
                </c:pt>
                <c:pt idx="1">
                  <c:v>1263412.0711218701</c:v>
                </c:pt>
                <c:pt idx="2">
                  <c:v>352632.13062798401</c:v>
                </c:pt>
                <c:pt idx="3">
                  <c:v>166571.87335074099</c:v>
                </c:pt>
                <c:pt idx="4">
                  <c:v>1375371.7681781501</c:v>
                </c:pt>
                <c:pt idx="5">
                  <c:v>116125.225052561</c:v>
                </c:pt>
                <c:pt idx="6">
                  <c:v>170482.8474421</c:v>
                </c:pt>
                <c:pt idx="7">
                  <c:v>568943.66052368004</c:v>
                </c:pt>
                <c:pt idx="8">
                  <c:v>267446.48952730198</c:v>
                </c:pt>
                <c:pt idx="9">
                  <c:v>713941.44947609899</c:v>
                </c:pt>
                <c:pt idx="10">
                  <c:v>655869.28765910002</c:v>
                </c:pt>
                <c:pt idx="11">
                  <c:v>572384.62501682097</c:v>
                </c:pt>
                <c:pt idx="12" formatCode="_(&quot;$&quot;* #,##0.00_);_(&quot;$&quot;* \(#,##0.00\);_(&quot;$&quot;* &quot;-&quot;??_);_(@_)">
                  <c:v>1344603.88727847</c:v>
                </c:pt>
                <c:pt idx="13">
                  <c:v>649169.34476299095</c:v>
                </c:pt>
                <c:pt idx="14">
                  <c:v>-31875.652437280001</c:v>
                </c:pt>
                <c:pt idx="15">
                  <c:v>66664.523828410005</c:v>
                </c:pt>
                <c:pt idx="16">
                  <c:v>415232.331328967</c:v>
                </c:pt>
                <c:pt idx="17">
                  <c:v>164813.53569955</c:v>
                </c:pt>
                <c:pt idx="18">
                  <c:v>-6180.5122277699902</c:v>
                </c:pt>
                <c:pt idx="19">
                  <c:v>28289.175544950001</c:v>
                </c:pt>
                <c:pt idx="20">
                  <c:v>156513.142895672</c:v>
                </c:pt>
                <c:pt idx="21">
                  <c:v>-1187807.0350828599</c:v>
                </c:pt>
                <c:pt idx="22">
                  <c:v>-19830572.859926298</c:v>
                </c:pt>
                <c:pt idx="23">
                  <c:v>-69157.868697800004</c:v>
                </c:pt>
                <c:pt idx="24">
                  <c:v>895045.71501629998</c:v>
                </c:pt>
                <c:pt idx="25">
                  <c:v>235659.64225299901</c:v>
                </c:pt>
                <c:pt idx="26">
                  <c:v>192086.84184165599</c:v>
                </c:pt>
                <c:pt idx="27">
                  <c:v>370975.60409139597</c:v>
                </c:pt>
                <c:pt idx="28">
                  <c:v>2084269.6576769501</c:v>
                </c:pt>
                <c:pt idx="29">
                  <c:v>1270916.6433185199</c:v>
                </c:pt>
                <c:pt idx="30">
                  <c:v>113637.755887412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B9-4AF2-820E-48AC11163E87}"/>
            </c:ext>
          </c:extLst>
        </c:ser>
        <c:ser>
          <c:idx val="1"/>
          <c:order val="1"/>
          <c:tx>
            <c:v>RENA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'Daily RENA and estimated DAM os'!$A$2:$A$32</c:f>
              <c:numCache>
                <c:formatCode>m/d/yyyy</c:formatCode>
                <c:ptCount val="31"/>
                <c:pt idx="0">
                  <c:v>44896</c:v>
                </c:pt>
                <c:pt idx="1">
                  <c:v>44897</c:v>
                </c:pt>
                <c:pt idx="2">
                  <c:v>44898</c:v>
                </c:pt>
                <c:pt idx="3">
                  <c:v>44899</c:v>
                </c:pt>
                <c:pt idx="4">
                  <c:v>44900</c:v>
                </c:pt>
                <c:pt idx="5">
                  <c:v>44901</c:v>
                </c:pt>
                <c:pt idx="6">
                  <c:v>44902</c:v>
                </c:pt>
                <c:pt idx="7">
                  <c:v>44903</c:v>
                </c:pt>
                <c:pt idx="8">
                  <c:v>44904</c:v>
                </c:pt>
                <c:pt idx="9">
                  <c:v>44905</c:v>
                </c:pt>
                <c:pt idx="10">
                  <c:v>44906</c:v>
                </c:pt>
                <c:pt idx="11">
                  <c:v>44907</c:v>
                </c:pt>
                <c:pt idx="12">
                  <c:v>44908</c:v>
                </c:pt>
                <c:pt idx="13">
                  <c:v>44909</c:v>
                </c:pt>
                <c:pt idx="14">
                  <c:v>44910</c:v>
                </c:pt>
                <c:pt idx="15">
                  <c:v>44911</c:v>
                </c:pt>
                <c:pt idx="16">
                  <c:v>44912</c:v>
                </c:pt>
                <c:pt idx="17">
                  <c:v>44913</c:v>
                </c:pt>
                <c:pt idx="18">
                  <c:v>44914</c:v>
                </c:pt>
                <c:pt idx="19">
                  <c:v>44915</c:v>
                </c:pt>
                <c:pt idx="20">
                  <c:v>44916</c:v>
                </c:pt>
                <c:pt idx="21">
                  <c:v>44917</c:v>
                </c:pt>
                <c:pt idx="22">
                  <c:v>44918</c:v>
                </c:pt>
                <c:pt idx="23">
                  <c:v>44919</c:v>
                </c:pt>
                <c:pt idx="24">
                  <c:v>44920</c:v>
                </c:pt>
                <c:pt idx="25">
                  <c:v>44921</c:v>
                </c:pt>
                <c:pt idx="26">
                  <c:v>44922</c:v>
                </c:pt>
                <c:pt idx="27">
                  <c:v>44923</c:v>
                </c:pt>
                <c:pt idx="28">
                  <c:v>44924</c:v>
                </c:pt>
                <c:pt idx="29">
                  <c:v>44925</c:v>
                </c:pt>
                <c:pt idx="30">
                  <c:v>44926</c:v>
                </c:pt>
              </c:numCache>
            </c:numRef>
          </c:cat>
          <c:val>
            <c:numRef>
              <c:f>'Daily RENA and estimated DAM os'!$B$2:$B$32</c:f>
              <c:numCache>
                <c:formatCode>General</c:formatCode>
                <c:ptCount val="31"/>
                <c:pt idx="0">
                  <c:v>734166.43</c:v>
                </c:pt>
                <c:pt idx="1">
                  <c:v>699200.25</c:v>
                </c:pt>
                <c:pt idx="2">
                  <c:v>278337.67</c:v>
                </c:pt>
                <c:pt idx="3">
                  <c:v>79058.880000000005</c:v>
                </c:pt>
                <c:pt idx="4">
                  <c:v>1414672.16</c:v>
                </c:pt>
                <c:pt idx="5">
                  <c:v>670833.39</c:v>
                </c:pt>
                <c:pt idx="6">
                  <c:v>994279.54</c:v>
                </c:pt>
                <c:pt idx="7">
                  <c:v>1051067.08</c:v>
                </c:pt>
                <c:pt idx="8">
                  <c:v>472528.39</c:v>
                </c:pt>
                <c:pt idx="9">
                  <c:v>1084059.6100000001</c:v>
                </c:pt>
                <c:pt idx="10">
                  <c:v>969963.52000000002</c:v>
                </c:pt>
                <c:pt idx="11">
                  <c:v>475575.77</c:v>
                </c:pt>
                <c:pt idx="12">
                  <c:v>1601684.36</c:v>
                </c:pt>
                <c:pt idx="13">
                  <c:v>1118153.6599999999</c:v>
                </c:pt>
                <c:pt idx="14">
                  <c:v>-18031.400000000001</c:v>
                </c:pt>
                <c:pt idx="15">
                  <c:v>116388.59</c:v>
                </c:pt>
                <c:pt idx="16">
                  <c:v>481967.34</c:v>
                </c:pt>
                <c:pt idx="17">
                  <c:v>-25663.98</c:v>
                </c:pt>
                <c:pt idx="18">
                  <c:v>174746.5</c:v>
                </c:pt>
                <c:pt idx="19">
                  <c:v>36067.15</c:v>
                </c:pt>
                <c:pt idx="20">
                  <c:v>87395.6</c:v>
                </c:pt>
                <c:pt idx="21">
                  <c:v>-1107739.1499999999</c:v>
                </c:pt>
                <c:pt idx="22">
                  <c:v>-17793750.050000001</c:v>
                </c:pt>
                <c:pt idx="23">
                  <c:v>321535.93</c:v>
                </c:pt>
                <c:pt idx="24">
                  <c:v>1086070.79</c:v>
                </c:pt>
                <c:pt idx="25">
                  <c:v>326776</c:v>
                </c:pt>
                <c:pt idx="26">
                  <c:v>94041.76</c:v>
                </c:pt>
                <c:pt idx="27">
                  <c:v>563961.97</c:v>
                </c:pt>
                <c:pt idx="28">
                  <c:v>2217563.48</c:v>
                </c:pt>
                <c:pt idx="29">
                  <c:v>1134462.08</c:v>
                </c:pt>
                <c:pt idx="30">
                  <c:v>181427.7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B9-4AF2-820E-48AC11163E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  <c:max val="2500000"/>
          <c:min val="-2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majorUnit val="1000000"/>
        <c:dispUnits>
          <c:builtInUnit val="millions"/>
          <c:dispUnitsLbl>
            <c:layout>
              <c:manualLayout>
                <c:xMode val="edge"/>
                <c:yMode val="edge"/>
                <c:x val="1.0371650821089023E-2"/>
                <c:y val="0.33928545250602488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51234889937677"/>
          <c:y val="0.20845921940953116"/>
          <c:w val="0.81144534899239285"/>
          <c:h val="0.5167745438757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44896</c:v>
                </c:pt>
                <c:pt idx="1">
                  <c:v>44897</c:v>
                </c:pt>
                <c:pt idx="2">
                  <c:v>44898</c:v>
                </c:pt>
                <c:pt idx="3">
                  <c:v>44899</c:v>
                </c:pt>
                <c:pt idx="4">
                  <c:v>44900</c:v>
                </c:pt>
                <c:pt idx="5">
                  <c:v>44901</c:v>
                </c:pt>
                <c:pt idx="6">
                  <c:v>44902</c:v>
                </c:pt>
                <c:pt idx="7">
                  <c:v>44903</c:v>
                </c:pt>
                <c:pt idx="8">
                  <c:v>44904</c:v>
                </c:pt>
                <c:pt idx="9">
                  <c:v>44905</c:v>
                </c:pt>
                <c:pt idx="10">
                  <c:v>44906</c:v>
                </c:pt>
                <c:pt idx="11">
                  <c:v>44907</c:v>
                </c:pt>
                <c:pt idx="12">
                  <c:v>44908</c:v>
                </c:pt>
                <c:pt idx="13">
                  <c:v>44909</c:v>
                </c:pt>
                <c:pt idx="14">
                  <c:v>44910</c:v>
                </c:pt>
                <c:pt idx="15">
                  <c:v>44911</c:v>
                </c:pt>
                <c:pt idx="16">
                  <c:v>44912</c:v>
                </c:pt>
                <c:pt idx="17">
                  <c:v>44913</c:v>
                </c:pt>
                <c:pt idx="18">
                  <c:v>44914</c:v>
                </c:pt>
                <c:pt idx="19">
                  <c:v>44915</c:v>
                </c:pt>
                <c:pt idx="20">
                  <c:v>44916</c:v>
                </c:pt>
                <c:pt idx="21">
                  <c:v>44917</c:v>
                </c:pt>
                <c:pt idx="22">
                  <c:v>44918</c:v>
                </c:pt>
                <c:pt idx="23">
                  <c:v>44919</c:v>
                </c:pt>
                <c:pt idx="24">
                  <c:v>44920</c:v>
                </c:pt>
                <c:pt idx="25">
                  <c:v>44921</c:v>
                </c:pt>
                <c:pt idx="26">
                  <c:v>44922</c:v>
                </c:pt>
                <c:pt idx="27">
                  <c:v>44923</c:v>
                </c:pt>
                <c:pt idx="28">
                  <c:v>44924</c:v>
                </c:pt>
                <c:pt idx="29">
                  <c:v>44925</c:v>
                </c:pt>
                <c:pt idx="30">
                  <c:v>44926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5138442.16</c:v>
                </c:pt>
                <c:pt idx="1">
                  <c:v>7391126.5899999999</c:v>
                </c:pt>
                <c:pt idx="2">
                  <c:v>2727930.12</c:v>
                </c:pt>
                <c:pt idx="3">
                  <c:v>2597922.63</c:v>
                </c:pt>
                <c:pt idx="4">
                  <c:v>7565193.7999999998</c:v>
                </c:pt>
                <c:pt idx="5">
                  <c:v>5042237.0599999996</c:v>
                </c:pt>
                <c:pt idx="6">
                  <c:v>3521992.6899999902</c:v>
                </c:pt>
                <c:pt idx="7">
                  <c:v>3015203.5199999898</c:v>
                </c:pt>
                <c:pt idx="8">
                  <c:v>1918842.51</c:v>
                </c:pt>
                <c:pt idx="9">
                  <c:v>1570293.5</c:v>
                </c:pt>
                <c:pt idx="10">
                  <c:v>2589853.2200000002</c:v>
                </c:pt>
                <c:pt idx="11">
                  <c:v>8292797.8499999996</c:v>
                </c:pt>
                <c:pt idx="12">
                  <c:v>8894154.3699999992</c:v>
                </c:pt>
                <c:pt idx="13">
                  <c:v>3692810.53</c:v>
                </c:pt>
                <c:pt idx="14">
                  <c:v>2110376.79</c:v>
                </c:pt>
                <c:pt idx="15">
                  <c:v>1263895.06</c:v>
                </c:pt>
                <c:pt idx="16">
                  <c:v>2827453.28</c:v>
                </c:pt>
                <c:pt idx="17">
                  <c:v>2433962.37</c:v>
                </c:pt>
                <c:pt idx="18">
                  <c:v>1745317.31</c:v>
                </c:pt>
                <c:pt idx="19">
                  <c:v>2473661.4399999999</c:v>
                </c:pt>
                <c:pt idx="20">
                  <c:v>1993929.3199999901</c:v>
                </c:pt>
                <c:pt idx="21">
                  <c:v>7718748.5800000001</c:v>
                </c:pt>
                <c:pt idx="22">
                  <c:v>14881157.8999999</c:v>
                </c:pt>
                <c:pt idx="23">
                  <c:v>20856251.07</c:v>
                </c:pt>
                <c:pt idx="24">
                  <c:v>1776179.77999999</c:v>
                </c:pt>
                <c:pt idx="25">
                  <c:v>1614680.54</c:v>
                </c:pt>
                <c:pt idx="26">
                  <c:v>4207985.78</c:v>
                </c:pt>
                <c:pt idx="27">
                  <c:v>5764916.8599999901</c:v>
                </c:pt>
                <c:pt idx="28">
                  <c:v>1710131.21</c:v>
                </c:pt>
                <c:pt idx="29">
                  <c:v>1358090.84</c:v>
                </c:pt>
                <c:pt idx="30">
                  <c:v>4975663.38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9C-4600-AD50-AA78D07A30A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44896</c:v>
                </c:pt>
                <c:pt idx="1">
                  <c:v>44897</c:v>
                </c:pt>
                <c:pt idx="2">
                  <c:v>44898</c:v>
                </c:pt>
                <c:pt idx="3">
                  <c:v>44899</c:v>
                </c:pt>
                <c:pt idx="4">
                  <c:v>44900</c:v>
                </c:pt>
                <c:pt idx="5">
                  <c:v>44901</c:v>
                </c:pt>
                <c:pt idx="6">
                  <c:v>44902</c:v>
                </c:pt>
                <c:pt idx="7">
                  <c:v>44903</c:v>
                </c:pt>
                <c:pt idx="8">
                  <c:v>44904</c:v>
                </c:pt>
                <c:pt idx="9">
                  <c:v>44905</c:v>
                </c:pt>
                <c:pt idx="10">
                  <c:v>44906</c:v>
                </c:pt>
                <c:pt idx="11">
                  <c:v>44907</c:v>
                </c:pt>
                <c:pt idx="12">
                  <c:v>44908</c:v>
                </c:pt>
                <c:pt idx="13">
                  <c:v>44909</c:v>
                </c:pt>
                <c:pt idx="14">
                  <c:v>44910</c:v>
                </c:pt>
                <c:pt idx="15">
                  <c:v>44911</c:v>
                </c:pt>
                <c:pt idx="16">
                  <c:v>44912</c:v>
                </c:pt>
                <c:pt idx="17">
                  <c:v>44913</c:v>
                </c:pt>
                <c:pt idx="18">
                  <c:v>44914</c:v>
                </c:pt>
                <c:pt idx="19">
                  <c:v>44915</c:v>
                </c:pt>
                <c:pt idx="20">
                  <c:v>44916</c:v>
                </c:pt>
                <c:pt idx="21">
                  <c:v>44917</c:v>
                </c:pt>
                <c:pt idx="22">
                  <c:v>44918</c:v>
                </c:pt>
                <c:pt idx="23">
                  <c:v>44919</c:v>
                </c:pt>
                <c:pt idx="24">
                  <c:v>44920</c:v>
                </c:pt>
                <c:pt idx="25">
                  <c:v>44921</c:v>
                </c:pt>
                <c:pt idx="26">
                  <c:v>44922</c:v>
                </c:pt>
                <c:pt idx="27">
                  <c:v>44923</c:v>
                </c:pt>
                <c:pt idx="28">
                  <c:v>44924</c:v>
                </c:pt>
                <c:pt idx="29">
                  <c:v>44925</c:v>
                </c:pt>
                <c:pt idx="30">
                  <c:v>44926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5617176.4199999999</c:v>
                </c:pt>
                <c:pt idx="1">
                  <c:v>8574263.9499999993</c:v>
                </c:pt>
                <c:pt idx="2">
                  <c:v>3298994.95</c:v>
                </c:pt>
                <c:pt idx="3">
                  <c:v>2777655.79</c:v>
                </c:pt>
                <c:pt idx="4">
                  <c:v>7525084.4400000004</c:v>
                </c:pt>
                <c:pt idx="5">
                  <c:v>5914546.79</c:v>
                </c:pt>
                <c:pt idx="6">
                  <c:v>3980449.84</c:v>
                </c:pt>
                <c:pt idx="7">
                  <c:v>3117493.04</c:v>
                </c:pt>
                <c:pt idx="8">
                  <c:v>2313980.36</c:v>
                </c:pt>
                <c:pt idx="9">
                  <c:v>2041770.27</c:v>
                </c:pt>
                <c:pt idx="10">
                  <c:v>2637929.34</c:v>
                </c:pt>
                <c:pt idx="11">
                  <c:v>8818416.3599999994</c:v>
                </c:pt>
                <c:pt idx="12">
                  <c:v>9019838.8800000008</c:v>
                </c:pt>
                <c:pt idx="13">
                  <c:v>4239001.91</c:v>
                </c:pt>
                <c:pt idx="14">
                  <c:v>2341439.29</c:v>
                </c:pt>
                <c:pt idx="15">
                  <c:v>1586166.96</c:v>
                </c:pt>
                <c:pt idx="16">
                  <c:v>3847109.6</c:v>
                </c:pt>
                <c:pt idx="17">
                  <c:v>3001881.74</c:v>
                </c:pt>
                <c:pt idx="18">
                  <c:v>2013014.3</c:v>
                </c:pt>
                <c:pt idx="19">
                  <c:v>2543090.63</c:v>
                </c:pt>
                <c:pt idx="20">
                  <c:v>2573095.59</c:v>
                </c:pt>
                <c:pt idx="21">
                  <c:v>10487494.65</c:v>
                </c:pt>
                <c:pt idx="22">
                  <c:v>19670750.370000001</c:v>
                </c:pt>
                <c:pt idx="23">
                  <c:v>31074536.449999999</c:v>
                </c:pt>
                <c:pt idx="24">
                  <c:v>2399645.88</c:v>
                </c:pt>
                <c:pt idx="25">
                  <c:v>2083365.66</c:v>
                </c:pt>
                <c:pt idx="26">
                  <c:v>5371153.5</c:v>
                </c:pt>
                <c:pt idx="27">
                  <c:v>7357902.2199999997</c:v>
                </c:pt>
                <c:pt idx="28">
                  <c:v>2123675.41</c:v>
                </c:pt>
                <c:pt idx="29">
                  <c:v>1581590.41</c:v>
                </c:pt>
                <c:pt idx="30">
                  <c:v>5604673.3200000003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9C-4600-AD50-AA78D07A3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44896</c:v>
                </c:pt>
                <c:pt idx="1">
                  <c:v>44897</c:v>
                </c:pt>
                <c:pt idx="2">
                  <c:v>44898</c:v>
                </c:pt>
                <c:pt idx="3">
                  <c:v>44899</c:v>
                </c:pt>
                <c:pt idx="4">
                  <c:v>44900</c:v>
                </c:pt>
                <c:pt idx="5">
                  <c:v>44901</c:v>
                </c:pt>
                <c:pt idx="6">
                  <c:v>44902</c:v>
                </c:pt>
                <c:pt idx="7">
                  <c:v>44903</c:v>
                </c:pt>
                <c:pt idx="8">
                  <c:v>44904</c:v>
                </c:pt>
                <c:pt idx="9">
                  <c:v>44905</c:v>
                </c:pt>
                <c:pt idx="10">
                  <c:v>44906</c:v>
                </c:pt>
                <c:pt idx="11">
                  <c:v>44907</c:v>
                </c:pt>
                <c:pt idx="12">
                  <c:v>44908</c:v>
                </c:pt>
                <c:pt idx="13">
                  <c:v>44909</c:v>
                </c:pt>
                <c:pt idx="14">
                  <c:v>44910</c:v>
                </c:pt>
                <c:pt idx="15">
                  <c:v>44911</c:v>
                </c:pt>
                <c:pt idx="16">
                  <c:v>44912</c:v>
                </c:pt>
                <c:pt idx="17">
                  <c:v>44913</c:v>
                </c:pt>
                <c:pt idx="18">
                  <c:v>44914</c:v>
                </c:pt>
                <c:pt idx="19">
                  <c:v>44915</c:v>
                </c:pt>
                <c:pt idx="20">
                  <c:v>44916</c:v>
                </c:pt>
                <c:pt idx="21">
                  <c:v>44917</c:v>
                </c:pt>
                <c:pt idx="22">
                  <c:v>44918</c:v>
                </c:pt>
                <c:pt idx="23">
                  <c:v>44919</c:v>
                </c:pt>
                <c:pt idx="24">
                  <c:v>44920</c:v>
                </c:pt>
                <c:pt idx="25">
                  <c:v>44921</c:v>
                </c:pt>
                <c:pt idx="26">
                  <c:v>44922</c:v>
                </c:pt>
                <c:pt idx="27">
                  <c:v>44923</c:v>
                </c:pt>
                <c:pt idx="28">
                  <c:v>44924</c:v>
                </c:pt>
                <c:pt idx="29">
                  <c:v>44925</c:v>
                </c:pt>
                <c:pt idx="30">
                  <c:v>44926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478734.26</c:v>
                </c:pt>
                <c:pt idx="1">
                  <c:v>1183137.3600000001</c:v>
                </c:pt>
                <c:pt idx="2">
                  <c:v>571064.82999999996</c:v>
                </c:pt>
                <c:pt idx="3">
                  <c:v>179733.16</c:v>
                </c:pt>
                <c:pt idx="4">
                  <c:v>-40109.360000000001</c:v>
                </c:pt>
                <c:pt idx="5">
                  <c:v>872309.73</c:v>
                </c:pt>
                <c:pt idx="6">
                  <c:v>458457.15</c:v>
                </c:pt>
                <c:pt idx="7">
                  <c:v>102289.52</c:v>
                </c:pt>
                <c:pt idx="8">
                  <c:v>395137.85</c:v>
                </c:pt>
                <c:pt idx="9">
                  <c:v>471476.77</c:v>
                </c:pt>
                <c:pt idx="10">
                  <c:v>48076.12</c:v>
                </c:pt>
                <c:pt idx="11">
                  <c:v>525618.51</c:v>
                </c:pt>
                <c:pt idx="12">
                  <c:v>125684.51</c:v>
                </c:pt>
                <c:pt idx="13">
                  <c:v>546191.38</c:v>
                </c:pt>
                <c:pt idx="14">
                  <c:v>231062.5</c:v>
                </c:pt>
                <c:pt idx="15">
                  <c:v>322271.90000000002</c:v>
                </c:pt>
                <c:pt idx="16">
                  <c:v>1019656.32</c:v>
                </c:pt>
                <c:pt idx="17">
                  <c:v>567919.37</c:v>
                </c:pt>
                <c:pt idx="18">
                  <c:v>267696.99</c:v>
                </c:pt>
                <c:pt idx="19">
                  <c:v>69429.19</c:v>
                </c:pt>
                <c:pt idx="20">
                  <c:v>579166.27</c:v>
                </c:pt>
                <c:pt idx="21">
                  <c:v>2768746.07</c:v>
                </c:pt>
                <c:pt idx="22">
                  <c:v>4789592.47</c:v>
                </c:pt>
                <c:pt idx="23">
                  <c:v>10218285.380000001</c:v>
                </c:pt>
                <c:pt idx="24">
                  <c:v>623466.1</c:v>
                </c:pt>
                <c:pt idx="25">
                  <c:v>468685.12</c:v>
                </c:pt>
                <c:pt idx="26">
                  <c:v>1163167.72</c:v>
                </c:pt>
                <c:pt idx="27">
                  <c:v>1592985.36</c:v>
                </c:pt>
                <c:pt idx="28">
                  <c:v>413544.2</c:v>
                </c:pt>
                <c:pt idx="29">
                  <c:v>223499.57</c:v>
                </c:pt>
                <c:pt idx="30">
                  <c:v>629009.93999999994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41-470F-A0EC-BAB56971E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  <c:min val="-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December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May 15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, 2023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4409"/>
              </p:ext>
            </p:extLst>
          </p:nvPr>
        </p:nvGraphicFramePr>
        <p:xfrm>
          <a:off x="461682" y="1386682"/>
          <a:ext cx="8072718" cy="3979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9244C0C-7A89-442C-BA24-8DE1B5B908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865957"/>
              </p:ext>
            </p:extLst>
          </p:nvPr>
        </p:nvGraphicFramePr>
        <p:xfrm>
          <a:off x="162645" y="990600"/>
          <a:ext cx="881871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69084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December was approximately -$0.5M, while the total SCED congestion rent was around $294M.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7369951"/>
              </p:ext>
            </p:extLst>
          </p:nvPr>
        </p:nvGraphicFramePr>
        <p:xfrm>
          <a:off x="695325" y="2438400"/>
          <a:ext cx="7829550" cy="3391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69084"/>
            <a:ext cx="8534400" cy="4319832"/>
          </a:xfrm>
        </p:spPr>
        <p:txBody>
          <a:bodyPr/>
          <a:lstStyle/>
          <a:p>
            <a:r>
              <a:rPr lang="en-US" sz="2000" dirty="0"/>
              <a:t>The total estimated DAM oversold amount in December was around </a:t>
            </a:r>
          </a:p>
          <a:p>
            <a:pPr marL="0" indent="0">
              <a:buNone/>
            </a:pPr>
            <a:r>
              <a:rPr lang="en-US" sz="2000" dirty="0"/>
              <a:t>     -$6.1M.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6883739"/>
              </p:ext>
            </p:extLst>
          </p:nvPr>
        </p:nvGraphicFramePr>
        <p:xfrm>
          <a:off x="838200" y="1828800"/>
          <a:ext cx="7591425" cy="4520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12/23/2022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About $-18M RENA was observed on 12/23, with $113M RTM Congestion </a:t>
            </a:r>
          </a:p>
          <a:p>
            <a:endParaRPr lang="en-US" sz="1800" dirty="0"/>
          </a:p>
          <a:p>
            <a:r>
              <a:rPr lang="en-US" sz="1800" dirty="0"/>
              <a:t>Relatively tight conditions due to winter weather contributed to the high negative RENA and RTM congestion</a:t>
            </a:r>
          </a:p>
          <a:p>
            <a:endParaRPr lang="en-US" sz="1800" dirty="0"/>
          </a:p>
          <a:p>
            <a:r>
              <a:rPr lang="en-US" sz="1800" dirty="0"/>
              <a:t>Contribution to RENA from PTP with Links to Options for 12/23 was around $1.8M</a:t>
            </a:r>
          </a:p>
          <a:p>
            <a:endParaRPr lang="en-US" sz="1800" i="1" dirty="0"/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9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12/29/2022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About $2.2M RENA was observed on OD 12/29. Most of the RENA was related to the DAM oversold on two RTM constraints</a:t>
            </a:r>
          </a:p>
          <a:p>
            <a:endParaRPr lang="en-US" sz="1800" i="1" dirty="0"/>
          </a:p>
          <a:p>
            <a:r>
              <a:rPr lang="en-US" sz="1800" dirty="0"/>
              <a:t>There was about $0.9M DAM oversold on the RT constraint SSKYSB28: 15080__Z  and $0.7M oversold on SSKYSB28: 15080__B. Oversold on these constraints was caused by a topology difference between DAM and RTM on a nearby transformer. The topology difference was due to a planned outage actual start time being delayed.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94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12/13/2022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062" y="1453342"/>
            <a:ext cx="8534400" cy="3175458"/>
          </a:xfrm>
        </p:spPr>
        <p:txBody>
          <a:bodyPr/>
          <a:lstStyle/>
          <a:p>
            <a:r>
              <a:rPr lang="en-US" sz="1800" dirty="0"/>
              <a:t>About $1.6M RENA was observed on OD 12/13</a:t>
            </a:r>
          </a:p>
          <a:p>
            <a:endParaRPr lang="en-US" sz="1800" dirty="0"/>
          </a:p>
          <a:p>
            <a:r>
              <a:rPr lang="en-US" sz="1800" dirty="0"/>
              <a:t>RENA for 12/13 was mostly related to $0.5M DAM oversold on constraint MRESMCM8: RINCON_WHITE_2_1 and $0.26M contribution from PTP w/ Links to Options. DAM oversold on constraint MRESMCM8: RINCON_WHITE_2_1 was caused by a PUN resource forced outage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1809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total monthly RENA observed in December 2022 was very low, at -$0.5M. Low monthly RENA was impacted by OD 12/23, which had a very large negative RENA of -$18M.</a:t>
            </a:r>
          </a:p>
          <a:p>
            <a:endParaRPr lang="en-US" sz="2000" dirty="0"/>
          </a:p>
          <a:p>
            <a:r>
              <a:rPr lang="en-US" sz="2000" dirty="0"/>
              <a:t>The highest positive RENA in December was observed on OD 12/29 with $2.2M, which was mostly related to the DAM oversold on two RT constraints</a:t>
            </a:r>
          </a:p>
          <a:p>
            <a:endParaRPr lang="en-US" sz="2000" dirty="0"/>
          </a:p>
          <a:p>
            <a:pPr algn="just"/>
            <a:r>
              <a:rPr lang="en-US" sz="2000" dirty="0"/>
              <a:t>The impact from PTP w/links to options was $4.2M in December, $1.8M of which was on OD 12/23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 CRR Balance Account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997611"/>
              </p:ext>
            </p:extLst>
          </p:nvPr>
        </p:nvGraphicFramePr>
        <p:xfrm>
          <a:off x="914400" y="695765"/>
          <a:ext cx="7086600" cy="274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0655446"/>
              </p:ext>
            </p:extLst>
          </p:nvPr>
        </p:nvGraphicFramePr>
        <p:xfrm>
          <a:off x="1295400" y="3506320"/>
          <a:ext cx="6553200" cy="274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44697</TotalTime>
  <Words>386</Words>
  <Application>Microsoft Office PowerPoint</Application>
  <PresentationFormat>On-screen Show (4:3)</PresentationFormat>
  <Paragraphs>52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OD 12/23/2022</vt:lpstr>
      <vt:lpstr>OD 12/29/2022</vt:lpstr>
      <vt:lpstr>OD 12/13/2022</vt:lpstr>
      <vt:lpstr>Summary</vt:lpstr>
      <vt:lpstr>December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Green, Alex</cp:lastModifiedBy>
  <cp:revision>631</cp:revision>
  <cp:lastPrinted>2021-07-16T14:42:57Z</cp:lastPrinted>
  <dcterms:created xsi:type="dcterms:W3CDTF">2016-01-21T15:20:31Z</dcterms:created>
  <dcterms:modified xsi:type="dcterms:W3CDTF">2023-08-17T20:55:41Z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2023-08-17T20:55:41Z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16629d0f-c907-4d86-8aac-375f6291a134</vt:lpwstr>
  </property>
  <property fmtid="{D5CDD505-2E9C-101B-9397-08002B2CF9AE}" pid="9" name="MSIP_Label_7084cbda-52b8-46fb-a7b7-cb5bd465ed85_ContentBits">
    <vt:lpwstr>0</vt:lpwstr>
  </property>
</Properties>
</file>