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82" r:id="rId8"/>
    <p:sldId id="283" r:id="rId9"/>
    <p:sldId id="333" r:id="rId10"/>
    <p:sldId id="344" r:id="rId11"/>
    <p:sldId id="330" r:id="rId12"/>
    <p:sldId id="33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5417" autoAdjust="0"/>
  </p:normalViewPr>
  <p:slideViewPr>
    <p:cSldViewPr showGuides="1">
      <p:cViewPr varScale="1">
        <p:scale>
          <a:sx n="124" d="100"/>
          <a:sy n="124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7\df_rena_mthly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7\plots_2_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7\plots_2_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7\012023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7\012023_crrba_plo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rena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df_rena_mthly!$D$2:$D$26</c:f>
              <c:strCache>
                <c:ptCount val="25"/>
                <c:pt idx="0">
                  <c:v>2021_04</c:v>
                </c:pt>
                <c:pt idx="1">
                  <c:v>2021_05</c:v>
                </c:pt>
                <c:pt idx="2">
                  <c:v>2021_06</c:v>
                </c:pt>
                <c:pt idx="3">
                  <c:v>2021_07</c:v>
                </c:pt>
                <c:pt idx="4">
                  <c:v>2021_08</c:v>
                </c:pt>
                <c:pt idx="5">
                  <c:v>2021_09</c:v>
                </c:pt>
                <c:pt idx="6">
                  <c:v>2021_10</c:v>
                </c:pt>
                <c:pt idx="7">
                  <c:v>2021_11</c:v>
                </c:pt>
                <c:pt idx="8">
                  <c:v>2021_12</c:v>
                </c:pt>
                <c:pt idx="9">
                  <c:v>2022_01</c:v>
                </c:pt>
                <c:pt idx="10">
                  <c:v>2022_02</c:v>
                </c:pt>
                <c:pt idx="11">
                  <c:v>2022_03</c:v>
                </c:pt>
                <c:pt idx="12">
                  <c:v>2022_04</c:v>
                </c:pt>
                <c:pt idx="13">
                  <c:v>2022_05</c:v>
                </c:pt>
                <c:pt idx="14">
                  <c:v>2022_06</c:v>
                </c:pt>
                <c:pt idx="15">
                  <c:v>2022_07</c:v>
                </c:pt>
                <c:pt idx="16">
                  <c:v>2022_08</c:v>
                </c:pt>
                <c:pt idx="17">
                  <c:v>2022_09</c:v>
                </c:pt>
                <c:pt idx="18">
                  <c:v>2022_10</c:v>
                </c:pt>
                <c:pt idx="19">
                  <c:v>2022_11</c:v>
                </c:pt>
                <c:pt idx="20">
                  <c:v>2022_12</c:v>
                </c:pt>
                <c:pt idx="21">
                  <c:v>2023_01</c:v>
                </c:pt>
                <c:pt idx="22">
                  <c:v>2023_02</c:v>
                </c:pt>
                <c:pt idx="23">
                  <c:v>2023_03</c:v>
                </c:pt>
                <c:pt idx="24">
                  <c:v>2023_04</c:v>
                </c:pt>
              </c:strCache>
            </c:strRef>
          </c:cat>
          <c:val>
            <c:numRef>
              <c:f>df_rena_mthly!$C$2:$C$26</c:f>
              <c:numCache>
                <c:formatCode>General</c:formatCode>
                <c:ptCount val="25"/>
                <c:pt idx="0">
                  <c:v>9977037.0099999998</c:v>
                </c:pt>
                <c:pt idx="1">
                  <c:v>1113330.94</c:v>
                </c:pt>
                <c:pt idx="2">
                  <c:v>-2344357.1199999899</c:v>
                </c:pt>
                <c:pt idx="3">
                  <c:v>1729081.9</c:v>
                </c:pt>
                <c:pt idx="4">
                  <c:v>2069008.28</c:v>
                </c:pt>
                <c:pt idx="5">
                  <c:v>3082125.66</c:v>
                </c:pt>
                <c:pt idx="6">
                  <c:v>2992724.4099999899</c:v>
                </c:pt>
                <c:pt idx="7">
                  <c:v>8791548.1199999992</c:v>
                </c:pt>
                <c:pt idx="8">
                  <c:v>9807959.7899999991</c:v>
                </c:pt>
                <c:pt idx="9">
                  <c:v>2925413.6</c:v>
                </c:pt>
                <c:pt idx="10">
                  <c:v>4587053.91</c:v>
                </c:pt>
                <c:pt idx="11">
                  <c:v>12857904.49</c:v>
                </c:pt>
                <c:pt idx="12">
                  <c:v>-3050433.4</c:v>
                </c:pt>
                <c:pt idx="13">
                  <c:v>1111300.95</c:v>
                </c:pt>
                <c:pt idx="14">
                  <c:v>427358.34999999899</c:v>
                </c:pt>
                <c:pt idx="15">
                  <c:v>-6005541.4499999899</c:v>
                </c:pt>
                <c:pt idx="16">
                  <c:v>1793133.96</c:v>
                </c:pt>
                <c:pt idx="17">
                  <c:v>5569301.1900000004</c:v>
                </c:pt>
                <c:pt idx="18">
                  <c:v>8342973.21</c:v>
                </c:pt>
                <c:pt idx="19">
                  <c:v>10986582.1399999</c:v>
                </c:pt>
                <c:pt idx="20">
                  <c:v>-339207.90999999898</c:v>
                </c:pt>
                <c:pt idx="21">
                  <c:v>15277080.960000001</c:v>
                </c:pt>
                <c:pt idx="22">
                  <c:v>22544592.899999999</c:v>
                </c:pt>
                <c:pt idx="23">
                  <c:v>13595314.41</c:v>
                </c:pt>
                <c:pt idx="24">
                  <c:v>11030012.789999999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1B-4C8B-BB92-10E1F8A076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1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451564904751863E-2"/>
          <c:y val="0.13784158939647417"/>
          <c:w val="0.79999386937946626"/>
          <c:h val="0.66580114614380381"/>
        </c:manualLayout>
      </c:layout>
      <c:areaChart>
        <c:grouping val="standard"/>
        <c:varyColors val="0"/>
        <c:ser>
          <c:idx val="0"/>
          <c:order val="0"/>
          <c:tx>
            <c:v>Sum of RT Congestion Rent</c:v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[1]Oct_RENA!$H$2:$H$32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'Daily RENA w RT Cong'!$C$2:$C$31</c:f>
              <c:numCache>
                <c:formatCode>General</c:formatCode>
                <c:ptCount val="30"/>
                <c:pt idx="0">
                  <c:v>4510677.4310641699</c:v>
                </c:pt>
                <c:pt idx="1">
                  <c:v>4546614.3816968696</c:v>
                </c:pt>
                <c:pt idx="2">
                  <c:v>20306221.591941699</c:v>
                </c:pt>
                <c:pt idx="3">
                  <c:v>6786719.23748268</c:v>
                </c:pt>
                <c:pt idx="4">
                  <c:v>2898127.8514910601</c:v>
                </c:pt>
                <c:pt idx="5">
                  <c:v>1994407.51102389</c:v>
                </c:pt>
                <c:pt idx="6">
                  <c:v>1465515.20166611</c:v>
                </c:pt>
                <c:pt idx="7">
                  <c:v>2311406.08733512</c:v>
                </c:pt>
                <c:pt idx="8">
                  <c:v>79656.599825956495</c:v>
                </c:pt>
                <c:pt idx="9">
                  <c:v>619110.16501605499</c:v>
                </c:pt>
                <c:pt idx="10">
                  <c:v>996958.75166948698</c:v>
                </c:pt>
                <c:pt idx="11">
                  <c:v>3796916.6091527399</c:v>
                </c:pt>
                <c:pt idx="12">
                  <c:v>4973847.7895618398</c:v>
                </c:pt>
                <c:pt idx="13">
                  <c:v>14723474.941248899</c:v>
                </c:pt>
                <c:pt idx="14">
                  <c:v>9916800.9427210204</c:v>
                </c:pt>
                <c:pt idx="15">
                  <c:v>1978099.6582522199</c:v>
                </c:pt>
                <c:pt idx="16">
                  <c:v>3559751.34925535</c:v>
                </c:pt>
                <c:pt idx="17">
                  <c:v>7380280.6766237803</c:v>
                </c:pt>
                <c:pt idx="18">
                  <c:v>10654295.7514225</c:v>
                </c:pt>
                <c:pt idx="19">
                  <c:v>8001903.3605097104</c:v>
                </c:pt>
                <c:pt idx="20">
                  <c:v>12577930.1329432</c:v>
                </c:pt>
                <c:pt idx="21">
                  <c:v>4411293.4527375903</c:v>
                </c:pt>
                <c:pt idx="22">
                  <c:v>15671251.235286601</c:v>
                </c:pt>
                <c:pt idx="23">
                  <c:v>18259426.595767599</c:v>
                </c:pt>
                <c:pt idx="24">
                  <c:v>3358840.8448079098</c:v>
                </c:pt>
                <c:pt idx="25">
                  <c:v>938074.13803401799</c:v>
                </c:pt>
                <c:pt idx="26">
                  <c:v>960006.98845241696</c:v>
                </c:pt>
                <c:pt idx="27">
                  <c:v>4105832.3194257701</c:v>
                </c:pt>
                <c:pt idx="28">
                  <c:v>1183437.7123882</c:v>
                </c:pt>
                <c:pt idx="29">
                  <c:v>1544526.69594796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E-4E74-8CD3-5472F4EFE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v>RENA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'Daily RENA w RT Cong'!$A$2:$A$31</c:f>
              <c:numCache>
                <c:formatCode>m/d/yyyy</c:formatCode>
                <c:ptCount val="30"/>
                <c:pt idx="0">
                  <c:v>45017</c:v>
                </c:pt>
                <c:pt idx="1">
                  <c:v>45018</c:v>
                </c:pt>
                <c:pt idx="2">
                  <c:v>45019</c:v>
                </c:pt>
                <c:pt idx="3">
                  <c:v>45020</c:v>
                </c:pt>
                <c:pt idx="4">
                  <c:v>45021</c:v>
                </c:pt>
                <c:pt idx="5">
                  <c:v>45022</c:v>
                </c:pt>
                <c:pt idx="6">
                  <c:v>45023</c:v>
                </c:pt>
                <c:pt idx="7">
                  <c:v>45024</c:v>
                </c:pt>
                <c:pt idx="8">
                  <c:v>45025</c:v>
                </c:pt>
                <c:pt idx="9">
                  <c:v>45026</c:v>
                </c:pt>
                <c:pt idx="10">
                  <c:v>45027</c:v>
                </c:pt>
                <c:pt idx="11">
                  <c:v>45028</c:v>
                </c:pt>
                <c:pt idx="12">
                  <c:v>45029</c:v>
                </c:pt>
                <c:pt idx="13">
                  <c:v>45030</c:v>
                </c:pt>
                <c:pt idx="14">
                  <c:v>45031</c:v>
                </c:pt>
                <c:pt idx="15">
                  <c:v>45032</c:v>
                </c:pt>
                <c:pt idx="16">
                  <c:v>45033</c:v>
                </c:pt>
                <c:pt idx="17">
                  <c:v>45034</c:v>
                </c:pt>
                <c:pt idx="18">
                  <c:v>45035</c:v>
                </c:pt>
                <c:pt idx="19">
                  <c:v>45036</c:v>
                </c:pt>
                <c:pt idx="20">
                  <c:v>45037</c:v>
                </c:pt>
                <c:pt idx="21">
                  <c:v>45038</c:v>
                </c:pt>
                <c:pt idx="22">
                  <c:v>45039</c:v>
                </c:pt>
                <c:pt idx="23">
                  <c:v>45040</c:v>
                </c:pt>
                <c:pt idx="24">
                  <c:v>45041</c:v>
                </c:pt>
                <c:pt idx="25">
                  <c:v>45042</c:v>
                </c:pt>
                <c:pt idx="26">
                  <c:v>45043</c:v>
                </c:pt>
                <c:pt idx="27">
                  <c:v>45044</c:v>
                </c:pt>
                <c:pt idx="28">
                  <c:v>45045</c:v>
                </c:pt>
                <c:pt idx="29">
                  <c:v>45046</c:v>
                </c:pt>
              </c:numCache>
            </c:numRef>
          </c:cat>
          <c:val>
            <c:numRef>
              <c:f>'Daily RENA w RT Cong'!$B$2:$B$31</c:f>
              <c:numCache>
                <c:formatCode>General</c:formatCode>
                <c:ptCount val="30"/>
                <c:pt idx="0">
                  <c:v>99655.09</c:v>
                </c:pt>
                <c:pt idx="1">
                  <c:v>805283.58</c:v>
                </c:pt>
                <c:pt idx="2">
                  <c:v>1222810.3500000001</c:v>
                </c:pt>
                <c:pt idx="3">
                  <c:v>2186330.21</c:v>
                </c:pt>
                <c:pt idx="4">
                  <c:v>465848.47</c:v>
                </c:pt>
                <c:pt idx="5">
                  <c:v>286089.77</c:v>
                </c:pt>
                <c:pt idx="6">
                  <c:v>101130.49</c:v>
                </c:pt>
                <c:pt idx="7">
                  <c:v>205589.97</c:v>
                </c:pt>
                <c:pt idx="8">
                  <c:v>-2336.9</c:v>
                </c:pt>
                <c:pt idx="9">
                  <c:v>78452.160000000003</c:v>
                </c:pt>
                <c:pt idx="10">
                  <c:v>102952.82</c:v>
                </c:pt>
                <c:pt idx="11">
                  <c:v>464751.21</c:v>
                </c:pt>
                <c:pt idx="12">
                  <c:v>627679</c:v>
                </c:pt>
                <c:pt idx="13">
                  <c:v>914602.82</c:v>
                </c:pt>
                <c:pt idx="14">
                  <c:v>772164.53</c:v>
                </c:pt>
                <c:pt idx="15">
                  <c:v>328266.59000000003</c:v>
                </c:pt>
                <c:pt idx="16">
                  <c:v>15765.39</c:v>
                </c:pt>
                <c:pt idx="17">
                  <c:v>19618.28</c:v>
                </c:pt>
                <c:pt idx="18">
                  <c:v>-242691.57</c:v>
                </c:pt>
                <c:pt idx="19">
                  <c:v>548795.15</c:v>
                </c:pt>
                <c:pt idx="20">
                  <c:v>-138859.29999999999</c:v>
                </c:pt>
                <c:pt idx="21">
                  <c:v>103796.26</c:v>
                </c:pt>
                <c:pt idx="22">
                  <c:v>492709.91</c:v>
                </c:pt>
                <c:pt idx="23">
                  <c:v>685324.4</c:v>
                </c:pt>
                <c:pt idx="24">
                  <c:v>142578.51999999999</c:v>
                </c:pt>
                <c:pt idx="25">
                  <c:v>-33765.69</c:v>
                </c:pt>
                <c:pt idx="26">
                  <c:v>67785.22</c:v>
                </c:pt>
                <c:pt idx="27">
                  <c:v>236136.02</c:v>
                </c:pt>
                <c:pt idx="28">
                  <c:v>332755.27</c:v>
                </c:pt>
                <c:pt idx="29">
                  <c:v>140794.76999999999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8E-4E74-8CD3-5472F4EFE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At val="0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2500000"/>
          <c:min val="-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9.867744634110517E-3"/>
                <c:y val="0.4449465544763334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(RENA)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20000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94452797414921663"/>
                <c:y val="0.3063748019402994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RT</a:t>
                  </a:r>
                  <a:r>
                    <a:rPr lang="en-US" baseline="0"/>
                    <a:t> (RT Congestion)</a:t>
                  </a:r>
                  <a:endParaRPr lang="en-US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At val="0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Sum of oversold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'Daily RENA and estimated DAM os'!$A$2:$A$31</c:f>
              <c:numCache>
                <c:formatCode>m/d/yyyy</c:formatCode>
                <c:ptCount val="30"/>
                <c:pt idx="0">
                  <c:v>45017</c:v>
                </c:pt>
                <c:pt idx="1">
                  <c:v>45018</c:v>
                </c:pt>
                <c:pt idx="2">
                  <c:v>45019</c:v>
                </c:pt>
                <c:pt idx="3">
                  <c:v>45020</c:v>
                </c:pt>
                <c:pt idx="4">
                  <c:v>45021</c:v>
                </c:pt>
                <c:pt idx="5">
                  <c:v>45022</c:v>
                </c:pt>
                <c:pt idx="6">
                  <c:v>45023</c:v>
                </c:pt>
                <c:pt idx="7">
                  <c:v>45024</c:v>
                </c:pt>
                <c:pt idx="8">
                  <c:v>45025</c:v>
                </c:pt>
                <c:pt idx="9">
                  <c:v>45026</c:v>
                </c:pt>
                <c:pt idx="10">
                  <c:v>45027</c:v>
                </c:pt>
                <c:pt idx="11">
                  <c:v>45028</c:v>
                </c:pt>
                <c:pt idx="12">
                  <c:v>45029</c:v>
                </c:pt>
                <c:pt idx="13">
                  <c:v>45030</c:v>
                </c:pt>
                <c:pt idx="14">
                  <c:v>45031</c:v>
                </c:pt>
                <c:pt idx="15">
                  <c:v>45032</c:v>
                </c:pt>
                <c:pt idx="16">
                  <c:v>45033</c:v>
                </c:pt>
                <c:pt idx="17">
                  <c:v>45034</c:v>
                </c:pt>
                <c:pt idx="18">
                  <c:v>45035</c:v>
                </c:pt>
                <c:pt idx="19">
                  <c:v>45036</c:v>
                </c:pt>
                <c:pt idx="20">
                  <c:v>45037</c:v>
                </c:pt>
                <c:pt idx="21">
                  <c:v>45038</c:v>
                </c:pt>
                <c:pt idx="22">
                  <c:v>45039</c:v>
                </c:pt>
                <c:pt idx="23">
                  <c:v>45040</c:v>
                </c:pt>
                <c:pt idx="24">
                  <c:v>45041</c:v>
                </c:pt>
                <c:pt idx="25">
                  <c:v>45042</c:v>
                </c:pt>
                <c:pt idx="26">
                  <c:v>45043</c:v>
                </c:pt>
                <c:pt idx="27">
                  <c:v>45044</c:v>
                </c:pt>
                <c:pt idx="28">
                  <c:v>45045</c:v>
                </c:pt>
                <c:pt idx="29">
                  <c:v>45046</c:v>
                </c:pt>
              </c:numCache>
            </c:numRef>
          </c:cat>
          <c:val>
            <c:numRef>
              <c:f>'Daily RENA and estimated DAM os'!$C$2:$C$31</c:f>
              <c:numCache>
                <c:formatCode>General</c:formatCode>
                <c:ptCount val="30"/>
                <c:pt idx="0">
                  <c:v>114817.576473447</c:v>
                </c:pt>
                <c:pt idx="1">
                  <c:v>790443.87173636002</c:v>
                </c:pt>
                <c:pt idx="2">
                  <c:v>2058766.10280896</c:v>
                </c:pt>
                <c:pt idx="3">
                  <c:v>2276503.35392247</c:v>
                </c:pt>
                <c:pt idx="4">
                  <c:v>376785.94600054203</c:v>
                </c:pt>
                <c:pt idx="5">
                  <c:v>331834.44194369001</c:v>
                </c:pt>
                <c:pt idx="6">
                  <c:v>95833.476133820004</c:v>
                </c:pt>
                <c:pt idx="7">
                  <c:v>215357.63290942</c:v>
                </c:pt>
                <c:pt idx="8">
                  <c:v>4137.7901259</c:v>
                </c:pt>
                <c:pt idx="9">
                  <c:v>56594.939380999997</c:v>
                </c:pt>
                <c:pt idx="10">
                  <c:v>163631.69383986</c:v>
                </c:pt>
                <c:pt idx="11">
                  <c:v>660808.98049964395</c:v>
                </c:pt>
                <c:pt idx="12">
                  <c:v>537548.58871804702</c:v>
                </c:pt>
                <c:pt idx="13">
                  <c:v>563449.44864886696</c:v>
                </c:pt>
                <c:pt idx="14">
                  <c:v>847827.58057801996</c:v>
                </c:pt>
                <c:pt idx="15">
                  <c:v>326278.33067261003</c:v>
                </c:pt>
                <c:pt idx="16">
                  <c:v>-93076.418029711</c:v>
                </c:pt>
                <c:pt idx="17">
                  <c:v>244745.850074766</c:v>
                </c:pt>
                <c:pt idx="18">
                  <c:v>24593.884548156999</c:v>
                </c:pt>
                <c:pt idx="19">
                  <c:v>161901.710363494</c:v>
                </c:pt>
                <c:pt idx="20">
                  <c:v>-346459.23572462</c:v>
                </c:pt>
                <c:pt idx="21">
                  <c:v>-168204.79166137701</c:v>
                </c:pt>
                <c:pt idx="22">
                  <c:v>-254609.49891458999</c:v>
                </c:pt>
                <c:pt idx="23">
                  <c:v>236619.49371919001</c:v>
                </c:pt>
                <c:pt idx="24">
                  <c:v>130590.77102398001</c:v>
                </c:pt>
                <c:pt idx="25">
                  <c:v>-133243.7861689</c:v>
                </c:pt>
                <c:pt idx="26">
                  <c:v>36258.8828336199</c:v>
                </c:pt>
                <c:pt idx="27">
                  <c:v>489462.613727813</c:v>
                </c:pt>
                <c:pt idx="28">
                  <c:v>328514.16345708299</c:v>
                </c:pt>
                <c:pt idx="29">
                  <c:v>247048.22314244599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49-4974-A11C-13A60ED02419}"/>
            </c:ext>
          </c:extLst>
        </c:ser>
        <c:ser>
          <c:idx val="1"/>
          <c:order val="1"/>
          <c:tx>
            <c:v>RENA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'Daily RENA and estimated DAM os'!$A$2:$A$31</c:f>
              <c:numCache>
                <c:formatCode>m/d/yyyy</c:formatCode>
                <c:ptCount val="30"/>
                <c:pt idx="0">
                  <c:v>45017</c:v>
                </c:pt>
                <c:pt idx="1">
                  <c:v>45018</c:v>
                </c:pt>
                <c:pt idx="2">
                  <c:v>45019</c:v>
                </c:pt>
                <c:pt idx="3">
                  <c:v>45020</c:v>
                </c:pt>
                <c:pt idx="4">
                  <c:v>45021</c:v>
                </c:pt>
                <c:pt idx="5">
                  <c:v>45022</c:v>
                </c:pt>
                <c:pt idx="6">
                  <c:v>45023</c:v>
                </c:pt>
                <c:pt idx="7">
                  <c:v>45024</c:v>
                </c:pt>
                <c:pt idx="8">
                  <c:v>45025</c:v>
                </c:pt>
                <c:pt idx="9">
                  <c:v>45026</c:v>
                </c:pt>
                <c:pt idx="10">
                  <c:v>45027</c:v>
                </c:pt>
                <c:pt idx="11">
                  <c:v>45028</c:v>
                </c:pt>
                <c:pt idx="12">
                  <c:v>45029</c:v>
                </c:pt>
                <c:pt idx="13">
                  <c:v>45030</c:v>
                </c:pt>
                <c:pt idx="14">
                  <c:v>45031</c:v>
                </c:pt>
                <c:pt idx="15">
                  <c:v>45032</c:v>
                </c:pt>
                <c:pt idx="16">
                  <c:v>45033</c:v>
                </c:pt>
                <c:pt idx="17">
                  <c:v>45034</c:v>
                </c:pt>
                <c:pt idx="18">
                  <c:v>45035</c:v>
                </c:pt>
                <c:pt idx="19">
                  <c:v>45036</c:v>
                </c:pt>
                <c:pt idx="20">
                  <c:v>45037</c:v>
                </c:pt>
                <c:pt idx="21">
                  <c:v>45038</c:v>
                </c:pt>
                <c:pt idx="22">
                  <c:v>45039</c:v>
                </c:pt>
                <c:pt idx="23">
                  <c:v>45040</c:v>
                </c:pt>
                <c:pt idx="24">
                  <c:v>45041</c:v>
                </c:pt>
                <c:pt idx="25">
                  <c:v>45042</c:v>
                </c:pt>
                <c:pt idx="26">
                  <c:v>45043</c:v>
                </c:pt>
                <c:pt idx="27">
                  <c:v>45044</c:v>
                </c:pt>
                <c:pt idx="28">
                  <c:v>45045</c:v>
                </c:pt>
                <c:pt idx="29">
                  <c:v>45046</c:v>
                </c:pt>
              </c:numCache>
            </c:numRef>
          </c:cat>
          <c:val>
            <c:numRef>
              <c:f>'Daily RENA and estimated DAM os'!$B$2:$B$31</c:f>
              <c:numCache>
                <c:formatCode>General</c:formatCode>
                <c:ptCount val="30"/>
                <c:pt idx="0">
                  <c:v>99655.09</c:v>
                </c:pt>
                <c:pt idx="1">
                  <c:v>805283.58</c:v>
                </c:pt>
                <c:pt idx="2">
                  <c:v>1222810.3500000001</c:v>
                </c:pt>
                <c:pt idx="3">
                  <c:v>2186330.21</c:v>
                </c:pt>
                <c:pt idx="4">
                  <c:v>465848.47</c:v>
                </c:pt>
                <c:pt idx="5">
                  <c:v>286089.77</c:v>
                </c:pt>
                <c:pt idx="6">
                  <c:v>101130.49</c:v>
                </c:pt>
                <c:pt idx="7">
                  <c:v>205589.97</c:v>
                </c:pt>
                <c:pt idx="8">
                  <c:v>-2336.9</c:v>
                </c:pt>
                <c:pt idx="9">
                  <c:v>78452.160000000003</c:v>
                </c:pt>
                <c:pt idx="10">
                  <c:v>102952.82</c:v>
                </c:pt>
                <c:pt idx="11">
                  <c:v>464751.21</c:v>
                </c:pt>
                <c:pt idx="12">
                  <c:v>627679</c:v>
                </c:pt>
                <c:pt idx="13">
                  <c:v>914602.82</c:v>
                </c:pt>
                <c:pt idx="14">
                  <c:v>772164.53</c:v>
                </c:pt>
                <c:pt idx="15">
                  <c:v>328266.59000000003</c:v>
                </c:pt>
                <c:pt idx="16">
                  <c:v>15765.39</c:v>
                </c:pt>
                <c:pt idx="17">
                  <c:v>19618.28</c:v>
                </c:pt>
                <c:pt idx="18">
                  <c:v>-242691.57</c:v>
                </c:pt>
                <c:pt idx="19">
                  <c:v>548795.15</c:v>
                </c:pt>
                <c:pt idx="20">
                  <c:v>-138859.29999999999</c:v>
                </c:pt>
                <c:pt idx="21">
                  <c:v>103796.26</c:v>
                </c:pt>
                <c:pt idx="22">
                  <c:v>492709.91</c:v>
                </c:pt>
                <c:pt idx="23">
                  <c:v>685324.4</c:v>
                </c:pt>
                <c:pt idx="24">
                  <c:v>142578.51999999999</c:v>
                </c:pt>
                <c:pt idx="25">
                  <c:v>-33765.69</c:v>
                </c:pt>
                <c:pt idx="26">
                  <c:v>67785.22</c:v>
                </c:pt>
                <c:pt idx="27">
                  <c:v>236136.02</c:v>
                </c:pt>
                <c:pt idx="28">
                  <c:v>332755.27</c:v>
                </c:pt>
                <c:pt idx="29">
                  <c:v>140794.76999999999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49-4974-A11C-13A60ED02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  <c:max val="2500000"/>
          <c:min val="-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majorUnit val="1000000"/>
        <c:dispUnits>
          <c:builtInUnit val="millions"/>
          <c:dispUnitsLbl>
            <c:layout>
              <c:manualLayout>
                <c:xMode val="edge"/>
                <c:yMode val="edge"/>
                <c:x val="1.0371650821089023E-2"/>
                <c:y val="0.33928545250602488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45017</c:v>
                </c:pt>
                <c:pt idx="1">
                  <c:v>45018</c:v>
                </c:pt>
                <c:pt idx="2">
                  <c:v>45019</c:v>
                </c:pt>
                <c:pt idx="3">
                  <c:v>45020</c:v>
                </c:pt>
                <c:pt idx="4">
                  <c:v>45021</c:v>
                </c:pt>
                <c:pt idx="5">
                  <c:v>45022</c:v>
                </c:pt>
                <c:pt idx="6">
                  <c:v>45023</c:v>
                </c:pt>
                <c:pt idx="7">
                  <c:v>45024</c:v>
                </c:pt>
                <c:pt idx="8">
                  <c:v>45025</c:v>
                </c:pt>
                <c:pt idx="9">
                  <c:v>45026</c:v>
                </c:pt>
                <c:pt idx="10">
                  <c:v>45027</c:v>
                </c:pt>
                <c:pt idx="11">
                  <c:v>45028</c:v>
                </c:pt>
                <c:pt idx="12">
                  <c:v>45029</c:v>
                </c:pt>
                <c:pt idx="13">
                  <c:v>45030</c:v>
                </c:pt>
                <c:pt idx="14">
                  <c:v>45031</c:v>
                </c:pt>
                <c:pt idx="15">
                  <c:v>45032</c:v>
                </c:pt>
                <c:pt idx="16">
                  <c:v>45033</c:v>
                </c:pt>
                <c:pt idx="17">
                  <c:v>45034</c:v>
                </c:pt>
                <c:pt idx="18">
                  <c:v>45035</c:v>
                </c:pt>
                <c:pt idx="19">
                  <c:v>45036</c:v>
                </c:pt>
                <c:pt idx="20">
                  <c:v>45037</c:v>
                </c:pt>
                <c:pt idx="21">
                  <c:v>45038</c:v>
                </c:pt>
                <c:pt idx="22">
                  <c:v>45039</c:v>
                </c:pt>
                <c:pt idx="23">
                  <c:v>45040</c:v>
                </c:pt>
                <c:pt idx="24">
                  <c:v>45041</c:v>
                </c:pt>
                <c:pt idx="25">
                  <c:v>45042</c:v>
                </c:pt>
                <c:pt idx="26">
                  <c:v>45043</c:v>
                </c:pt>
                <c:pt idx="27">
                  <c:v>45044</c:v>
                </c:pt>
                <c:pt idx="28">
                  <c:v>45045</c:v>
                </c:pt>
                <c:pt idx="29">
                  <c:v>45046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0">
                  <c:v>-236062.97</c:v>
                </c:pt>
                <c:pt idx="1">
                  <c:v>539583.67000000004</c:v>
                </c:pt>
                <c:pt idx="2">
                  <c:v>204871.43</c:v>
                </c:pt>
                <c:pt idx="3">
                  <c:v>1680709</c:v>
                </c:pt>
                <c:pt idx="4">
                  <c:v>388401.12</c:v>
                </c:pt>
                <c:pt idx="5">
                  <c:v>16837.12</c:v>
                </c:pt>
                <c:pt idx="6">
                  <c:v>-362261.98</c:v>
                </c:pt>
                <c:pt idx="7">
                  <c:v>-148173.66</c:v>
                </c:pt>
                <c:pt idx="8">
                  <c:v>-19831.8</c:v>
                </c:pt>
                <c:pt idx="9">
                  <c:v>-246238.57</c:v>
                </c:pt>
                <c:pt idx="10">
                  <c:v>-216685.73</c:v>
                </c:pt>
                <c:pt idx="11">
                  <c:v>94744.35</c:v>
                </c:pt>
                <c:pt idx="12">
                  <c:v>-111542.01</c:v>
                </c:pt>
                <c:pt idx="13">
                  <c:v>-670808.5</c:v>
                </c:pt>
                <c:pt idx="14">
                  <c:v>479283.8</c:v>
                </c:pt>
                <c:pt idx="15">
                  <c:v>-255149.5</c:v>
                </c:pt>
                <c:pt idx="16">
                  <c:v>-396470.46</c:v>
                </c:pt>
                <c:pt idx="17">
                  <c:v>-987988.3</c:v>
                </c:pt>
                <c:pt idx="18">
                  <c:v>-1401581.29</c:v>
                </c:pt>
                <c:pt idx="19">
                  <c:v>-663728.6</c:v>
                </c:pt>
                <c:pt idx="20">
                  <c:v>-188201.86</c:v>
                </c:pt>
                <c:pt idx="21">
                  <c:v>-260404.8</c:v>
                </c:pt>
                <c:pt idx="22">
                  <c:v>-1035239.5</c:v>
                </c:pt>
                <c:pt idx="23">
                  <c:v>-826801.24</c:v>
                </c:pt>
                <c:pt idx="24">
                  <c:v>-263402.23999999999</c:v>
                </c:pt>
                <c:pt idx="25">
                  <c:v>-207865.61</c:v>
                </c:pt>
                <c:pt idx="26">
                  <c:v>-39630.660000000003</c:v>
                </c:pt>
                <c:pt idx="27">
                  <c:v>213771.4</c:v>
                </c:pt>
                <c:pt idx="28">
                  <c:v>-212795</c:v>
                </c:pt>
                <c:pt idx="29">
                  <c:v>164984.43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F2-4FA6-8F1B-071C26A1A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  <c:max val="2000000"/>
          <c:min val="-1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51234889937677"/>
          <c:y val="0.20845921940953116"/>
          <c:w val="0.81144534899239285"/>
          <c:h val="0.5167745438757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45017</c:v>
                </c:pt>
                <c:pt idx="1">
                  <c:v>45018</c:v>
                </c:pt>
                <c:pt idx="2">
                  <c:v>45019</c:v>
                </c:pt>
                <c:pt idx="3">
                  <c:v>45020</c:v>
                </c:pt>
                <c:pt idx="4">
                  <c:v>45021</c:v>
                </c:pt>
                <c:pt idx="5">
                  <c:v>45022</c:v>
                </c:pt>
                <c:pt idx="6">
                  <c:v>45023</c:v>
                </c:pt>
                <c:pt idx="7">
                  <c:v>45024</c:v>
                </c:pt>
                <c:pt idx="8">
                  <c:v>45025</c:v>
                </c:pt>
                <c:pt idx="9">
                  <c:v>45026</c:v>
                </c:pt>
                <c:pt idx="10">
                  <c:v>45027</c:v>
                </c:pt>
                <c:pt idx="11">
                  <c:v>45028</c:v>
                </c:pt>
                <c:pt idx="12">
                  <c:v>45029</c:v>
                </c:pt>
                <c:pt idx="13">
                  <c:v>45030</c:v>
                </c:pt>
                <c:pt idx="14">
                  <c:v>45031</c:v>
                </c:pt>
                <c:pt idx="15">
                  <c:v>45032</c:v>
                </c:pt>
                <c:pt idx="16">
                  <c:v>45033</c:v>
                </c:pt>
                <c:pt idx="17">
                  <c:v>45034</c:v>
                </c:pt>
                <c:pt idx="18">
                  <c:v>45035</c:v>
                </c:pt>
                <c:pt idx="19">
                  <c:v>45036</c:v>
                </c:pt>
                <c:pt idx="20">
                  <c:v>45037</c:v>
                </c:pt>
                <c:pt idx="21">
                  <c:v>45038</c:v>
                </c:pt>
                <c:pt idx="22">
                  <c:v>45039</c:v>
                </c:pt>
                <c:pt idx="23">
                  <c:v>45040</c:v>
                </c:pt>
                <c:pt idx="24">
                  <c:v>45041</c:v>
                </c:pt>
                <c:pt idx="25">
                  <c:v>45042</c:v>
                </c:pt>
                <c:pt idx="26">
                  <c:v>45043</c:v>
                </c:pt>
                <c:pt idx="27">
                  <c:v>45044</c:v>
                </c:pt>
                <c:pt idx="28">
                  <c:v>45045</c:v>
                </c:pt>
                <c:pt idx="29">
                  <c:v>45046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9184477.2699999996</c:v>
                </c:pt>
                <c:pt idx="1">
                  <c:v>6486472.1399999904</c:v>
                </c:pt>
                <c:pt idx="2">
                  <c:v>13319808.329999899</c:v>
                </c:pt>
                <c:pt idx="3">
                  <c:v>11789815.720000001</c:v>
                </c:pt>
                <c:pt idx="4">
                  <c:v>5032075.9399999902</c:v>
                </c:pt>
                <c:pt idx="5">
                  <c:v>1971549.21</c:v>
                </c:pt>
                <c:pt idx="6">
                  <c:v>4267951.79</c:v>
                </c:pt>
                <c:pt idx="7">
                  <c:v>4391410.9399999902</c:v>
                </c:pt>
                <c:pt idx="8">
                  <c:v>1975946.45</c:v>
                </c:pt>
                <c:pt idx="9">
                  <c:v>2887843.36</c:v>
                </c:pt>
                <c:pt idx="10">
                  <c:v>2215688.96</c:v>
                </c:pt>
                <c:pt idx="11">
                  <c:v>4328347.45</c:v>
                </c:pt>
                <c:pt idx="12">
                  <c:v>6045496.0999999996</c:v>
                </c:pt>
                <c:pt idx="13">
                  <c:v>6428153.7699999996</c:v>
                </c:pt>
                <c:pt idx="14">
                  <c:v>6900050.6500000004</c:v>
                </c:pt>
                <c:pt idx="15">
                  <c:v>4090148.16</c:v>
                </c:pt>
                <c:pt idx="16">
                  <c:v>6306190.6899999902</c:v>
                </c:pt>
                <c:pt idx="17">
                  <c:v>7637077</c:v>
                </c:pt>
                <c:pt idx="18">
                  <c:v>9234124.6400000006</c:v>
                </c:pt>
                <c:pt idx="19">
                  <c:v>7463149.4199999999</c:v>
                </c:pt>
                <c:pt idx="20">
                  <c:v>6564632.96</c:v>
                </c:pt>
                <c:pt idx="21">
                  <c:v>4820705.2</c:v>
                </c:pt>
                <c:pt idx="22">
                  <c:v>6795498.9799999902</c:v>
                </c:pt>
                <c:pt idx="23">
                  <c:v>5990240.5199999996</c:v>
                </c:pt>
                <c:pt idx="24">
                  <c:v>2974234.8499999898</c:v>
                </c:pt>
                <c:pt idx="25">
                  <c:v>3341131.3099999898</c:v>
                </c:pt>
                <c:pt idx="26">
                  <c:v>4667839.8599999901</c:v>
                </c:pt>
                <c:pt idx="27">
                  <c:v>5318380.38</c:v>
                </c:pt>
                <c:pt idx="28">
                  <c:v>5241496.28</c:v>
                </c:pt>
                <c:pt idx="29">
                  <c:v>3391800.6499999901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19-4759-8538-02E698D8F9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45017</c:v>
                </c:pt>
                <c:pt idx="1">
                  <c:v>45018</c:v>
                </c:pt>
                <c:pt idx="2">
                  <c:v>45019</c:v>
                </c:pt>
                <c:pt idx="3">
                  <c:v>45020</c:v>
                </c:pt>
                <c:pt idx="4">
                  <c:v>45021</c:v>
                </c:pt>
                <c:pt idx="5">
                  <c:v>45022</c:v>
                </c:pt>
                <c:pt idx="6">
                  <c:v>45023</c:v>
                </c:pt>
                <c:pt idx="7">
                  <c:v>45024</c:v>
                </c:pt>
                <c:pt idx="8">
                  <c:v>45025</c:v>
                </c:pt>
                <c:pt idx="9">
                  <c:v>45026</c:v>
                </c:pt>
                <c:pt idx="10">
                  <c:v>45027</c:v>
                </c:pt>
                <c:pt idx="11">
                  <c:v>45028</c:v>
                </c:pt>
                <c:pt idx="12">
                  <c:v>45029</c:v>
                </c:pt>
                <c:pt idx="13">
                  <c:v>45030</c:v>
                </c:pt>
                <c:pt idx="14">
                  <c:v>45031</c:v>
                </c:pt>
                <c:pt idx="15">
                  <c:v>45032</c:v>
                </c:pt>
                <c:pt idx="16">
                  <c:v>45033</c:v>
                </c:pt>
                <c:pt idx="17">
                  <c:v>45034</c:v>
                </c:pt>
                <c:pt idx="18">
                  <c:v>45035</c:v>
                </c:pt>
                <c:pt idx="19">
                  <c:v>45036</c:v>
                </c:pt>
                <c:pt idx="20">
                  <c:v>45037</c:v>
                </c:pt>
                <c:pt idx="21">
                  <c:v>45038</c:v>
                </c:pt>
                <c:pt idx="22">
                  <c:v>45039</c:v>
                </c:pt>
                <c:pt idx="23">
                  <c:v>45040</c:v>
                </c:pt>
                <c:pt idx="24">
                  <c:v>45041</c:v>
                </c:pt>
                <c:pt idx="25">
                  <c:v>45042</c:v>
                </c:pt>
                <c:pt idx="26">
                  <c:v>45043</c:v>
                </c:pt>
                <c:pt idx="27">
                  <c:v>45044</c:v>
                </c:pt>
                <c:pt idx="28">
                  <c:v>45045</c:v>
                </c:pt>
                <c:pt idx="29">
                  <c:v>45046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8948414.3000000007</c:v>
                </c:pt>
                <c:pt idx="1">
                  <c:v>7026055.8099999996</c:v>
                </c:pt>
                <c:pt idx="2">
                  <c:v>13524679.76</c:v>
                </c:pt>
                <c:pt idx="3">
                  <c:v>13470524.720000001</c:v>
                </c:pt>
                <c:pt idx="4">
                  <c:v>5420477.0599999996</c:v>
                </c:pt>
                <c:pt idx="5">
                  <c:v>1988386.33</c:v>
                </c:pt>
                <c:pt idx="6">
                  <c:v>3905689.81</c:v>
                </c:pt>
                <c:pt idx="7">
                  <c:v>4243237.28</c:v>
                </c:pt>
                <c:pt idx="8">
                  <c:v>1956114.65</c:v>
                </c:pt>
                <c:pt idx="9">
                  <c:v>2641604.79</c:v>
                </c:pt>
                <c:pt idx="10">
                  <c:v>1999003.23</c:v>
                </c:pt>
                <c:pt idx="11">
                  <c:v>4423091.8</c:v>
                </c:pt>
                <c:pt idx="12">
                  <c:v>5933954.0899999999</c:v>
                </c:pt>
                <c:pt idx="13">
                  <c:v>5757345.2699999996</c:v>
                </c:pt>
                <c:pt idx="14">
                  <c:v>7379334.4500000002</c:v>
                </c:pt>
                <c:pt idx="15">
                  <c:v>3834998.66</c:v>
                </c:pt>
                <c:pt idx="16">
                  <c:v>5909720.2300000004</c:v>
                </c:pt>
                <c:pt idx="17">
                  <c:v>6649088.7000000002</c:v>
                </c:pt>
                <c:pt idx="18">
                  <c:v>7832543.3499999996</c:v>
                </c:pt>
                <c:pt idx="19">
                  <c:v>6799420.8200000003</c:v>
                </c:pt>
                <c:pt idx="20">
                  <c:v>6376431.0999999996</c:v>
                </c:pt>
                <c:pt idx="21">
                  <c:v>4560300.4000000004</c:v>
                </c:pt>
                <c:pt idx="22">
                  <c:v>5760259.4800000004</c:v>
                </c:pt>
                <c:pt idx="23">
                  <c:v>5163439.28</c:v>
                </c:pt>
                <c:pt idx="24">
                  <c:v>2710832.61</c:v>
                </c:pt>
                <c:pt idx="25">
                  <c:v>3133265.7</c:v>
                </c:pt>
                <c:pt idx="26">
                  <c:v>4628209.2</c:v>
                </c:pt>
                <c:pt idx="27">
                  <c:v>5532151.7800000003</c:v>
                </c:pt>
                <c:pt idx="28">
                  <c:v>5028701.28</c:v>
                </c:pt>
                <c:pt idx="29">
                  <c:v>3556785.08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19-4759-8538-02E698D8F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  <c:max val="15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majorUnit val="50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April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17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2023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4409"/>
              </p:ext>
            </p:extLst>
          </p:nvPr>
        </p:nvGraphicFramePr>
        <p:xfrm>
          <a:off x="461682" y="1386682"/>
          <a:ext cx="8072718" cy="3979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9244C0C-7A89-442C-BA24-8DE1B5B9080D}"/>
              </a:ext>
            </a:extLst>
          </p:cNvPr>
          <p:cNvGraphicFramePr>
            <a:graphicFrameLocks/>
          </p:cNvGraphicFramePr>
          <p:nvPr/>
        </p:nvGraphicFramePr>
        <p:xfrm>
          <a:off x="128587" y="1617266"/>
          <a:ext cx="8886825" cy="3623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42900" y="947474"/>
            <a:ext cx="8534400" cy="4167432"/>
          </a:xfrm>
        </p:spPr>
        <p:txBody>
          <a:bodyPr/>
          <a:lstStyle/>
          <a:p>
            <a:r>
              <a:rPr lang="en-US" sz="2000" dirty="0"/>
              <a:t>The total RENA in April was approximately $11M, while the total SCED congestion rent was around </a:t>
            </a:r>
            <a:r>
              <a:rPr lang="en-US" sz="2000"/>
              <a:t>$175M</a:t>
            </a:r>
            <a:endParaRPr lang="en-US" sz="20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316041"/>
              </p:ext>
            </p:extLst>
          </p:nvPr>
        </p:nvGraphicFramePr>
        <p:xfrm>
          <a:off x="657225" y="2114166"/>
          <a:ext cx="7829550" cy="3391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April was around </a:t>
            </a:r>
          </a:p>
          <a:p>
            <a:pPr marL="0" indent="0">
              <a:buNone/>
            </a:pPr>
            <a:r>
              <a:rPr lang="en-US" sz="2000" dirty="0"/>
              <a:t>     $10.3M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381331"/>
              </p:ext>
            </p:extLst>
          </p:nvPr>
        </p:nvGraphicFramePr>
        <p:xfrm>
          <a:off x="585787" y="1981200"/>
          <a:ext cx="8048625" cy="431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4/03 and 4/04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RENA for 4/03 was $1.2M while DAM Oversold for 4/03 was $2.1M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RENA for 4/04 was $2.2M while DAM Oversold for 4/04 was $2.3M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DAM Oversold for both days was primarily caused by Panhandle GTC limit differences between DAM and RTM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049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total monthly RENA observed in April 2023 was $11M</a:t>
            </a:r>
          </a:p>
          <a:p>
            <a:endParaRPr lang="en-US" sz="2000" dirty="0"/>
          </a:p>
          <a:p>
            <a:r>
              <a:rPr lang="en-US" sz="2000" dirty="0"/>
              <a:t>The highest RENA in April was observed on OD 4/04 with $2.2M, which was mostly related to differences in Panhandle GTC limits in DAM and RTM</a:t>
            </a:r>
          </a:p>
          <a:p>
            <a:endParaRPr lang="en-US" sz="2000" dirty="0"/>
          </a:p>
          <a:p>
            <a:pPr algn="just"/>
            <a:r>
              <a:rPr lang="en-US" sz="2000" dirty="0"/>
              <a:t>The impact from PTP w/links to options was $3.05M for April </a:t>
            </a: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 CRR Balance Account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210749"/>
              </p:ext>
            </p:extLst>
          </p:nvPr>
        </p:nvGraphicFramePr>
        <p:xfrm>
          <a:off x="1147762" y="3414271"/>
          <a:ext cx="6967538" cy="2762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559507"/>
              </p:ext>
            </p:extLst>
          </p:nvPr>
        </p:nvGraphicFramePr>
        <p:xfrm>
          <a:off x="1088231" y="815182"/>
          <a:ext cx="7086600" cy="274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63465</TotalTime>
  <Words>205</Words>
  <Application>Microsoft Office PowerPoint</Application>
  <PresentationFormat>On-screen Show (4:3)</PresentationFormat>
  <Paragraphs>45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4/03 and 4/04 </vt:lpstr>
      <vt:lpstr>Summary</vt:lpstr>
      <vt:lpstr>April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Green, Alex</cp:lastModifiedBy>
  <cp:revision>661</cp:revision>
  <cp:lastPrinted>2021-07-16T14:42:57Z</cp:lastPrinted>
  <dcterms:created xsi:type="dcterms:W3CDTF">2016-01-21T15:20:31Z</dcterms:created>
  <dcterms:modified xsi:type="dcterms:W3CDTF">2023-08-17T16:38:24Z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2023-07-18T13:37:09Z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cf53f9b1-e512-4922-aa00-9d4d9099ad4d</vt:lpwstr>
  </property>
  <property fmtid="{D5CDD505-2E9C-101B-9397-08002B2CF9AE}" pid="9" name="MSIP_Label_7084cbda-52b8-46fb-a7b7-cb5bd465ed85_ContentBits">
    <vt:lpwstr>0</vt:lpwstr>
  </property>
</Properties>
</file>