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79774" autoAdjust="0"/>
  </p:normalViewPr>
  <p:slideViewPr>
    <p:cSldViewPr showGuides="1">
      <p:cViewPr varScale="1">
        <p:scale>
          <a:sx n="70" d="100"/>
          <a:sy n="70" d="100"/>
        </p:scale>
        <p:origin x="1500" y="6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8/15/2023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deployed comparison for July 23 is consistent with last two years. We see more bias towards regulation down deployment during all hours and we see more bias towards the regulation up during up ramp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levels of reg up deployment overall. </a:t>
            </a:r>
          </a:p>
          <a:p>
            <a:pPr marL="0" indent="0">
              <a:buFontTx/>
              <a:buNone/>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Regulation down deployment in July 23 is consistent with that of the previous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regulation deployed compared with the previous two years. Overall, trends are very similar. We see more regulation up during HE20</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crossing regulation is consistent with last two years. On average the zero crossing regulation is above 70%. The lower zero crossing percentage is seen during the sunset hours where there is bias for regulation up deployment.</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see that it is above 70% for all hours</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regulation up exhaustion rate for all hours is 2.97% which is higher than previous year and within the target</a:t>
            </a: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regulation down exhaustion rate for all hours is 5.45% lower than previous two years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up bias occurrence for consecutive SCED intervals for all hours is 111 and peak hours is 37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bias occurrence for consecutive SCED intervals for all hours is 162 and peak hours is 12.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Hourly time error accumulation is generally minimal</a:t>
            </a:r>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for June 23 is higher than previous years. </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load is higher than last two years during off peak and down ramp hours and consistent with last year during peak hours. </a:t>
            </a:r>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hourly load ramp trend is consistent with last two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generation is in about the same compared to last year’s.</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capacity on start up and shut down is fairly consistent with the last two years.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baseline="0" dirty="0"/>
              <a:t>-</a:t>
            </a:r>
            <a:r>
              <a:rPr lang="en-US" baseline="0" dirty="0" err="1"/>
              <a:t>ve</a:t>
            </a:r>
            <a:r>
              <a:rPr lang="en-US" baseline="0" dirty="0"/>
              <a:t> Error +&gt; Under forecasted load</a:t>
            </a:r>
          </a:p>
          <a:p>
            <a:r>
              <a:rPr lang="en-US" baseline="0" dirty="0"/>
              <a:t> </a:t>
            </a:r>
          </a:p>
          <a:p>
            <a:r>
              <a:rPr lang="en-US" baseline="0" dirty="0"/>
              <a:t>For STLF, we have seen under forecast during the up ramp hours and over forecast during down ramp and off peak hours.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err="1"/>
              <a:t>Min,Max</a:t>
            </a:r>
            <a:r>
              <a:rPr lang="en-US" dirty="0"/>
              <a:t>,</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 minute intervals</a:t>
            </a:r>
          </a:p>
          <a:p>
            <a:endParaRPr lang="en-US" baseline="0" dirty="0"/>
          </a:p>
          <a:p>
            <a:r>
              <a:rPr lang="en-US" baseline="0" dirty="0"/>
              <a:t>Max Positive Forecast Error:</a:t>
            </a:r>
          </a:p>
          <a:p>
            <a:r>
              <a:rPr lang="en-US" baseline="0" dirty="0"/>
              <a:t>7/18/2023 14:45 -&gt; 211.8958 MW</a:t>
            </a:r>
          </a:p>
          <a:p>
            <a:endParaRPr lang="en-US" baseline="0" dirty="0"/>
          </a:p>
          <a:p>
            <a:r>
              <a:rPr lang="en-US" baseline="0" dirty="0"/>
              <a:t>Max Negative Forecast Error:</a:t>
            </a:r>
          </a:p>
          <a:p>
            <a:r>
              <a:rPr lang="en-US" baseline="0" dirty="0"/>
              <a:t>7/19/2023 18:30 -&gt; -238.47 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wind ramp forecast, SCED PWRR MAE is consistent and persistently smaller than the persistence forecast across the board. </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SCED PWRR is consistent and performing significantly better than the persistence forecast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solar ramp forecast, SCED PSRR is generally performing significantly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wind, generally we see bigger forecast errors during ramping periods.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Total regulation deployed comparison in the last 3 months: Overall we see more bias towards Regulation Down deployment</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July 2023</a:t>
            </a:r>
          </a:p>
          <a:p>
            <a:endParaRPr lang="en-US" dirty="0"/>
          </a:p>
          <a:p>
            <a:r>
              <a:rPr lang="en-US" dirty="0"/>
              <a:t>ERCOT</a:t>
            </a:r>
          </a:p>
          <a:p>
            <a:r>
              <a:rPr lang="en-US" dirty="0"/>
              <a:t>Operations Planning</a:t>
            </a:r>
          </a:p>
          <a:p>
            <a:endParaRPr lang="en-US" dirty="0"/>
          </a:p>
          <a:p>
            <a:r>
              <a:rPr lang="en-US" dirty="0"/>
              <a:t>PDCWG | August 16,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a:extLst>
              <a:ext uri="{FF2B5EF4-FFF2-40B4-BE49-F238E27FC236}">
                <a16:creationId xmlns:a16="http://schemas.microsoft.com/office/drawing/2014/main" id="{2CC0B337-91EE-7FA5-8284-81D0850441EA}"/>
              </a:ext>
            </a:extLst>
          </p:cNvPr>
          <p:cNvPicPr>
            <a:picLocks noChangeAspect="1"/>
          </p:cNvPicPr>
          <p:nvPr/>
        </p:nvPicPr>
        <p:blipFill>
          <a:blip r:embed="rId3"/>
          <a:stretch>
            <a:fillRect/>
          </a:stretch>
        </p:blipFill>
        <p:spPr>
          <a:xfrm>
            <a:off x="455696" y="990600"/>
            <a:ext cx="8232608" cy="4609417"/>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6" name="Picture 5">
            <a:extLst>
              <a:ext uri="{FF2B5EF4-FFF2-40B4-BE49-F238E27FC236}">
                <a16:creationId xmlns:a16="http://schemas.microsoft.com/office/drawing/2014/main" id="{115FD377-3A79-8023-FC59-8D4FD7F97B45}"/>
              </a:ext>
            </a:extLst>
          </p:cNvPr>
          <p:cNvPicPr>
            <a:picLocks noChangeAspect="1"/>
          </p:cNvPicPr>
          <p:nvPr/>
        </p:nvPicPr>
        <p:blipFill>
          <a:blip r:embed="rId3"/>
          <a:stretch>
            <a:fillRect/>
          </a:stretch>
        </p:blipFill>
        <p:spPr>
          <a:xfrm>
            <a:off x="1219200" y="1105442"/>
            <a:ext cx="6324940" cy="4681938"/>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3" name="Picture 2">
            <a:extLst>
              <a:ext uri="{FF2B5EF4-FFF2-40B4-BE49-F238E27FC236}">
                <a16:creationId xmlns:a16="http://schemas.microsoft.com/office/drawing/2014/main" id="{1BC1FB94-DCCB-F861-C48E-5E08627C31B6}"/>
              </a:ext>
            </a:extLst>
          </p:cNvPr>
          <p:cNvPicPr>
            <a:picLocks noChangeAspect="1"/>
          </p:cNvPicPr>
          <p:nvPr/>
        </p:nvPicPr>
        <p:blipFill>
          <a:blip r:embed="rId3"/>
          <a:stretch>
            <a:fillRect/>
          </a:stretch>
        </p:blipFill>
        <p:spPr>
          <a:xfrm>
            <a:off x="365395" y="862361"/>
            <a:ext cx="8413209" cy="5133277"/>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346079EB-B7D2-B252-E929-1C6202647154}"/>
              </a:ext>
            </a:extLst>
          </p:cNvPr>
          <p:cNvPicPr>
            <a:picLocks noChangeAspect="1"/>
          </p:cNvPicPr>
          <p:nvPr/>
        </p:nvPicPr>
        <p:blipFill>
          <a:blip r:embed="rId3"/>
          <a:stretch>
            <a:fillRect/>
          </a:stretch>
        </p:blipFill>
        <p:spPr>
          <a:xfrm>
            <a:off x="365395" y="862361"/>
            <a:ext cx="8413209" cy="5133277"/>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a:extLst>
              <a:ext uri="{FF2B5EF4-FFF2-40B4-BE49-F238E27FC236}">
                <a16:creationId xmlns:a16="http://schemas.microsoft.com/office/drawing/2014/main" id="{8957AF8C-425D-BBE8-206E-EDA8A0511E5F}"/>
              </a:ext>
            </a:extLst>
          </p:cNvPr>
          <p:cNvPicPr>
            <a:picLocks noChangeAspect="1"/>
          </p:cNvPicPr>
          <p:nvPr/>
        </p:nvPicPr>
        <p:blipFill>
          <a:blip r:embed="rId3"/>
          <a:stretch>
            <a:fillRect/>
          </a:stretch>
        </p:blipFill>
        <p:spPr>
          <a:xfrm>
            <a:off x="307546" y="914400"/>
            <a:ext cx="8528908" cy="4763109"/>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6" name="Picture 5">
            <a:extLst>
              <a:ext uri="{FF2B5EF4-FFF2-40B4-BE49-F238E27FC236}">
                <a16:creationId xmlns:a16="http://schemas.microsoft.com/office/drawing/2014/main" id="{A06F7433-4C5C-EC1F-94BF-244E0C273042}"/>
              </a:ext>
            </a:extLst>
          </p:cNvPr>
          <p:cNvPicPr>
            <a:picLocks noChangeAspect="1"/>
          </p:cNvPicPr>
          <p:nvPr/>
        </p:nvPicPr>
        <p:blipFill>
          <a:blip r:embed="rId3"/>
          <a:stretch>
            <a:fillRect/>
          </a:stretch>
        </p:blipFill>
        <p:spPr>
          <a:xfrm>
            <a:off x="1814127" y="871180"/>
            <a:ext cx="5515745" cy="5115639"/>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2021, 2022, and 2023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a:extLst>
              <a:ext uri="{FF2B5EF4-FFF2-40B4-BE49-F238E27FC236}">
                <a16:creationId xmlns:a16="http://schemas.microsoft.com/office/drawing/2014/main" id="{68A29ED0-4233-F725-94F8-5F99161B545B}"/>
              </a:ext>
            </a:extLst>
          </p:cNvPr>
          <p:cNvPicPr>
            <a:picLocks noChangeAspect="1"/>
          </p:cNvPicPr>
          <p:nvPr/>
        </p:nvPicPr>
        <p:blipFill>
          <a:blip r:embed="rId3"/>
          <a:stretch>
            <a:fillRect/>
          </a:stretch>
        </p:blipFill>
        <p:spPr>
          <a:xfrm>
            <a:off x="823082" y="2352620"/>
            <a:ext cx="7574036" cy="2152759"/>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D39959-CD02-E3B4-2F16-4E30994E42D3}"/>
              </a:ext>
            </a:extLst>
          </p:cNvPr>
          <p:cNvPicPr>
            <a:picLocks noChangeAspect="1"/>
          </p:cNvPicPr>
          <p:nvPr/>
        </p:nvPicPr>
        <p:blipFill>
          <a:blip r:embed="rId3"/>
          <a:stretch>
            <a:fillRect/>
          </a:stretch>
        </p:blipFill>
        <p:spPr>
          <a:xfrm>
            <a:off x="350154" y="862361"/>
            <a:ext cx="8443692" cy="5133277"/>
          </a:xfrm>
          <a:prstGeom prst="rect">
            <a:avLst/>
          </a:prstGeom>
        </p:spPr>
      </p:pic>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14" name="Picture 13">
            <a:extLst>
              <a:ext uri="{FF2B5EF4-FFF2-40B4-BE49-F238E27FC236}">
                <a16:creationId xmlns:a16="http://schemas.microsoft.com/office/drawing/2014/main" id="{4294A43E-96C6-6BD8-4143-EAD0F91003B7}"/>
              </a:ext>
            </a:extLst>
          </p:cNvPr>
          <p:cNvPicPr>
            <a:picLocks noChangeAspect="1"/>
          </p:cNvPicPr>
          <p:nvPr/>
        </p:nvPicPr>
        <p:blipFill>
          <a:blip r:embed="rId4"/>
          <a:stretch>
            <a:fillRect/>
          </a:stretch>
        </p:blipFill>
        <p:spPr>
          <a:xfrm>
            <a:off x="3886200" y="1981200"/>
            <a:ext cx="2562225" cy="838200"/>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9" name="Picture 8">
            <a:extLst>
              <a:ext uri="{FF2B5EF4-FFF2-40B4-BE49-F238E27FC236}">
                <a16:creationId xmlns:a16="http://schemas.microsoft.com/office/drawing/2014/main" id="{4AED80B1-44F7-A675-FC42-B67690EF18C6}"/>
              </a:ext>
            </a:extLst>
          </p:cNvPr>
          <p:cNvPicPr>
            <a:picLocks noChangeAspect="1"/>
          </p:cNvPicPr>
          <p:nvPr/>
        </p:nvPicPr>
        <p:blipFill>
          <a:blip r:embed="rId3"/>
          <a:stretch>
            <a:fillRect/>
          </a:stretch>
        </p:blipFill>
        <p:spPr>
          <a:xfrm>
            <a:off x="353202" y="862361"/>
            <a:ext cx="8437595" cy="5133277"/>
          </a:xfrm>
          <a:prstGeom prst="rect">
            <a:avLst/>
          </a:prstGeom>
        </p:spPr>
      </p:pic>
      <p:pic>
        <p:nvPicPr>
          <p:cNvPr id="10" name="Picture 9">
            <a:extLst>
              <a:ext uri="{FF2B5EF4-FFF2-40B4-BE49-F238E27FC236}">
                <a16:creationId xmlns:a16="http://schemas.microsoft.com/office/drawing/2014/main" id="{06EB5947-E0A2-0064-449E-E08EF60604FE}"/>
              </a:ext>
            </a:extLst>
          </p:cNvPr>
          <p:cNvPicPr>
            <a:picLocks noChangeAspect="1"/>
          </p:cNvPicPr>
          <p:nvPr/>
        </p:nvPicPr>
        <p:blipFill>
          <a:blip r:embed="rId4"/>
          <a:stretch>
            <a:fillRect/>
          </a:stretch>
        </p:blipFill>
        <p:spPr>
          <a:xfrm>
            <a:off x="5334000" y="1752600"/>
            <a:ext cx="2562225" cy="809625"/>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935FAFE5-22B7-86BB-3D02-AC62CA88272C}"/>
              </a:ext>
            </a:extLst>
          </p:cNvPr>
          <p:cNvPicPr>
            <a:picLocks noChangeAspect="1"/>
          </p:cNvPicPr>
          <p:nvPr/>
        </p:nvPicPr>
        <p:blipFill>
          <a:blip r:embed="rId3"/>
          <a:stretch>
            <a:fillRect/>
          </a:stretch>
        </p:blipFill>
        <p:spPr>
          <a:xfrm>
            <a:off x="465988" y="862361"/>
            <a:ext cx="8212024" cy="5133277"/>
          </a:xfrm>
          <a:prstGeom prst="rect">
            <a:avLst/>
          </a:prstGeom>
        </p:spPr>
      </p:pic>
      <p:pic>
        <p:nvPicPr>
          <p:cNvPr id="8" name="Picture 7">
            <a:extLst>
              <a:ext uri="{FF2B5EF4-FFF2-40B4-BE49-F238E27FC236}">
                <a16:creationId xmlns:a16="http://schemas.microsoft.com/office/drawing/2014/main" id="{D0C01559-C203-E4F1-80DE-B6621680DFD7}"/>
              </a:ext>
            </a:extLst>
          </p:cNvPr>
          <p:cNvPicPr>
            <a:picLocks noChangeAspect="1"/>
          </p:cNvPicPr>
          <p:nvPr/>
        </p:nvPicPr>
        <p:blipFill>
          <a:blip r:embed="rId4"/>
          <a:stretch>
            <a:fillRect/>
          </a:stretch>
        </p:blipFill>
        <p:spPr>
          <a:xfrm>
            <a:off x="1676400" y="1676400"/>
            <a:ext cx="1981200" cy="1028701"/>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3" name="Picture 2">
            <a:extLst>
              <a:ext uri="{FF2B5EF4-FFF2-40B4-BE49-F238E27FC236}">
                <a16:creationId xmlns:a16="http://schemas.microsoft.com/office/drawing/2014/main" id="{A2C44B9F-9423-B662-1A15-CE9C1B90B73F}"/>
              </a:ext>
            </a:extLst>
          </p:cNvPr>
          <p:cNvPicPr>
            <a:picLocks noChangeAspect="1"/>
          </p:cNvPicPr>
          <p:nvPr/>
        </p:nvPicPr>
        <p:blipFill>
          <a:blip r:embed="rId3"/>
          <a:stretch>
            <a:fillRect/>
          </a:stretch>
        </p:blipFill>
        <p:spPr>
          <a:xfrm>
            <a:off x="252788" y="820003"/>
            <a:ext cx="8714624" cy="4944551"/>
          </a:xfrm>
          <a:prstGeom prst="rect">
            <a:avLst/>
          </a:prstGeom>
        </p:spPr>
      </p:pic>
      <p:pic>
        <p:nvPicPr>
          <p:cNvPr id="8" name="Picture 7">
            <a:extLst>
              <a:ext uri="{FF2B5EF4-FFF2-40B4-BE49-F238E27FC236}">
                <a16:creationId xmlns:a16="http://schemas.microsoft.com/office/drawing/2014/main" id="{A594B6C3-339B-9F46-0D68-FF4359A7DD60}"/>
              </a:ext>
            </a:extLst>
          </p:cNvPr>
          <p:cNvPicPr>
            <a:picLocks noChangeAspect="1"/>
          </p:cNvPicPr>
          <p:nvPr/>
        </p:nvPicPr>
        <p:blipFill>
          <a:blip r:embed="rId4"/>
          <a:stretch>
            <a:fillRect/>
          </a:stretch>
        </p:blipFill>
        <p:spPr>
          <a:xfrm>
            <a:off x="4953000" y="1676400"/>
            <a:ext cx="1981199" cy="1029702"/>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3" name="Picture 2">
            <a:extLst>
              <a:ext uri="{FF2B5EF4-FFF2-40B4-BE49-F238E27FC236}">
                <a16:creationId xmlns:a16="http://schemas.microsoft.com/office/drawing/2014/main" id="{570FEE0B-FC1E-F1EB-1409-968305D45EA4}"/>
              </a:ext>
            </a:extLst>
          </p:cNvPr>
          <p:cNvPicPr>
            <a:picLocks noChangeAspect="1"/>
          </p:cNvPicPr>
          <p:nvPr/>
        </p:nvPicPr>
        <p:blipFill>
          <a:blip r:embed="rId3"/>
          <a:stretch>
            <a:fillRect/>
          </a:stretch>
        </p:blipFill>
        <p:spPr>
          <a:xfrm>
            <a:off x="533400" y="914399"/>
            <a:ext cx="8077200" cy="4859169"/>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2" name="Picture 1">
            <a:extLst>
              <a:ext uri="{FF2B5EF4-FFF2-40B4-BE49-F238E27FC236}">
                <a16:creationId xmlns:a16="http://schemas.microsoft.com/office/drawing/2014/main" id="{E3703502-DD24-DD7B-E09B-C5CE78E040DA}"/>
              </a:ext>
            </a:extLst>
          </p:cNvPr>
          <p:cNvPicPr>
            <a:picLocks noChangeAspect="1"/>
          </p:cNvPicPr>
          <p:nvPr/>
        </p:nvPicPr>
        <p:blipFill>
          <a:blip r:embed="rId4"/>
          <a:stretch>
            <a:fillRect/>
          </a:stretch>
        </p:blipFill>
        <p:spPr>
          <a:xfrm>
            <a:off x="228223" y="862361"/>
            <a:ext cx="8687553" cy="5133277"/>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152400" y="5184334"/>
            <a:ext cx="3886200" cy="238003"/>
          </a:xfrm>
          <a:prstGeom prst="rect">
            <a:avLst/>
          </a:prstGeom>
        </p:spPr>
      </p:pic>
      <p:pic>
        <p:nvPicPr>
          <p:cNvPr id="8" name="Picture 7">
            <a:extLst>
              <a:ext uri="{FF2B5EF4-FFF2-40B4-BE49-F238E27FC236}">
                <a16:creationId xmlns:a16="http://schemas.microsoft.com/office/drawing/2014/main" id="{C7C44CD5-7FF1-45AD-BFEC-857104743C3E}"/>
              </a:ext>
            </a:extLst>
          </p:cNvPr>
          <p:cNvPicPr>
            <a:picLocks noChangeAspect="1"/>
          </p:cNvPicPr>
          <p:nvPr/>
        </p:nvPicPr>
        <p:blipFill>
          <a:blip r:embed="rId4"/>
          <a:stretch>
            <a:fillRect/>
          </a:stretch>
        </p:blipFill>
        <p:spPr>
          <a:xfrm>
            <a:off x="1152525" y="787614"/>
            <a:ext cx="6838950" cy="4181475"/>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5"/>
          <a:stretch>
            <a:fillRect/>
          </a:stretch>
        </p:blipFill>
        <p:spPr>
          <a:xfrm>
            <a:off x="152400" y="5719164"/>
            <a:ext cx="4419600" cy="304586"/>
          </a:xfrm>
          <a:prstGeom prst="rect">
            <a:avLst/>
          </a:prstGeom>
        </p:spPr>
      </p:pic>
      <p:pic>
        <p:nvPicPr>
          <p:cNvPr id="6" name="Picture 5">
            <a:extLst>
              <a:ext uri="{FF2B5EF4-FFF2-40B4-BE49-F238E27FC236}">
                <a16:creationId xmlns:a16="http://schemas.microsoft.com/office/drawing/2014/main" id="{68FE22AA-9503-283A-C6D6-B341BD8F08AB}"/>
              </a:ext>
            </a:extLst>
          </p:cNvPr>
          <p:cNvPicPr>
            <a:picLocks noChangeAspect="1"/>
          </p:cNvPicPr>
          <p:nvPr/>
        </p:nvPicPr>
        <p:blipFill>
          <a:blip r:embed="rId6"/>
          <a:stretch>
            <a:fillRect/>
          </a:stretch>
        </p:blipFill>
        <p:spPr>
          <a:xfrm>
            <a:off x="5257800" y="4969089"/>
            <a:ext cx="2842506" cy="1150720"/>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6" name="Picture 5">
            <a:extLst>
              <a:ext uri="{FF2B5EF4-FFF2-40B4-BE49-F238E27FC236}">
                <a16:creationId xmlns:a16="http://schemas.microsoft.com/office/drawing/2014/main" id="{9EB87D8A-8E5B-8983-6724-565665969B85}"/>
              </a:ext>
            </a:extLst>
          </p:cNvPr>
          <p:cNvPicPr>
            <a:picLocks noChangeAspect="1"/>
          </p:cNvPicPr>
          <p:nvPr/>
        </p:nvPicPr>
        <p:blipFill>
          <a:blip r:embed="rId3"/>
          <a:stretch>
            <a:fillRect/>
          </a:stretch>
        </p:blipFill>
        <p:spPr>
          <a:xfrm>
            <a:off x="237368" y="862361"/>
            <a:ext cx="8669263" cy="5133277"/>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3" name="Picture 2">
            <a:extLst>
              <a:ext uri="{FF2B5EF4-FFF2-40B4-BE49-F238E27FC236}">
                <a16:creationId xmlns:a16="http://schemas.microsoft.com/office/drawing/2014/main" id="{01D53992-B913-32CA-4163-36512AA2541E}"/>
              </a:ext>
            </a:extLst>
          </p:cNvPr>
          <p:cNvPicPr>
            <a:picLocks noChangeAspect="1"/>
          </p:cNvPicPr>
          <p:nvPr/>
        </p:nvPicPr>
        <p:blipFill>
          <a:blip r:embed="rId3"/>
          <a:stretch>
            <a:fillRect/>
          </a:stretch>
        </p:blipFill>
        <p:spPr>
          <a:xfrm>
            <a:off x="237368" y="862361"/>
            <a:ext cx="8669263" cy="5133277"/>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3" name="Picture 2">
            <a:extLst>
              <a:ext uri="{FF2B5EF4-FFF2-40B4-BE49-F238E27FC236}">
                <a16:creationId xmlns:a16="http://schemas.microsoft.com/office/drawing/2014/main" id="{02076E0F-ECFF-3083-4181-AD4B38EFB048}"/>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3" name="Picture 2">
            <a:extLst>
              <a:ext uri="{FF2B5EF4-FFF2-40B4-BE49-F238E27FC236}">
                <a16:creationId xmlns:a16="http://schemas.microsoft.com/office/drawing/2014/main" id="{6CD420B7-833C-FB73-3CC3-5AB8F883D42E}"/>
              </a:ext>
            </a:extLst>
          </p:cNvPr>
          <p:cNvPicPr>
            <a:picLocks noChangeAspect="1"/>
          </p:cNvPicPr>
          <p:nvPr/>
        </p:nvPicPr>
        <p:blipFill>
          <a:blip r:embed="rId3"/>
          <a:stretch>
            <a:fillRect/>
          </a:stretch>
        </p:blipFill>
        <p:spPr>
          <a:xfrm>
            <a:off x="405023" y="892844"/>
            <a:ext cx="8333954" cy="5072312"/>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3" name="Picture 2">
            <a:extLst>
              <a:ext uri="{FF2B5EF4-FFF2-40B4-BE49-F238E27FC236}">
                <a16:creationId xmlns:a16="http://schemas.microsoft.com/office/drawing/2014/main" id="{3957ACC9-8EF4-8F18-E282-679C581F705B}"/>
              </a:ext>
            </a:extLst>
          </p:cNvPr>
          <p:cNvPicPr>
            <a:picLocks noChangeAspect="1"/>
          </p:cNvPicPr>
          <p:nvPr/>
        </p:nvPicPr>
        <p:blipFill>
          <a:blip r:embed="rId3"/>
          <a:stretch>
            <a:fillRect/>
          </a:stretch>
        </p:blipFill>
        <p:spPr>
          <a:xfrm>
            <a:off x="347106" y="862361"/>
            <a:ext cx="8449788" cy="5133277"/>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STLF Error Chart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5" name="Picture 4">
            <a:extLst>
              <a:ext uri="{FF2B5EF4-FFF2-40B4-BE49-F238E27FC236}">
                <a16:creationId xmlns:a16="http://schemas.microsoft.com/office/drawing/2014/main" id="{27BE7CB4-DA0D-2370-5312-DE487F3A9DA7}"/>
              </a:ext>
            </a:extLst>
          </p:cNvPr>
          <p:cNvPicPr>
            <a:picLocks noChangeAspect="1"/>
          </p:cNvPicPr>
          <p:nvPr/>
        </p:nvPicPr>
        <p:blipFill>
          <a:blip r:embed="rId3"/>
          <a:stretch>
            <a:fillRect/>
          </a:stretch>
        </p:blipFill>
        <p:spPr>
          <a:xfrm>
            <a:off x="456063" y="1291396"/>
            <a:ext cx="8153400" cy="4275207"/>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3" name="Picture 2">
            <a:extLst>
              <a:ext uri="{FF2B5EF4-FFF2-40B4-BE49-F238E27FC236}">
                <a16:creationId xmlns:a16="http://schemas.microsoft.com/office/drawing/2014/main" id="{F01BFECB-5343-9B5C-77CD-B55B8704ADDA}"/>
              </a:ext>
            </a:extLst>
          </p:cNvPr>
          <p:cNvPicPr>
            <a:picLocks noChangeAspect="1"/>
          </p:cNvPicPr>
          <p:nvPr/>
        </p:nvPicPr>
        <p:blipFill>
          <a:blip r:embed="rId3"/>
          <a:stretch>
            <a:fillRect/>
          </a:stretch>
        </p:blipFill>
        <p:spPr>
          <a:xfrm>
            <a:off x="444650" y="862361"/>
            <a:ext cx="8254699" cy="5133277"/>
          </a:xfrm>
          <a:prstGeom prst="rect">
            <a:avLst/>
          </a:prstGeom>
        </p:spPr>
      </p:pic>
      <p:pic>
        <p:nvPicPr>
          <p:cNvPr id="8" name="Picture 7">
            <a:extLst>
              <a:ext uri="{FF2B5EF4-FFF2-40B4-BE49-F238E27FC236}">
                <a16:creationId xmlns:a16="http://schemas.microsoft.com/office/drawing/2014/main" id="{89536482-5D5B-BF6E-F35F-A880A4F1CFD6}"/>
              </a:ext>
            </a:extLst>
          </p:cNvPr>
          <p:cNvPicPr>
            <a:picLocks noChangeAspect="1"/>
          </p:cNvPicPr>
          <p:nvPr/>
        </p:nvPicPr>
        <p:blipFill>
          <a:blip r:embed="rId4"/>
          <a:stretch>
            <a:fillRect/>
          </a:stretch>
        </p:blipFill>
        <p:spPr>
          <a:xfrm>
            <a:off x="5791200" y="1676400"/>
            <a:ext cx="2562583" cy="657317"/>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6" name="Picture 5">
            <a:extLst>
              <a:ext uri="{FF2B5EF4-FFF2-40B4-BE49-F238E27FC236}">
                <a16:creationId xmlns:a16="http://schemas.microsoft.com/office/drawing/2014/main" id="{A0D09778-4651-0F72-EADC-5DD471593C38}"/>
              </a:ext>
            </a:extLst>
          </p:cNvPr>
          <p:cNvPicPr>
            <a:picLocks noChangeAspect="1"/>
          </p:cNvPicPr>
          <p:nvPr/>
        </p:nvPicPr>
        <p:blipFill>
          <a:blip r:embed="rId3"/>
          <a:stretch>
            <a:fillRect/>
          </a:stretch>
        </p:blipFill>
        <p:spPr>
          <a:xfrm>
            <a:off x="405023" y="1334842"/>
            <a:ext cx="8333954" cy="4188315"/>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6" name="Picture 5">
            <a:extLst>
              <a:ext uri="{FF2B5EF4-FFF2-40B4-BE49-F238E27FC236}">
                <a16:creationId xmlns:a16="http://schemas.microsoft.com/office/drawing/2014/main" id="{7654AFCD-9B0A-9688-832D-4F6D3897A9AA}"/>
              </a:ext>
            </a:extLst>
          </p:cNvPr>
          <p:cNvPicPr>
            <a:picLocks noChangeAspect="1"/>
          </p:cNvPicPr>
          <p:nvPr/>
        </p:nvPicPr>
        <p:blipFill>
          <a:blip r:embed="rId3"/>
          <a:stretch>
            <a:fillRect/>
          </a:stretch>
        </p:blipFill>
        <p:spPr>
          <a:xfrm>
            <a:off x="401974" y="1438483"/>
            <a:ext cx="8340051" cy="3981033"/>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3" name="Picture 2">
            <a:extLst>
              <a:ext uri="{FF2B5EF4-FFF2-40B4-BE49-F238E27FC236}">
                <a16:creationId xmlns:a16="http://schemas.microsoft.com/office/drawing/2014/main" id="{36FA6B1E-3021-21FF-3EE3-1590B8B3C6DF}"/>
              </a:ext>
            </a:extLst>
          </p:cNvPr>
          <p:cNvPicPr>
            <a:picLocks noChangeAspect="1"/>
          </p:cNvPicPr>
          <p:nvPr/>
        </p:nvPicPr>
        <p:blipFill>
          <a:blip r:embed="rId3"/>
          <a:stretch>
            <a:fillRect/>
          </a:stretch>
        </p:blipFill>
        <p:spPr>
          <a:xfrm>
            <a:off x="492067" y="740391"/>
            <a:ext cx="8236066" cy="5345806"/>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3" name="Picture 2">
            <a:extLst>
              <a:ext uri="{FF2B5EF4-FFF2-40B4-BE49-F238E27FC236}">
                <a16:creationId xmlns:a16="http://schemas.microsoft.com/office/drawing/2014/main" id="{0BE1FBDF-7CAE-44EF-DCA1-C24F9E60564E}"/>
              </a:ext>
            </a:extLst>
          </p:cNvPr>
          <p:cNvPicPr>
            <a:picLocks noChangeAspect="1"/>
          </p:cNvPicPr>
          <p:nvPr/>
        </p:nvPicPr>
        <p:blipFill>
          <a:blip r:embed="rId3"/>
          <a:stretch>
            <a:fillRect/>
          </a:stretch>
        </p:blipFill>
        <p:spPr>
          <a:xfrm>
            <a:off x="609600" y="889415"/>
            <a:ext cx="7924800" cy="5225649"/>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21609119-8D17-ADF7-3713-66C0D2242E19}"/>
              </a:ext>
            </a:extLst>
          </p:cNvPr>
          <p:cNvPicPr>
            <a:picLocks noChangeAspect="1"/>
          </p:cNvPicPr>
          <p:nvPr/>
        </p:nvPicPr>
        <p:blipFill>
          <a:blip r:embed="rId3"/>
          <a:stretch>
            <a:fillRect/>
          </a:stretch>
        </p:blipFill>
        <p:spPr>
          <a:xfrm>
            <a:off x="381000" y="784740"/>
            <a:ext cx="8112938" cy="5288520"/>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3" name="Picture 2">
            <a:extLst>
              <a:ext uri="{FF2B5EF4-FFF2-40B4-BE49-F238E27FC236}">
                <a16:creationId xmlns:a16="http://schemas.microsoft.com/office/drawing/2014/main" id="{0EFD1956-A3DF-F977-E730-E4A191AB6B1E}"/>
              </a:ext>
            </a:extLst>
          </p:cNvPr>
          <p:cNvPicPr>
            <a:picLocks noChangeAspect="1"/>
          </p:cNvPicPr>
          <p:nvPr/>
        </p:nvPicPr>
        <p:blipFill>
          <a:blip r:embed="rId3"/>
          <a:stretch>
            <a:fillRect/>
          </a:stretch>
        </p:blipFill>
        <p:spPr>
          <a:xfrm>
            <a:off x="331865" y="794982"/>
            <a:ext cx="8126335" cy="5304610"/>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6" name="Picture 5">
            <a:extLst>
              <a:ext uri="{FF2B5EF4-FFF2-40B4-BE49-F238E27FC236}">
                <a16:creationId xmlns:a16="http://schemas.microsoft.com/office/drawing/2014/main" id="{DC7DE3F1-E362-D2D8-02FB-4D6B29B0C16A}"/>
              </a:ext>
            </a:extLst>
          </p:cNvPr>
          <p:cNvPicPr>
            <a:picLocks noChangeAspect="1"/>
          </p:cNvPicPr>
          <p:nvPr/>
        </p:nvPicPr>
        <p:blipFill>
          <a:blip r:embed="rId2"/>
          <a:stretch>
            <a:fillRect/>
          </a:stretch>
        </p:blipFill>
        <p:spPr>
          <a:xfrm>
            <a:off x="1545721" y="2378812"/>
            <a:ext cx="6052558" cy="2100375"/>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89210</TotalTime>
  <Words>1429</Words>
  <Application>Microsoft Office PowerPoint</Application>
  <PresentationFormat>On-screen Show (4:3)</PresentationFormat>
  <Paragraphs>195</Paragraphs>
  <Slides>39</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897</cp:revision>
  <cp:lastPrinted>2016-01-21T20:53:15Z</cp:lastPrinted>
  <dcterms:created xsi:type="dcterms:W3CDTF">2016-01-21T15:20:31Z</dcterms:created>
  <dcterms:modified xsi:type="dcterms:W3CDTF">2023-08-15T17:55:05Z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2023-07-13T19:51:46Z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4a615b3d-c0eb-422d-be1f-3cd1f81db83b</vt:lpwstr>
  </property>
  <property fmtid="{D5CDD505-2E9C-101B-9397-08002B2CF9AE}" pid="9" name="MSIP_Label_7084cbda-52b8-46fb-a7b7-cb5bd465ed85_ContentBits">
    <vt:lpwstr>0</vt:lpwstr>
  </property>
</Properties>
</file>