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3196" autoAdjust="0"/>
  </p:normalViewPr>
  <p:slideViewPr>
    <p:cSldViewPr showGuides="1">
      <p:cViewPr varScale="1">
        <p:scale>
          <a:sx n="108" d="100"/>
          <a:sy n="108" d="100"/>
        </p:scale>
        <p:origin x="1020" y="10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8/15/2023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July 2022 and July 2023, we see fewer instances of frequency hovering at or below the lower deadband in July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July 2021 and July 2023, we see fewer instances of frequency hovering well below the lower deadband in July 2023, and significantly fewer instances of frequency crossing the higher deadband in June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47,640,022 </a:t>
            </a:r>
            <a:r>
              <a:rPr lang="en-US" sz="1800" b="1" dirty="0">
                <a:solidFill>
                  <a:schemeClr val="accent2"/>
                </a:solidFill>
              </a:rPr>
              <a:t>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2"/>
                </a:solidFill>
              </a:rPr>
              <a:t>8,956,722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18.80%</a:t>
            </a:r>
          </a:p>
          <a:p>
            <a:endParaRPr lang="en-US" sz="1800"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3,907,818</a:t>
            </a:r>
            <a:r>
              <a:rPr lang="en-US" dirty="0"/>
              <a:t> </a:t>
            </a:r>
            <a:r>
              <a:rPr lang="en-US" sz="1200" b="1" dirty="0">
                <a:solidFill>
                  <a:schemeClr val="accent2"/>
                </a:solidFill>
              </a:rPr>
              <a:t>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u="none" strike="noStrike" dirty="0">
                <a:effectLst/>
                <a:latin typeface="Arial" panose="020B0604020202020204" pitchFamily="34" charset="0"/>
              </a:rPr>
              <a:t>8.20%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a:t>
            </a:r>
            <a:r>
              <a:rPr lang="en-US" sz="1800" b="1" i="0" u="none" strike="noStrike" dirty="0">
                <a:solidFill>
                  <a:srgbClr val="000000"/>
                </a:solidFill>
                <a:effectLst/>
                <a:latin typeface="Calibri" panose="020F0502020204030204" pitchFamily="34" charset="0"/>
              </a:rPr>
              <a:t>255,073</a:t>
            </a:r>
            <a:r>
              <a:rPr lang="en-US" dirty="0"/>
              <a:t> </a:t>
            </a:r>
            <a:r>
              <a:rPr lang="en-US" baseline="0" dirty="0"/>
              <a:t> MW*s on 7/7/2023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304,815</a:t>
            </a:r>
            <a:r>
              <a:rPr lang="en-US" sz="2400" dirty="0"/>
              <a:t> </a:t>
            </a:r>
            <a:r>
              <a:rPr lang="en-US" sz="1600" b="1" baseline="0" dirty="0"/>
              <a:t> </a:t>
            </a:r>
            <a:r>
              <a:rPr lang="en-US" sz="1600" b="1" dirty="0">
                <a:solidFill>
                  <a:schemeClr val="accent2"/>
                </a:solidFill>
              </a:rPr>
              <a:t>MW*s</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800" b="1" i="0" u="none" strike="noStrike" dirty="0">
                <a:solidFill>
                  <a:srgbClr val="000000"/>
                </a:solidFill>
                <a:effectLst/>
                <a:latin typeface="Calibri" panose="020F0502020204030204" pitchFamily="34" charset="0"/>
              </a:rPr>
              <a:t>255,073</a:t>
            </a:r>
            <a:r>
              <a:rPr lang="en-US" sz="1600" b="1" dirty="0">
                <a:solidFill>
                  <a:schemeClr val="accent2"/>
                </a:solidFill>
              </a:rPr>
              <a:t> MW*s</a:t>
            </a:r>
            <a:r>
              <a:rPr lang="en-US" sz="1600" b="1" baseline="0" dirty="0">
                <a:solidFill>
                  <a:schemeClr val="accent2"/>
                </a:solidFill>
              </a:rPr>
              <a:t>  </a:t>
            </a:r>
            <a:r>
              <a:rPr lang="en-US" sz="1600" dirty="0">
                <a:solidFill>
                  <a:schemeClr val="accent2"/>
                </a:solidFill>
              </a:rPr>
              <a:t>on July 7th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600" b="1" i="0" u="none" strike="noStrike" dirty="0">
                <a:solidFill>
                  <a:srgbClr val="000000"/>
                </a:solidFill>
                <a:effectLst/>
                <a:latin typeface="Calibri" panose="020F0502020204030204" pitchFamily="34" charset="0"/>
              </a:rPr>
              <a:t>344,239</a:t>
            </a:r>
            <a:r>
              <a:rPr lang="en-US" sz="1400" b="1" dirty="0">
                <a:solidFill>
                  <a:schemeClr val="accent2"/>
                </a:solidFill>
              </a:rPr>
              <a:t> </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July 23rd</a:t>
            </a:r>
            <a:endParaRPr lang="en-US" sz="1600" dirty="0"/>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99.73 @ 7/5/2023 23:00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      </a:t>
            </a: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declined into the negative throughout this period, The largest expected generation deviation was -1227.6MW @11:30 PM </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23:00 and 24:00,. Wind generation ramped down by ~1524MW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8.7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rPr>
              <a:t>2.     96.90 @ 7/9/2023 6:00 </a:t>
            </a:r>
            <a:endParaRPr lang="en-US" b="1" i="0" dirty="0">
              <a:solidFill>
                <a:srgbClr val="000000"/>
              </a:solidFill>
              <a:effectLst/>
              <a:highlight>
                <a:srgbClr val="FFFF00"/>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remained negative throughout this period, The largest expected generation deviation was -1216 MW @6:55 AM with significant contribution wind generation.</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6:00 AM and 8:00 AM. Wind generation ramped down by ~8913 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A total of 304 MW of Regulation Up was deployed and exhausted during this period.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        </a:t>
            </a: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3.     75.32 @7/31/2023 18:00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remained negative throughout this period, The largest expected generation deviation was -2500 MW @7:22 PM </a:t>
            </a:r>
            <a:r>
              <a:rPr kumimoji="0" lang="en-US" sz="1200" b="0" i="0" u="none" strike="noStrike" kern="1200" cap="none" spc="0" normalizeH="0" baseline="0" noProof="0" dirty="0" err="1">
                <a:ln>
                  <a:noFill/>
                </a:ln>
                <a:solidFill>
                  <a:srgbClr val="000000"/>
                </a:solidFill>
                <a:effectLst/>
                <a:highlight>
                  <a:srgbClr val="FFFF00"/>
                </a:highlight>
                <a:uLnTx/>
                <a:uFillTx/>
                <a:latin typeface="Source Sans Pro" panose="020B0503030403020204" pitchFamily="34" charset="0"/>
                <a:ea typeface="+mn-ea"/>
                <a:cs typeface="+mn-cs"/>
              </a:rPr>
              <a:t>PM</a:t>
            </a:r>
            <a:r>
              <a:rPr kumimoji="0" lang="en-US" sz="12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with significant contribution solar generation.</a:t>
            </a: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IRR Ramps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Between 6:00 PM and 7:00 PM, Solar generation ramped down by ~4114 MW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b="1" baseline="0" dirty="0"/>
              <a:t>Regulation</a:t>
            </a:r>
            <a:r>
              <a:rPr lang="en-US" baseline="0" dirty="0"/>
              <a:t>: Regulation fluctuated during the time period with the high being ~375 MW and the low being ~129 MW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        OTHER: </a:t>
            </a:r>
            <a:r>
              <a:rPr lang="en-US" b="0" baseline="0" dirty="0"/>
              <a:t>There was a loss of generation between 6pm and 7pm due to a unit trip. 808.91 MW of ECRS was deployed during this time period as well</a:t>
            </a: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solidFill>
                  <a:srgbClr val="000000"/>
                </a:solidFill>
                <a:effectLst/>
                <a:latin typeface="Calibri" panose="020F0502020204030204" pitchFamily="34" charset="0"/>
                <a:ea typeface="Calibri" panose="020F0502020204030204" pitchFamily="34" charset="0"/>
              </a:rPr>
              <a:t>1 on 7/5 - </a:t>
            </a:r>
            <a:r>
              <a:rPr kumimoji="0" lang="en-US" sz="1800" b="1"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 Expected Generation Deviation: </a:t>
            </a:r>
            <a:r>
              <a:rPr kumimoji="0" lang="en-US" sz="1800" b="0" i="0" u="none" strike="noStrike" kern="1200" cap="none" spc="0" normalizeH="0" baseline="0" noProof="0" dirty="0">
                <a:ln>
                  <a:noFill/>
                </a:ln>
                <a:solidFill>
                  <a:srgbClr val="000000"/>
                </a:solidFill>
                <a:effectLst/>
                <a:highlight>
                  <a:srgbClr val="FFFF00"/>
                </a:highlight>
                <a:uLnTx/>
                <a:uFillTx/>
                <a:latin typeface="Source Sans Pro" panose="020B0503030403020204" pitchFamily="34" charset="0"/>
                <a:ea typeface="+mn-ea"/>
                <a:cs typeface="+mn-cs"/>
              </a:rPr>
              <a:t>Expected generation deviation declined into the negative throughout this period, The largest expected generation deviation was -1227.6MW @11:30 PM </a:t>
            </a:r>
            <a:endParaRPr kumimoji="0" lang="en-US" sz="18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         IRR Ramps</a:t>
            </a:r>
            <a:r>
              <a:rPr kumimoji="0" lang="en-US" sz="1800" b="0" i="0" u="none" strike="noStrike" kern="1200" cap="none" spc="0" normalizeH="0" baseline="0" noProof="0" dirty="0">
                <a:ln>
                  <a:noFill/>
                </a:ln>
                <a:solidFill>
                  <a:prstClr val="black"/>
                </a:solidFill>
                <a:effectLst/>
                <a:uLnTx/>
                <a:uFillTx/>
                <a:latin typeface="+mn-lt"/>
                <a:ea typeface="+mn-ea"/>
                <a:cs typeface="+mn-cs"/>
              </a:rPr>
              <a:t> Between 23:00 and 24:00,. Wind generation ramped down by ~1524MW and then began to ramp up again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lang="en-US" sz="1800" b="1" baseline="0" dirty="0"/>
              <a:t>Regulation</a:t>
            </a:r>
            <a:r>
              <a:rPr lang="en-US" sz="1800" baseline="0" dirty="0"/>
              <a:t>: A total of 8.7 MW of Regulation Up was deployed and exhausted during this period. </a:t>
            </a:r>
            <a:endParaRPr lang="en-US" sz="18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rPr>
              <a:t>2 on 7/31 – Most likely due to </a:t>
            </a:r>
            <a:r>
              <a:rPr lang="en-US" sz="1800" b="0" baseline="0" dirty="0"/>
              <a:t>a loss of generation between 6pm and 7pm w/ a unit trip. 808.91 MW of ECRS was deployed during this time period as well</a:t>
            </a:r>
            <a:endParaRPr lang="en-US" sz="18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the 15 min CPS1 score is consistently above 140</a:t>
            </a:r>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174. 88, which is in line with expectations, and the CPS1 score for Jan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smaller overall compared with 2022.</a:t>
            </a:r>
          </a:p>
          <a:p>
            <a:pPr lvl="1"/>
            <a:r>
              <a:rPr lang="en-US" sz="1600" dirty="0">
                <a:solidFill>
                  <a:schemeClr val="accent2"/>
                </a:solidFill>
              </a:rPr>
              <a:t>Mean: 14.85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11.76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18.7mHz</a:t>
            </a: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14.78 </a:t>
            </a:r>
            <a:r>
              <a:rPr lang="en-US" sz="1600" dirty="0" err="1"/>
              <a:t>mHz</a:t>
            </a:r>
            <a:r>
              <a:rPr lang="en-US" sz="1600" dirty="0"/>
              <a:t> on avg for July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July 2023</a:t>
            </a:r>
          </a:p>
          <a:p>
            <a:endParaRPr lang="en-US" dirty="0"/>
          </a:p>
          <a:p>
            <a:r>
              <a:rPr lang="en-US" dirty="0"/>
              <a:t>ERCOT</a:t>
            </a:r>
          </a:p>
          <a:p>
            <a:r>
              <a:rPr lang="en-US" dirty="0"/>
              <a:t>Operations Planning</a:t>
            </a:r>
          </a:p>
          <a:p>
            <a:endParaRPr lang="en-US" dirty="0"/>
          </a:p>
          <a:p>
            <a:r>
              <a:rPr lang="en-US" dirty="0"/>
              <a:t>PDCWG | August 16</a:t>
            </a:r>
            <a:r>
              <a:rPr lang="en-US" baseline="30000" dirty="0"/>
              <a:t>th</a:t>
            </a:r>
            <a:r>
              <a:rPr lang="en-US" dirty="0"/>
              <a:t>,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B0E4C6CF-FA6B-E086-91FA-CECBFAF8D973}"/>
              </a:ext>
            </a:extLst>
          </p:cNvPr>
          <p:cNvPicPr>
            <a:picLocks noChangeAspect="1"/>
          </p:cNvPicPr>
          <p:nvPr/>
        </p:nvPicPr>
        <p:blipFill>
          <a:blip r:embed="rId3"/>
          <a:stretch>
            <a:fillRect/>
          </a:stretch>
        </p:blipFill>
        <p:spPr>
          <a:xfrm>
            <a:off x="876968" y="788126"/>
            <a:ext cx="7390064" cy="5371290"/>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8E444ABC-8882-6CDA-575B-3E2635264DA5}"/>
              </a:ext>
            </a:extLst>
          </p:cNvPr>
          <p:cNvPicPr>
            <a:picLocks noChangeAspect="1"/>
          </p:cNvPicPr>
          <p:nvPr/>
        </p:nvPicPr>
        <p:blipFill>
          <a:blip r:embed="rId3"/>
          <a:stretch>
            <a:fillRect/>
          </a:stretch>
        </p:blipFill>
        <p:spPr>
          <a:xfrm>
            <a:off x="896780" y="753291"/>
            <a:ext cx="7350440" cy="5341078"/>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4BDA1DF7-C6CE-6EDD-31BB-091E96F77F80}"/>
              </a:ext>
            </a:extLst>
          </p:cNvPr>
          <p:cNvPicPr>
            <a:picLocks noChangeAspect="1"/>
          </p:cNvPicPr>
          <p:nvPr/>
        </p:nvPicPr>
        <p:blipFill>
          <a:blip r:embed="rId3"/>
          <a:stretch>
            <a:fillRect/>
          </a:stretch>
        </p:blipFill>
        <p:spPr>
          <a:xfrm>
            <a:off x="990600" y="744289"/>
            <a:ext cx="7391400" cy="5369421"/>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EE0B1E9F-1F19-B29F-E8E7-2EF92CE13DC7}"/>
              </a:ext>
            </a:extLst>
          </p:cNvPr>
          <p:cNvPicPr>
            <a:picLocks noChangeAspect="1"/>
          </p:cNvPicPr>
          <p:nvPr/>
        </p:nvPicPr>
        <p:blipFill>
          <a:blip r:embed="rId3"/>
          <a:stretch>
            <a:fillRect/>
          </a:stretch>
        </p:blipFill>
        <p:spPr>
          <a:xfrm>
            <a:off x="838011" y="716945"/>
            <a:ext cx="7467977" cy="5424110"/>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June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175.59%</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174.88%</a:t>
            </a:r>
          </a:p>
          <a:p>
            <a:pPr>
              <a:spcBef>
                <a:spcPts val="600"/>
              </a:spcBef>
            </a:pPr>
            <a:r>
              <a:rPr lang="en-US" sz="1800" b="1" dirty="0">
                <a:solidFill>
                  <a:schemeClr val="accent2"/>
                </a:solidFill>
              </a:rPr>
              <a:t>3</a:t>
            </a:r>
            <a:r>
              <a:rPr lang="en-US" sz="1800" dirty="0">
                <a:solidFill>
                  <a:schemeClr val="accent2"/>
                </a:solidFill>
              </a:rPr>
              <a:t> BAAL Exceedance(s)</a:t>
            </a:r>
          </a:p>
          <a:p>
            <a:pPr>
              <a:spcBef>
                <a:spcPts val="600"/>
              </a:spcBef>
            </a:pPr>
            <a:r>
              <a:rPr lang="en-US" sz="1800" b="1" dirty="0">
                <a:solidFill>
                  <a:schemeClr val="accent2"/>
                </a:solidFill>
              </a:rPr>
              <a:t>3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14.78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12.75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16.86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47,640,022 MWh</a:t>
            </a:r>
          </a:p>
          <a:p>
            <a:pPr lvl="1"/>
            <a:r>
              <a:rPr lang="en-US" sz="1600" dirty="0">
                <a:solidFill>
                  <a:schemeClr val="accent2"/>
                </a:solidFill>
              </a:rPr>
              <a:t>Wind Energy: </a:t>
            </a:r>
            <a:r>
              <a:rPr lang="en-US" sz="1600" b="1" dirty="0">
                <a:solidFill>
                  <a:schemeClr val="accent2"/>
                </a:solidFill>
              </a:rPr>
              <a:t>8,956,722 MWH</a:t>
            </a:r>
          </a:p>
          <a:p>
            <a:pPr lvl="1"/>
            <a:r>
              <a:rPr lang="en-US" sz="1600" dirty="0">
                <a:solidFill>
                  <a:schemeClr val="accent2"/>
                </a:solidFill>
              </a:rPr>
              <a:t>Percent Energy from Wind: </a:t>
            </a:r>
            <a:r>
              <a:rPr lang="en-US" sz="1600" b="1" dirty="0">
                <a:solidFill>
                  <a:schemeClr val="accent2"/>
                </a:solidFill>
              </a:rPr>
              <a:t>18.80% </a:t>
            </a:r>
          </a:p>
          <a:p>
            <a:pPr lvl="1"/>
            <a:r>
              <a:rPr lang="en-US" sz="1600" dirty="0">
                <a:solidFill>
                  <a:schemeClr val="accent2"/>
                </a:solidFill>
              </a:rPr>
              <a:t>Solar Energy: </a:t>
            </a:r>
            <a:r>
              <a:rPr lang="en-US" sz="1600" b="1" dirty="0">
                <a:solidFill>
                  <a:schemeClr val="accent2"/>
                </a:solidFill>
              </a:rPr>
              <a:t>3,907,818 MWh </a:t>
            </a:r>
          </a:p>
          <a:p>
            <a:pPr lvl="1"/>
            <a:r>
              <a:rPr lang="en-US" sz="1600" dirty="0">
                <a:solidFill>
                  <a:schemeClr val="accent2"/>
                </a:solidFill>
              </a:rPr>
              <a:t>Percent Energy from Solar: </a:t>
            </a:r>
            <a:r>
              <a:rPr lang="en-US" sz="1600" b="1" dirty="0">
                <a:solidFill>
                  <a:schemeClr val="accent2"/>
                </a:solidFill>
              </a:rPr>
              <a:t>8.20%</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304,815  MW*s</a:t>
            </a:r>
          </a:p>
          <a:p>
            <a:pPr lvl="1"/>
            <a:r>
              <a:rPr lang="en-US" sz="1600" dirty="0">
                <a:solidFill>
                  <a:schemeClr val="accent2"/>
                </a:solidFill>
              </a:rPr>
              <a:t>Max: </a:t>
            </a:r>
            <a:r>
              <a:rPr lang="en-US" sz="1600" b="1" dirty="0">
                <a:solidFill>
                  <a:schemeClr val="accent2"/>
                </a:solidFill>
              </a:rPr>
              <a:t>344,239 MW*s  </a:t>
            </a:r>
            <a:r>
              <a:rPr lang="en-US" sz="1600" dirty="0">
                <a:solidFill>
                  <a:schemeClr val="accent2"/>
                </a:solidFill>
              </a:rPr>
              <a:t>on July 23rd</a:t>
            </a:r>
          </a:p>
          <a:p>
            <a:pPr lvl="1"/>
            <a:r>
              <a:rPr lang="en-US" sz="1600" dirty="0">
                <a:solidFill>
                  <a:schemeClr val="accent2"/>
                </a:solidFill>
              </a:rPr>
              <a:t>Min: </a:t>
            </a:r>
            <a:r>
              <a:rPr lang="en-US" sz="1600" b="1" dirty="0">
                <a:solidFill>
                  <a:schemeClr val="accent2"/>
                </a:solidFill>
              </a:rPr>
              <a:t>255,073 MW*s  </a:t>
            </a:r>
            <a:r>
              <a:rPr lang="en-US" sz="1600" dirty="0">
                <a:solidFill>
                  <a:schemeClr val="accent2"/>
                </a:solidFill>
              </a:rPr>
              <a:t>on July 7th</a:t>
            </a:r>
          </a:p>
          <a:p>
            <a:pPr lvl="1"/>
            <a:endParaRPr lang="en-US" sz="16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a:extLst>
              <a:ext uri="{FF2B5EF4-FFF2-40B4-BE49-F238E27FC236}">
                <a16:creationId xmlns:a16="http://schemas.microsoft.com/office/drawing/2014/main" id="{8C0AAF5E-EEF5-59FE-3845-48FEDDC5C640}"/>
              </a:ext>
            </a:extLst>
          </p:cNvPr>
          <p:cNvPicPr>
            <a:picLocks noChangeAspect="1"/>
          </p:cNvPicPr>
          <p:nvPr/>
        </p:nvPicPr>
        <p:blipFill>
          <a:blip r:embed="rId3"/>
          <a:stretch>
            <a:fillRect/>
          </a:stretch>
        </p:blipFill>
        <p:spPr>
          <a:xfrm>
            <a:off x="828895" y="762001"/>
            <a:ext cx="7450798" cy="5410200"/>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B5C3CA23-BCBF-8D3F-9282-2B98A5F415A1}"/>
              </a:ext>
            </a:extLst>
          </p:cNvPr>
          <p:cNvPicPr>
            <a:picLocks noChangeAspect="1"/>
          </p:cNvPicPr>
          <p:nvPr/>
        </p:nvPicPr>
        <p:blipFill>
          <a:blip r:embed="rId3"/>
          <a:stretch>
            <a:fillRect/>
          </a:stretch>
        </p:blipFill>
        <p:spPr>
          <a:xfrm>
            <a:off x="933884" y="784723"/>
            <a:ext cx="7276232" cy="5288554"/>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EBAB35C-8163-961C-0A27-E00A6C927D90}"/>
              </a:ext>
            </a:extLst>
          </p:cNvPr>
          <p:cNvPicPr>
            <a:picLocks noChangeAspect="1"/>
          </p:cNvPicPr>
          <p:nvPr/>
        </p:nvPicPr>
        <p:blipFill>
          <a:blip r:embed="rId3"/>
          <a:stretch>
            <a:fillRect/>
          </a:stretch>
        </p:blipFill>
        <p:spPr>
          <a:xfrm>
            <a:off x="953836" y="771532"/>
            <a:ext cx="7312528" cy="5314935"/>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56BBAA93-5F97-28CA-DDB1-8C585245CE3B}"/>
              </a:ext>
            </a:extLst>
          </p:cNvPr>
          <p:cNvPicPr>
            <a:picLocks noChangeAspect="1"/>
          </p:cNvPicPr>
          <p:nvPr/>
        </p:nvPicPr>
        <p:blipFill>
          <a:blip r:embed="rId3"/>
          <a:stretch>
            <a:fillRect/>
          </a:stretch>
        </p:blipFill>
        <p:spPr>
          <a:xfrm>
            <a:off x="933884" y="784723"/>
            <a:ext cx="7276232" cy="5288554"/>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B27C4229-58F3-E80A-DEE6-B79F233ED932}"/>
              </a:ext>
            </a:extLst>
          </p:cNvPr>
          <p:cNvPicPr>
            <a:picLocks noChangeAspect="1"/>
          </p:cNvPicPr>
          <p:nvPr/>
        </p:nvPicPr>
        <p:blipFill>
          <a:blip r:embed="rId3"/>
          <a:stretch>
            <a:fillRect/>
          </a:stretch>
        </p:blipFill>
        <p:spPr>
          <a:xfrm>
            <a:off x="902620" y="748779"/>
            <a:ext cx="7338760" cy="5334000"/>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3" name="Picture 2">
            <a:extLst>
              <a:ext uri="{FF2B5EF4-FFF2-40B4-BE49-F238E27FC236}">
                <a16:creationId xmlns:a16="http://schemas.microsoft.com/office/drawing/2014/main" id="{641AE98D-FE64-CE1A-8D26-975641D97B48}"/>
              </a:ext>
            </a:extLst>
          </p:cNvPr>
          <p:cNvPicPr>
            <a:picLocks noChangeAspect="1"/>
          </p:cNvPicPr>
          <p:nvPr/>
        </p:nvPicPr>
        <p:blipFill>
          <a:blip r:embed="rId3"/>
          <a:stretch>
            <a:fillRect/>
          </a:stretch>
        </p:blipFill>
        <p:spPr>
          <a:xfrm>
            <a:off x="838200" y="715177"/>
            <a:ext cx="7467600" cy="5427645"/>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3"/>
          <a:stretch>
            <a:fillRect/>
          </a:stretch>
        </p:blipFill>
        <p:spPr>
          <a:xfrm>
            <a:off x="176403" y="4343399"/>
            <a:ext cx="8791194" cy="1905001"/>
          </a:xfrm>
          <a:prstGeom prst="rect">
            <a:avLst/>
          </a:prstGeom>
        </p:spPr>
      </p:pic>
      <p:pic>
        <p:nvPicPr>
          <p:cNvPr id="6" name="Picture 5">
            <a:extLst>
              <a:ext uri="{FF2B5EF4-FFF2-40B4-BE49-F238E27FC236}">
                <a16:creationId xmlns:a16="http://schemas.microsoft.com/office/drawing/2014/main" id="{70230DF5-45CB-BCA5-0F96-83BCEEF48B3F}"/>
              </a:ext>
            </a:extLst>
          </p:cNvPr>
          <p:cNvPicPr>
            <a:picLocks noChangeAspect="1"/>
          </p:cNvPicPr>
          <p:nvPr/>
        </p:nvPicPr>
        <p:blipFill>
          <a:blip r:embed="rId4"/>
          <a:stretch>
            <a:fillRect/>
          </a:stretch>
        </p:blipFill>
        <p:spPr>
          <a:xfrm>
            <a:off x="-76200" y="652079"/>
            <a:ext cx="9144000" cy="3801241"/>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DAC07-12DA-8A22-3DE2-13BA95394680}"/>
              </a:ext>
            </a:extLst>
          </p:cNvPr>
          <p:cNvPicPr>
            <a:picLocks noChangeAspect="1"/>
          </p:cNvPicPr>
          <p:nvPr/>
        </p:nvPicPr>
        <p:blipFill>
          <a:blip r:embed="rId3"/>
          <a:stretch>
            <a:fillRect/>
          </a:stretch>
        </p:blipFill>
        <p:spPr>
          <a:xfrm>
            <a:off x="678078" y="663571"/>
            <a:ext cx="7609606" cy="5530858"/>
          </a:xfrm>
          <a:prstGeom prst="rect">
            <a:avLst/>
          </a:prstGeom>
        </p:spPr>
      </p:pic>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5E3311E7-7EDD-8821-E1C7-AA51B960C8EE}"/>
              </a:ext>
            </a:extLst>
          </p:cNvPr>
          <p:cNvSpPr txBox="1"/>
          <p:nvPr/>
        </p:nvSpPr>
        <p:spPr>
          <a:xfrm>
            <a:off x="5511799" y="56388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July-23 CPS1 (%): </a:t>
            </a:r>
            <a:r>
              <a:rPr lang="en-US" sz="1800" dirty="0">
                <a:effectLst/>
                <a:latin typeface="Calibri" panose="020F0502020204030204" pitchFamily="34" charset="0"/>
                <a:ea typeface="Calibri" panose="020F0502020204030204" pitchFamily="34" charset="0"/>
              </a:rPr>
              <a:t>175.59</a:t>
            </a:r>
            <a:endParaRPr lang="en-US" dirty="0"/>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3 BAAL exceedance(s) in July.</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4D979-BBF3-483E-3549-132D4AB1B094}"/>
              </a:ext>
            </a:extLst>
          </p:cNvPr>
          <p:cNvPicPr>
            <a:picLocks noChangeAspect="1"/>
          </p:cNvPicPr>
          <p:nvPr/>
        </p:nvPicPr>
        <p:blipFill>
          <a:blip r:embed="rId3"/>
          <a:stretch>
            <a:fillRect/>
          </a:stretch>
        </p:blipFill>
        <p:spPr>
          <a:xfrm>
            <a:off x="827524" y="710047"/>
            <a:ext cx="7488952" cy="5437905"/>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id="{950E55C8-5439-C5C9-8EEB-8F332A67425D}"/>
              </a:ext>
            </a:extLst>
          </p:cNvPr>
          <p:cNvSpPr txBox="1"/>
          <p:nvPr/>
        </p:nvSpPr>
        <p:spPr>
          <a:xfrm>
            <a:off x="4876800" y="12192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July-23 CPS1 (%): </a:t>
            </a:r>
            <a:r>
              <a:rPr lang="en-US" sz="1800" dirty="0">
                <a:effectLst/>
                <a:latin typeface="Calibri" panose="020F0502020204030204" pitchFamily="34" charset="0"/>
                <a:ea typeface="Calibri" panose="020F0502020204030204" pitchFamily="34" charset="0"/>
              </a:rPr>
              <a:t>175.59</a:t>
            </a:r>
            <a:endParaRPr lang="en-US" dirty="0"/>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2A8AC-C061-FD9C-3DE4-03C3B73C105B}"/>
              </a:ext>
            </a:extLst>
          </p:cNvPr>
          <p:cNvPicPr>
            <a:picLocks noChangeAspect="1"/>
          </p:cNvPicPr>
          <p:nvPr/>
        </p:nvPicPr>
        <p:blipFill>
          <a:blip r:embed="rId3"/>
          <a:stretch>
            <a:fillRect/>
          </a:stretch>
        </p:blipFill>
        <p:spPr>
          <a:xfrm>
            <a:off x="685800" y="743841"/>
            <a:ext cx="7388728" cy="5370318"/>
          </a:xfrm>
          <a:prstGeom prst="rect">
            <a:avLst/>
          </a:prstGeom>
        </p:spPr>
      </p:pic>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3B943458-2884-33DE-06FF-723C65B35324}"/>
              </a:ext>
            </a:extLst>
          </p:cNvPr>
          <p:cNvSpPr txBox="1"/>
          <p:nvPr/>
        </p:nvSpPr>
        <p:spPr>
          <a:xfrm>
            <a:off x="3810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174.88%</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614DDC66-E449-EC6C-32BD-9163ED511076}"/>
              </a:ext>
            </a:extLst>
          </p:cNvPr>
          <p:cNvPicPr>
            <a:picLocks noChangeAspect="1"/>
          </p:cNvPicPr>
          <p:nvPr/>
        </p:nvPicPr>
        <p:blipFill>
          <a:blip r:embed="rId3"/>
          <a:stretch>
            <a:fillRect/>
          </a:stretch>
        </p:blipFill>
        <p:spPr>
          <a:xfrm>
            <a:off x="685800" y="762000"/>
            <a:ext cx="7233280" cy="5255946"/>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a:extLst>
              <a:ext uri="{FF2B5EF4-FFF2-40B4-BE49-F238E27FC236}">
                <a16:creationId xmlns:a16="http://schemas.microsoft.com/office/drawing/2014/main" id="{FB6E6CF9-201C-B744-43C3-F8D2E13A2099}"/>
              </a:ext>
            </a:extLst>
          </p:cNvPr>
          <p:cNvPicPr>
            <a:picLocks noChangeAspect="1"/>
          </p:cNvPicPr>
          <p:nvPr/>
        </p:nvPicPr>
        <p:blipFill>
          <a:blip r:embed="rId3"/>
          <a:stretch>
            <a:fillRect/>
          </a:stretch>
        </p:blipFill>
        <p:spPr>
          <a:xfrm>
            <a:off x="762000" y="762000"/>
            <a:ext cx="7162800" cy="5206108"/>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3.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94253</TotalTime>
  <Words>1131</Words>
  <Application>Microsoft Office PowerPoint</Application>
  <PresentationFormat>On-screen Show (4:3)</PresentationFormat>
  <Paragraphs>179</Paragraphs>
  <Slides>29</Slides>
  <Notes>23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Calibri</vt:lpstr>
      <vt:lpstr>Source Sans Pro</vt:lpstr>
      <vt:lpstr>Times New Roman</vt:lpstr>
      <vt:lpstr>1_Custom Design</vt:lpstr>
      <vt:lpstr>Office Theme</vt:lpstr>
      <vt:lpstr>Custom Design</vt:lpstr>
      <vt:lpstr>PowerPoint Presentation</vt:lpstr>
      <vt:lpstr>Summary of June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Li, Weifeng</cp:lastModifiedBy>
  <cp:revision>1426</cp:revision>
  <cp:lastPrinted>2016-01-21T20:53:15Z</cp:lastPrinted>
  <dcterms:created xsi:type="dcterms:W3CDTF">2016-01-21T15:20:31Z</dcterms:created>
  <dcterms:modified xsi:type="dcterms:W3CDTF">2023-08-15T21:38:21Z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2023-07-20T20:05:58Z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4bb8b6c0-eb8f-4d74-95a4-9b16df83a852</vt:lpwstr>
  </property>
  <property fmtid="{D5CDD505-2E9C-101B-9397-08002B2CF9AE}" pid="9" name="MSIP_Label_7084cbda-52b8-46fb-a7b7-cb5bd465ed85_ContentBits">
    <vt:lpwstr>0</vt:lpwstr>
  </property>
</Properties>
</file>