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heme/themeOverride1.xml" ContentType="application/vnd.openxmlformats-officedocument.themeOverr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46"/>
  </p:notesMasterIdLst>
  <p:handoutMasterIdLst>
    <p:handoutMasterId r:id="rId47"/>
  </p:handoutMasterIdLst>
  <p:sldIdLst>
    <p:sldId id="260" r:id="rId7"/>
    <p:sldId id="258" r:id="rId8"/>
    <p:sldId id="263" r:id="rId9"/>
    <p:sldId id="308" r:id="rId10"/>
    <p:sldId id="310" r:id="rId11"/>
    <p:sldId id="313" r:id="rId12"/>
    <p:sldId id="314" r:id="rId13"/>
    <p:sldId id="272" r:id="rId14"/>
    <p:sldId id="262" r:id="rId15"/>
    <p:sldId id="264" r:id="rId16"/>
    <p:sldId id="291" r:id="rId17"/>
    <p:sldId id="265" r:id="rId18"/>
    <p:sldId id="271" r:id="rId19"/>
    <p:sldId id="273" r:id="rId20"/>
    <p:sldId id="274" r:id="rId21"/>
    <p:sldId id="266" r:id="rId22"/>
    <p:sldId id="275" r:id="rId23"/>
    <p:sldId id="267" r:id="rId24"/>
    <p:sldId id="278" r:id="rId25"/>
    <p:sldId id="279" r:id="rId26"/>
    <p:sldId id="268" r:id="rId27"/>
    <p:sldId id="280" r:id="rId28"/>
    <p:sldId id="281" r:id="rId29"/>
    <p:sldId id="269" r:id="rId30"/>
    <p:sldId id="282" r:id="rId31"/>
    <p:sldId id="283" r:id="rId32"/>
    <p:sldId id="270" r:id="rId33"/>
    <p:sldId id="284" r:id="rId34"/>
    <p:sldId id="285" r:id="rId35"/>
    <p:sldId id="295" r:id="rId36"/>
    <p:sldId id="286" r:id="rId37"/>
    <p:sldId id="293" r:id="rId38"/>
    <p:sldId id="287" r:id="rId39"/>
    <p:sldId id="288" r:id="rId40"/>
    <p:sldId id="305" r:id="rId41"/>
    <p:sldId id="289" r:id="rId42"/>
    <p:sldId id="311" r:id="rId43"/>
    <p:sldId id="312" r:id="rId44"/>
    <p:sldId id="290" r:id="rId4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iarratano, Alex" initials="GA" lastIdx="1" clrIdx="0">
    <p:extLst>
      <p:ext uri="{19B8F6BF-5375-455C-9EA6-DF929625EA0E}">
        <p15:presenceInfo xmlns:p15="http://schemas.microsoft.com/office/powerpoint/2012/main" userId="S-1-5-21-639947351-343809578-3807592339-40017" providerId="AD"/>
      </p:ext>
    </p:extLst>
  </p:cmAuthor>
  <p:cmAuthor id="2" name="Hinojosa, Jose Luis" initials="HJL" lastIdx="3" clrIdx="1">
    <p:extLst>
      <p:ext uri="{19B8F6BF-5375-455C-9EA6-DF929625EA0E}">
        <p15:presenceInfo xmlns:p15="http://schemas.microsoft.com/office/powerpoint/2012/main" userId="S-1-5-21-639947351-343809578-3807592339-37959" providerId="AD"/>
      </p:ext>
    </p:extLst>
  </p:cmAuthor>
  <p:cmAuthor id="3" name="DuBro, Jackson" initials="DJ" lastIdx="1" clrIdx="2">
    <p:extLst>
      <p:ext uri="{19B8F6BF-5375-455C-9EA6-DF929625EA0E}">
        <p15:presenceInfo xmlns:p15="http://schemas.microsoft.com/office/powerpoint/2012/main" userId="S::Jackson.DuBro@ercot.com::eeee7753-3465-4fb5-8530-4a50b4dcc9f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06" autoAdjust="0"/>
    <p:restoredTop sz="79774" autoAdjust="0"/>
  </p:normalViewPr>
  <p:slideViewPr>
    <p:cSldViewPr showGuides="1">
      <p:cViewPr varScale="1">
        <p:scale>
          <a:sx n="68" d="100"/>
          <a:sy n="68" d="100"/>
        </p:scale>
        <p:origin x="1810" y="67"/>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commentAuthors" Target="commentAuthors.xml"/><Relationship Id="rId8" Type="http://schemas.openxmlformats.org/officeDocument/2006/relationships/slide" Target="slides/slide2.xml"/><Relationship Id="rId5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notesMaster" Target="notesMasters/notesMaster1.xml"/><Relationship Id="rId20" Type="http://schemas.openxmlformats.org/officeDocument/2006/relationships/slide" Target="slides/slide14.xml"/><Relationship Id="rId41" Type="http://schemas.openxmlformats.org/officeDocument/2006/relationships/slide" Target="slides/slide35.xml"/><Relationship Id="rId1" Type="http://schemas.openxmlformats.org/officeDocument/2006/relationships/customXml" Target="../customXml/item1.xml"/><Relationship Id="rId6" Type="http://schemas.openxmlformats.org/officeDocument/2006/relationships/slideMaster" Target="slideMasters/slideMaster3.xml"/></Relationships>
</file>

<file path=ppt/charts/_rels/chart1.xml.rels><?xml version="1.0" encoding="UTF-8" standalone="yes"?>
<Relationships xmlns="http://schemas.openxmlformats.org/package/2006/relationships"><Relationship Id="rId3" Type="http://schemas.openxmlformats.org/officeDocument/2006/relationships/oleObject" Target="file:///\\ercot.com\Departments\Operations%20Planning\Operations%20Analysis\Monthly%20Intra-Hour%20IRR%20Forecast%20Report\2023\06-Jun\202306_PSRR_PWRR_Error_Report.xlsm"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'Wind MAE By Hour'!$B$1</c:f>
              <c:strCache>
                <c:ptCount val="1"/>
                <c:pt idx="0">
                  <c:v>Persistence Error</c:v>
                </c:pt>
              </c:strCache>
            </c:strRef>
          </c:tx>
          <c:spPr>
            <a:ln w="28575" cap="rnd">
              <a:solidFill>
                <a:srgbClr val="00AEC7"/>
              </a:solidFill>
              <a:round/>
            </a:ln>
            <a:effectLst/>
          </c:spPr>
          <c:marker>
            <c:symbol val="circle"/>
            <c:size val="7"/>
            <c:spPr>
              <a:solidFill>
                <a:srgbClr val="00AEC7"/>
              </a:solidFill>
              <a:ln w="9525">
                <a:solidFill>
                  <a:srgbClr val="00AEC7"/>
                </a:solidFill>
              </a:ln>
              <a:effectLst/>
            </c:spPr>
          </c:marker>
          <c:val>
            <c:numRef>
              <c:f>'Wind MAE By Hour'!$B$2:$B$25</c:f>
              <c:numCache>
                <c:formatCode>General</c:formatCode>
                <c:ptCount val="24"/>
                <c:pt idx="0">
                  <c:v>107.40077937893149</c:v>
                </c:pt>
                <c:pt idx="1">
                  <c:v>114.32212682653351</c:v>
                </c:pt>
                <c:pt idx="2">
                  <c:v>112.37074232690131</c:v>
                </c:pt>
                <c:pt idx="3">
                  <c:v>99.887356284812626</c:v>
                </c:pt>
                <c:pt idx="4">
                  <c:v>93.006915603449301</c:v>
                </c:pt>
                <c:pt idx="5">
                  <c:v>95.662240883156073</c:v>
                </c:pt>
                <c:pt idx="6">
                  <c:v>104.52819011358575</c:v>
                </c:pt>
                <c:pt idx="7">
                  <c:v>154.31204185014889</c:v>
                </c:pt>
                <c:pt idx="8">
                  <c:v>148.69171873492965</c:v>
                </c:pt>
                <c:pt idx="9">
                  <c:v>93.591514036390521</c:v>
                </c:pt>
                <c:pt idx="10">
                  <c:v>95.846310256439921</c:v>
                </c:pt>
                <c:pt idx="11">
                  <c:v>97.393936802428456</c:v>
                </c:pt>
                <c:pt idx="12">
                  <c:v>90.919846127357104</c:v>
                </c:pt>
                <c:pt idx="13">
                  <c:v>88.205230072398265</c:v>
                </c:pt>
                <c:pt idx="14">
                  <c:v>83.296255926438306</c:v>
                </c:pt>
                <c:pt idx="15">
                  <c:v>103.56252430103437</c:v>
                </c:pt>
                <c:pt idx="16">
                  <c:v>114.77849876497997</c:v>
                </c:pt>
                <c:pt idx="17">
                  <c:v>119.24723721727908</c:v>
                </c:pt>
                <c:pt idx="18">
                  <c:v>132.99667136109889</c:v>
                </c:pt>
                <c:pt idx="19">
                  <c:v>136.08281393168886</c:v>
                </c:pt>
                <c:pt idx="20">
                  <c:v>150.55985853407114</c:v>
                </c:pt>
                <c:pt idx="21">
                  <c:v>148.72756536036363</c:v>
                </c:pt>
                <c:pt idx="22">
                  <c:v>135.29288201979631</c:v>
                </c:pt>
                <c:pt idx="23">
                  <c:v>117.17055415400749</c:v>
                </c:pt>
              </c:numCache>
            </c:numRef>
          </c:val>
          <c:smooth val="0"/>
          <c:extLst>
            <c:ext xmlns:c16="http://schemas.microsoft.com/office/drawing/2014/chart" uri="{C3380CC4-5D6E-409C-BE32-E72D297353CC}">
              <c16:uniqueId val="{00000000-3A31-4359-B3E8-0EA45F7F26A4}"/>
            </c:ext>
          </c:extLst>
        </c:ser>
        <c:ser>
          <c:idx val="1"/>
          <c:order val="1"/>
          <c:tx>
            <c:strRef>
              <c:f>'Wind MAE By Hour'!$C$1</c:f>
              <c:strCache>
                <c:ptCount val="1"/>
                <c:pt idx="0">
                  <c:v>SCED PWRR Error</c:v>
                </c:pt>
              </c:strCache>
            </c:strRef>
          </c:tx>
          <c:spPr>
            <a:ln w="28575" cap="rnd">
              <a:solidFill>
                <a:srgbClr val="5B6770"/>
              </a:solidFill>
              <a:round/>
            </a:ln>
            <a:effectLst/>
          </c:spPr>
          <c:marker>
            <c:symbol val="circle"/>
            <c:size val="7"/>
            <c:spPr>
              <a:solidFill>
                <a:srgbClr val="5B6770"/>
              </a:solidFill>
              <a:ln w="9525">
                <a:solidFill>
                  <a:srgbClr val="5B6770"/>
                </a:solidFill>
              </a:ln>
              <a:effectLst/>
            </c:spPr>
          </c:marker>
          <c:val>
            <c:numRef>
              <c:f>'Wind MAE By Hour'!$C$2:$C$25</c:f>
              <c:numCache>
                <c:formatCode>General</c:formatCode>
                <c:ptCount val="24"/>
                <c:pt idx="0">
                  <c:v>92.609097687833085</c:v>
                </c:pt>
                <c:pt idx="1">
                  <c:v>88.634485635205152</c:v>
                </c:pt>
                <c:pt idx="2">
                  <c:v>87.846294146017868</c:v>
                </c:pt>
                <c:pt idx="3">
                  <c:v>78.376575165044287</c:v>
                </c:pt>
                <c:pt idx="4">
                  <c:v>71.185826224768107</c:v>
                </c:pt>
                <c:pt idx="5">
                  <c:v>71.532929909535113</c:v>
                </c:pt>
                <c:pt idx="6">
                  <c:v>81.977021931494065</c:v>
                </c:pt>
                <c:pt idx="7">
                  <c:v>90.950027239430696</c:v>
                </c:pt>
                <c:pt idx="8">
                  <c:v>94.575069007732779</c:v>
                </c:pt>
                <c:pt idx="9">
                  <c:v>74.084038388204746</c:v>
                </c:pt>
                <c:pt idx="10">
                  <c:v>69.89490070363253</c:v>
                </c:pt>
                <c:pt idx="11">
                  <c:v>75.27404282279538</c:v>
                </c:pt>
                <c:pt idx="12">
                  <c:v>64.606722671680259</c:v>
                </c:pt>
                <c:pt idx="13">
                  <c:v>72.323494393270366</c:v>
                </c:pt>
                <c:pt idx="14">
                  <c:v>67.839533095919492</c:v>
                </c:pt>
                <c:pt idx="15">
                  <c:v>76.660350969507348</c:v>
                </c:pt>
                <c:pt idx="16">
                  <c:v>88.314956431642727</c:v>
                </c:pt>
                <c:pt idx="17">
                  <c:v>92.901467406488351</c:v>
                </c:pt>
                <c:pt idx="18">
                  <c:v>101.94411139486381</c:v>
                </c:pt>
                <c:pt idx="19">
                  <c:v>101.42939278667357</c:v>
                </c:pt>
                <c:pt idx="20">
                  <c:v>104.0780198087708</c:v>
                </c:pt>
                <c:pt idx="21">
                  <c:v>98.773530764974439</c:v>
                </c:pt>
                <c:pt idx="22">
                  <c:v>99.547686412990757</c:v>
                </c:pt>
                <c:pt idx="23">
                  <c:v>95.899880392221633</c:v>
                </c:pt>
              </c:numCache>
            </c:numRef>
          </c:val>
          <c:smooth val="0"/>
          <c:extLst>
            <c:ext xmlns:c16="http://schemas.microsoft.com/office/drawing/2014/chart" uri="{C3380CC4-5D6E-409C-BE32-E72D297353CC}">
              <c16:uniqueId val="{00000001-3A31-4359-B3E8-0EA45F7F26A4}"/>
            </c:ext>
          </c:extLst>
        </c:ser>
        <c:dLbls>
          <c:showLegendKey val="0"/>
          <c:showVal val="0"/>
          <c:showCatName val="0"/>
          <c:showSerName val="0"/>
          <c:showPercent val="0"/>
          <c:showBubbleSize val="0"/>
        </c:dLbls>
        <c:marker val="1"/>
        <c:smooth val="0"/>
        <c:axId val="759112304"/>
        <c:axId val="761468240"/>
      </c:lineChart>
      <c:catAx>
        <c:axId val="759112304"/>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Hour Ending</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61468240"/>
        <c:crosses val="autoZero"/>
        <c:auto val="1"/>
        <c:lblAlgn val="ctr"/>
        <c:lblOffset val="100"/>
        <c:noMultiLvlLbl val="0"/>
      </c:catAx>
      <c:valAx>
        <c:axId val="7614682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MAE (MW)</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591123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400">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7/21/2023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7/21/2023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14211431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Regulation deployed comparison for June 23 is consistent with last two years. We see more bias towards regulation down deployment during all hours and we see more bias towards the regulation up during up ramp hours.</a:t>
            </a:r>
          </a:p>
        </p:txBody>
      </p:sp>
      <p:sp>
        <p:nvSpPr>
          <p:cNvPr id="4" name="Slide Number Placeholder 3"/>
          <p:cNvSpPr>
            <a:spLocks noGrp="1"/>
          </p:cNvSpPr>
          <p:nvPr>
            <p:ph type="sldNum" sz="quarter" idx="5"/>
          </p:nvPr>
        </p:nvSpPr>
        <p:spPr/>
        <p:txBody>
          <a:bodyPr/>
          <a:lstStyle/>
          <a:p>
            <a:fld id="{F62AC51D-6DAA-4455-8EA7-D54B64909A85}" type="slidenum">
              <a:rPr lang="en-US" smtClean="0"/>
              <a:t>13</a:t>
            </a:fld>
            <a:endParaRPr lang="en-US"/>
          </a:p>
        </p:txBody>
      </p:sp>
    </p:spTree>
    <p:extLst>
      <p:ext uri="{BB962C8B-B14F-4D97-AF65-F5344CB8AC3E}">
        <p14:creationId xmlns:p14="http://schemas.microsoft.com/office/powerpoint/2010/main" val="25592915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Similar levels of reg up deployment overall. </a:t>
            </a:r>
          </a:p>
          <a:p>
            <a:pPr marL="0" indent="0">
              <a:buFontTx/>
              <a:buNone/>
            </a:pP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14</a:t>
            </a:fld>
            <a:endParaRPr lang="en-US"/>
          </a:p>
        </p:txBody>
      </p:sp>
    </p:spTree>
    <p:extLst>
      <p:ext uri="{BB962C8B-B14F-4D97-AF65-F5344CB8AC3E}">
        <p14:creationId xmlns:p14="http://schemas.microsoft.com/office/powerpoint/2010/main" val="11523050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Overall Regulation down deployment in June 23 is consistent with that of the previous two years. </a:t>
            </a:r>
          </a:p>
        </p:txBody>
      </p:sp>
      <p:sp>
        <p:nvSpPr>
          <p:cNvPr id="4" name="Slide Number Placeholder 3"/>
          <p:cNvSpPr>
            <a:spLocks noGrp="1"/>
          </p:cNvSpPr>
          <p:nvPr>
            <p:ph type="sldNum" sz="quarter" idx="10"/>
          </p:nvPr>
        </p:nvSpPr>
        <p:spPr/>
        <p:txBody>
          <a:bodyPr/>
          <a:lstStyle/>
          <a:p>
            <a:fld id="{F62AC51D-6DAA-4455-8EA7-D54B64909A85}" type="slidenum">
              <a:rPr lang="en-US" smtClean="0"/>
              <a:t>15</a:t>
            </a:fld>
            <a:endParaRPr lang="en-US"/>
          </a:p>
        </p:txBody>
      </p:sp>
    </p:spTree>
    <p:extLst>
      <p:ext uri="{BB962C8B-B14F-4D97-AF65-F5344CB8AC3E}">
        <p14:creationId xmlns:p14="http://schemas.microsoft.com/office/powerpoint/2010/main" val="38082335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Total regulation deployed compared with the previous two years. Overall, trends are very similar. We see more regulation up during HE20</a:t>
            </a:r>
          </a:p>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17</a:t>
            </a:fld>
            <a:endParaRPr lang="en-US"/>
          </a:p>
        </p:txBody>
      </p:sp>
    </p:spTree>
    <p:extLst>
      <p:ext uri="{BB962C8B-B14F-4D97-AF65-F5344CB8AC3E}">
        <p14:creationId xmlns:p14="http://schemas.microsoft.com/office/powerpoint/2010/main" val="16561590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Zero crossing regulation is consistent with last two years. On average the zero crossing regulation is above 70%. The lower zero crossing percentage is seen during the sunset hours where there is bias for regulation up deployment.</a:t>
            </a:r>
          </a:p>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19</a:t>
            </a:fld>
            <a:endParaRPr lang="en-US"/>
          </a:p>
        </p:txBody>
      </p:sp>
    </p:spTree>
    <p:extLst>
      <p:ext uri="{BB962C8B-B14F-4D97-AF65-F5344CB8AC3E}">
        <p14:creationId xmlns:p14="http://schemas.microsoft.com/office/powerpoint/2010/main" val="22253447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Overall, we see that it is above 70% for all hours</a:t>
            </a:r>
          </a:p>
        </p:txBody>
      </p:sp>
      <p:sp>
        <p:nvSpPr>
          <p:cNvPr id="4" name="Slide Number Placeholder 3"/>
          <p:cNvSpPr>
            <a:spLocks noGrp="1"/>
          </p:cNvSpPr>
          <p:nvPr>
            <p:ph type="sldNum" sz="quarter" idx="5"/>
          </p:nvPr>
        </p:nvSpPr>
        <p:spPr/>
        <p:txBody>
          <a:bodyPr/>
          <a:lstStyle/>
          <a:p>
            <a:fld id="{F62AC51D-6DAA-4455-8EA7-D54B64909A85}" type="slidenum">
              <a:rPr lang="en-US" smtClean="0"/>
              <a:t>20</a:t>
            </a:fld>
            <a:endParaRPr lang="en-US"/>
          </a:p>
        </p:txBody>
      </p:sp>
    </p:spTree>
    <p:extLst>
      <p:ext uri="{BB962C8B-B14F-4D97-AF65-F5344CB8AC3E}">
        <p14:creationId xmlns:p14="http://schemas.microsoft.com/office/powerpoint/2010/main" val="23896948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Average regulation up exhaustion rate for all hours is 1.31% which is significantly lower than previous two years and within the target</a:t>
            </a:r>
          </a:p>
        </p:txBody>
      </p:sp>
      <p:sp>
        <p:nvSpPr>
          <p:cNvPr id="4" name="Slide Number Placeholder 3"/>
          <p:cNvSpPr>
            <a:spLocks noGrp="1"/>
          </p:cNvSpPr>
          <p:nvPr>
            <p:ph type="sldNum" sz="quarter" idx="10"/>
          </p:nvPr>
        </p:nvSpPr>
        <p:spPr/>
        <p:txBody>
          <a:bodyPr/>
          <a:lstStyle/>
          <a:p>
            <a:fld id="{F62AC51D-6DAA-4455-8EA7-D54B64909A85}" type="slidenum">
              <a:rPr lang="en-US" smtClean="0"/>
              <a:t>22</a:t>
            </a:fld>
            <a:endParaRPr lang="en-US"/>
          </a:p>
        </p:txBody>
      </p:sp>
    </p:spTree>
    <p:extLst>
      <p:ext uri="{BB962C8B-B14F-4D97-AF65-F5344CB8AC3E}">
        <p14:creationId xmlns:p14="http://schemas.microsoft.com/office/powerpoint/2010/main" val="7192288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Average regulation down exhaustion rate for all hours is 4.92% lower than previous two years </a:t>
            </a:r>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23</a:t>
            </a:fld>
            <a:endParaRPr lang="en-US"/>
          </a:p>
        </p:txBody>
      </p:sp>
    </p:spTree>
    <p:extLst>
      <p:ext uri="{BB962C8B-B14F-4D97-AF65-F5344CB8AC3E}">
        <p14:creationId xmlns:p14="http://schemas.microsoft.com/office/powerpoint/2010/main" val="19703701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Regulation up bias occurrence for consecutive SCED intervals for all hours </a:t>
            </a:r>
            <a:r>
              <a:rPr lang="en-US"/>
              <a:t>is 112 </a:t>
            </a:r>
            <a:r>
              <a:rPr lang="en-US" dirty="0"/>
              <a:t>and peak hours is 53 </a:t>
            </a:r>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25</a:t>
            </a:fld>
            <a:endParaRPr lang="en-US"/>
          </a:p>
        </p:txBody>
      </p:sp>
    </p:spTree>
    <p:extLst>
      <p:ext uri="{BB962C8B-B14F-4D97-AF65-F5344CB8AC3E}">
        <p14:creationId xmlns:p14="http://schemas.microsoft.com/office/powerpoint/2010/main" val="24260591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Regulation down bias occurrence for consecutive SCED intervals for all hours is 182 and peak hours is 23. </a:t>
            </a:r>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26</a:t>
            </a:fld>
            <a:endParaRPr lang="en-US"/>
          </a:p>
        </p:txBody>
      </p:sp>
    </p:spTree>
    <p:extLst>
      <p:ext uri="{BB962C8B-B14F-4D97-AF65-F5344CB8AC3E}">
        <p14:creationId xmlns:p14="http://schemas.microsoft.com/office/powerpoint/2010/main" val="1835281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1223612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Hourly time error accumulation is generally minimal</a:t>
            </a:r>
          </a:p>
        </p:txBody>
      </p:sp>
      <p:sp>
        <p:nvSpPr>
          <p:cNvPr id="4" name="Slide Number Placeholder 3"/>
          <p:cNvSpPr>
            <a:spLocks noGrp="1"/>
          </p:cNvSpPr>
          <p:nvPr>
            <p:ph type="sldNum" sz="quarter" idx="10"/>
          </p:nvPr>
        </p:nvSpPr>
        <p:spPr/>
        <p:txBody>
          <a:bodyPr/>
          <a:lstStyle/>
          <a:p>
            <a:fld id="{F62AC51D-6DAA-4455-8EA7-D54B64909A85}" type="slidenum">
              <a:rPr lang="en-US" smtClean="0"/>
              <a:t>28</a:t>
            </a:fld>
            <a:endParaRPr lang="en-US"/>
          </a:p>
        </p:txBody>
      </p:sp>
    </p:spTree>
    <p:extLst>
      <p:ext uri="{BB962C8B-B14F-4D97-AF65-F5344CB8AC3E}">
        <p14:creationId xmlns:p14="http://schemas.microsoft.com/office/powerpoint/2010/main" val="13421725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load for June 23 is higher than last year. </a:t>
            </a:r>
          </a:p>
        </p:txBody>
      </p:sp>
      <p:sp>
        <p:nvSpPr>
          <p:cNvPr id="4" name="Slide Number Placeholder 3"/>
          <p:cNvSpPr>
            <a:spLocks noGrp="1"/>
          </p:cNvSpPr>
          <p:nvPr>
            <p:ph type="sldNum" sz="quarter" idx="5"/>
          </p:nvPr>
        </p:nvSpPr>
        <p:spPr/>
        <p:txBody>
          <a:bodyPr/>
          <a:lstStyle/>
          <a:p>
            <a:fld id="{F62AC51D-6DAA-4455-8EA7-D54B64909A85}" type="slidenum">
              <a:rPr lang="en-US" smtClean="0"/>
              <a:t>29</a:t>
            </a:fld>
            <a:endParaRPr lang="en-US"/>
          </a:p>
        </p:txBody>
      </p:sp>
    </p:spTree>
    <p:extLst>
      <p:ext uri="{BB962C8B-B14F-4D97-AF65-F5344CB8AC3E}">
        <p14:creationId xmlns:p14="http://schemas.microsoft.com/office/powerpoint/2010/main" val="18300880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net load is higher than last two years during off peak and down ramp hours and consistent with last year during peak hours. </a:t>
            </a:r>
          </a:p>
        </p:txBody>
      </p:sp>
      <p:sp>
        <p:nvSpPr>
          <p:cNvPr id="4" name="Slide Number Placeholder 3"/>
          <p:cNvSpPr>
            <a:spLocks noGrp="1"/>
          </p:cNvSpPr>
          <p:nvPr>
            <p:ph type="sldNum" sz="quarter" idx="10"/>
          </p:nvPr>
        </p:nvSpPr>
        <p:spPr/>
        <p:txBody>
          <a:bodyPr/>
          <a:lstStyle/>
          <a:p>
            <a:fld id="{F62AC51D-6DAA-4455-8EA7-D54B64909A85}" type="slidenum">
              <a:rPr lang="en-US" smtClean="0"/>
              <a:t>30</a:t>
            </a:fld>
            <a:endParaRPr lang="en-US"/>
          </a:p>
        </p:txBody>
      </p:sp>
    </p:spTree>
    <p:extLst>
      <p:ext uri="{BB962C8B-B14F-4D97-AF65-F5344CB8AC3E}">
        <p14:creationId xmlns:p14="http://schemas.microsoft.com/office/powerpoint/2010/main" val="34787692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Over all hourly load ramp trend is consistent with last two years</a:t>
            </a:r>
          </a:p>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31</a:t>
            </a:fld>
            <a:endParaRPr lang="en-US"/>
          </a:p>
        </p:txBody>
      </p:sp>
    </p:spTree>
    <p:extLst>
      <p:ext uri="{BB962C8B-B14F-4D97-AF65-F5344CB8AC3E}">
        <p14:creationId xmlns:p14="http://schemas.microsoft.com/office/powerpoint/2010/main" val="24219212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Wing generation is lower compared to last year’s.</a:t>
            </a:r>
          </a:p>
        </p:txBody>
      </p:sp>
      <p:sp>
        <p:nvSpPr>
          <p:cNvPr id="4" name="Slide Number Placeholder 3"/>
          <p:cNvSpPr>
            <a:spLocks noGrp="1"/>
          </p:cNvSpPr>
          <p:nvPr>
            <p:ph type="sldNum" sz="quarter" idx="10"/>
          </p:nvPr>
        </p:nvSpPr>
        <p:spPr/>
        <p:txBody>
          <a:bodyPr/>
          <a:lstStyle/>
          <a:p>
            <a:fld id="{F62AC51D-6DAA-4455-8EA7-D54B64909A85}" type="slidenum">
              <a:rPr lang="en-US" smtClean="0"/>
              <a:t>32</a:t>
            </a:fld>
            <a:endParaRPr lang="en-US"/>
          </a:p>
        </p:txBody>
      </p:sp>
    </p:spTree>
    <p:extLst>
      <p:ext uri="{BB962C8B-B14F-4D97-AF65-F5344CB8AC3E}">
        <p14:creationId xmlns:p14="http://schemas.microsoft.com/office/powerpoint/2010/main" val="176160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Net capacity on start up and shut down is fairly consistent with the last two years. </a:t>
            </a:r>
          </a:p>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33</a:t>
            </a:fld>
            <a:endParaRPr lang="en-US"/>
          </a:p>
        </p:txBody>
      </p:sp>
    </p:spTree>
    <p:extLst>
      <p:ext uri="{BB962C8B-B14F-4D97-AF65-F5344CB8AC3E}">
        <p14:creationId xmlns:p14="http://schemas.microsoft.com/office/powerpoint/2010/main" val="33122345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Forecast – Actual</a:t>
            </a:r>
          </a:p>
          <a:p>
            <a:r>
              <a:rPr lang="en-US" dirty="0"/>
              <a:t>+</a:t>
            </a:r>
            <a:r>
              <a:rPr lang="en-US" dirty="0" err="1"/>
              <a:t>ve</a:t>
            </a:r>
            <a:r>
              <a:rPr lang="en-US" baseline="0" dirty="0"/>
              <a:t> Error =&gt; Over forecasted load</a:t>
            </a:r>
          </a:p>
          <a:p>
            <a:r>
              <a:rPr lang="en-US" baseline="0" dirty="0"/>
              <a:t>-</a:t>
            </a:r>
            <a:r>
              <a:rPr lang="en-US" baseline="0" dirty="0" err="1"/>
              <a:t>ve</a:t>
            </a:r>
            <a:r>
              <a:rPr lang="en-US" baseline="0" dirty="0"/>
              <a:t> Error +&gt; Under forecasted load</a:t>
            </a:r>
          </a:p>
          <a:p>
            <a:r>
              <a:rPr lang="en-US" baseline="0" dirty="0"/>
              <a:t> </a:t>
            </a:r>
          </a:p>
          <a:p>
            <a:r>
              <a:rPr lang="en-US" baseline="0" dirty="0"/>
              <a:t>For STLF, we have seen under forecast during the up ramp hours and over forecast during down ramp and off peak hours. </a:t>
            </a: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34</a:t>
            </a:fld>
            <a:endParaRPr lang="en-US"/>
          </a:p>
        </p:txBody>
      </p:sp>
    </p:spTree>
    <p:extLst>
      <p:ext uri="{BB962C8B-B14F-4D97-AF65-F5344CB8AC3E}">
        <p14:creationId xmlns:p14="http://schemas.microsoft.com/office/powerpoint/2010/main" val="20624141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Error = Forecast – Actual</a:t>
            </a:r>
          </a:p>
          <a:p>
            <a:endParaRPr lang="en-US" dirty="0"/>
          </a:p>
          <a:p>
            <a:r>
              <a:rPr lang="en-US" dirty="0" err="1"/>
              <a:t>Min,Max</a:t>
            </a:r>
            <a:r>
              <a:rPr lang="en-US" dirty="0"/>
              <a:t>,</a:t>
            </a:r>
            <a:r>
              <a:rPr lang="en-US" baseline="0" dirty="0"/>
              <a:t> 10</a:t>
            </a:r>
            <a:r>
              <a:rPr lang="en-US" baseline="30000" dirty="0"/>
              <a:t>th</a:t>
            </a:r>
            <a:r>
              <a:rPr lang="en-US" baseline="0" dirty="0"/>
              <a:t>, 90</a:t>
            </a:r>
            <a:r>
              <a:rPr lang="en-US" baseline="30000" dirty="0"/>
              <a:t>th</a:t>
            </a:r>
            <a:r>
              <a:rPr lang="en-US" baseline="0" dirty="0"/>
              <a:t> percentile</a:t>
            </a:r>
          </a:p>
          <a:p>
            <a:r>
              <a:rPr lang="en-US" baseline="0" dirty="0"/>
              <a:t>15 minute intervals</a:t>
            </a:r>
          </a:p>
          <a:p>
            <a:endParaRPr lang="en-US" baseline="0" dirty="0"/>
          </a:p>
          <a:p>
            <a:r>
              <a:rPr lang="en-US" baseline="0" dirty="0"/>
              <a:t>Max Positive Forecast Error:</a:t>
            </a:r>
          </a:p>
          <a:p>
            <a:r>
              <a:rPr lang="en-US" baseline="0" dirty="0"/>
              <a:t>6/8/2023 17:45 -&gt; 400.36 MW</a:t>
            </a:r>
          </a:p>
          <a:p>
            <a:endParaRPr lang="en-US" baseline="0" dirty="0"/>
          </a:p>
          <a:p>
            <a:r>
              <a:rPr lang="en-US" baseline="0" dirty="0"/>
              <a:t>Max Negative Forecast Error:</a:t>
            </a:r>
          </a:p>
          <a:p>
            <a:r>
              <a:rPr lang="en-US" baseline="0" dirty="0"/>
              <a:t>6/21/2023 21:30 -&gt; -282.83 MW</a:t>
            </a:r>
          </a:p>
        </p:txBody>
      </p:sp>
      <p:sp>
        <p:nvSpPr>
          <p:cNvPr id="4" name="Slide Number Placeholder 3"/>
          <p:cNvSpPr>
            <a:spLocks noGrp="1"/>
          </p:cNvSpPr>
          <p:nvPr>
            <p:ph type="sldNum" sz="quarter" idx="10"/>
          </p:nvPr>
        </p:nvSpPr>
        <p:spPr/>
        <p:txBody>
          <a:bodyPr/>
          <a:lstStyle/>
          <a:p>
            <a:fld id="{F62AC51D-6DAA-4455-8EA7-D54B64909A85}" type="slidenum">
              <a:rPr lang="en-US" smtClean="0"/>
              <a:t>35</a:t>
            </a:fld>
            <a:endParaRPr lang="en-US"/>
          </a:p>
        </p:txBody>
      </p:sp>
    </p:spTree>
    <p:extLst>
      <p:ext uri="{BB962C8B-B14F-4D97-AF65-F5344CB8AC3E}">
        <p14:creationId xmlns:p14="http://schemas.microsoft.com/office/powerpoint/2010/main" val="14193132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36</a:t>
            </a:fld>
            <a:endParaRPr lang="en-US"/>
          </a:p>
        </p:txBody>
      </p:sp>
    </p:spTree>
    <p:extLst>
      <p:ext uri="{BB962C8B-B14F-4D97-AF65-F5344CB8AC3E}">
        <p14:creationId xmlns:p14="http://schemas.microsoft.com/office/powerpoint/2010/main" val="32432976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Breakdown</a:t>
            </a:r>
            <a:r>
              <a:rPr lang="en-US" baseline="0" dirty="0"/>
              <a:t> by resource type and we see significant contribution from wind and solar during the ramping hours</a:t>
            </a:r>
            <a:endParaRPr lang="en-US" dirty="0"/>
          </a:p>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37</a:t>
            </a:fld>
            <a:endParaRPr lang="en-US"/>
          </a:p>
        </p:txBody>
      </p:sp>
    </p:spTree>
    <p:extLst>
      <p:ext uri="{BB962C8B-B14F-4D97-AF65-F5344CB8AC3E}">
        <p14:creationId xmlns:p14="http://schemas.microsoft.com/office/powerpoint/2010/main" val="2384781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3/12/18</a:t>
            </a:r>
            <a:r>
              <a:rPr lang="en-US" baseline="0" dirty="0"/>
              <a:t> – Integral ACE Time Constant Changed from 60 min to 45 min</a:t>
            </a:r>
          </a:p>
          <a:p>
            <a:r>
              <a:rPr lang="en-US" baseline="0" dirty="0"/>
              <a:t>5/17/18 – K4 Changed from 0.3 to 0.2 and K5 Changed from 0.4 to 0.5</a:t>
            </a:r>
          </a:p>
          <a:p>
            <a:r>
              <a:rPr lang="en-US" baseline="0" dirty="0"/>
              <a:t>12/4/18 – 10:05 AM – K6 Changed from 0 to 0.5</a:t>
            </a:r>
          </a:p>
          <a:p>
            <a:r>
              <a:rPr lang="en-US" baseline="0" dirty="0"/>
              <a:t>2/12/19 – 2:15 PM – K6 changed from 0.5 to 1.0</a:t>
            </a:r>
          </a:p>
          <a:p>
            <a:r>
              <a:rPr lang="en-US" baseline="0" dirty="0"/>
              <a:t>3/12/19 – 2:10 PM – PWRR Threshold from 10 to 15 MW/min</a:t>
            </a:r>
          </a:p>
          <a:p>
            <a:r>
              <a:rPr lang="en-US" baseline="0" dirty="0"/>
              <a:t>3/19/19 – 2:15 PM – PWRR Threshold from 15 to 20 MW/min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4/01/19 – 10:00 AM – K5 changed from 0.5 to 0.4 and Max. Integral ACE Feedback changed from 250 to 150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4/24/19 – 1:15 PM – Max. Integral ACE Feedback changed from 150 to 160. PWRR Threshold changed from 20 to 25.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5/22/19 – 1:10 PM – K5 changed from 0.4 to 0.5, Max Integral ACE feedback changed from 160 to 200, PWRR Threshold changed from 25 to 30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6/17/20 – 10 AM - PWRR Calculation method changed from Direct to Interpolated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9/1/20 – 11 AM - Max Integral ACE Feedback changed from 200 to 250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9/3/20 – 3 PM - Max Integral ACE Feedback changed from 250 to 300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9/4/20 – 3 PM - Max Integral ACE Feedback changed from 300 to 250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6/1/21 – 10:00 AM – K8 Changed from 0 to 0.5, PSRR Threshold changed to 10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6/2/21 – 10:00 AM – PSRR Threshold changed from 10 to 20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6/3/21 – 10:00 AM – K8 Changed from 0.5 to 0.75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6/4/21 – 10:00 AM – K8 Changed from 0.75 to 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9/2/21 – 10:00 AM – PSRR Threshold changed to 30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6/7/22 – 10:30 AM – K7 Changed from 0 to 0.5, PDCTRR Min/Max Threshold changed to 10 MW/min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6/8/22 – 10:30 AM – PDCTRR Min/Max Threshold changed from 10 to 20 MW/min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6/9/22 – 10:30 AM – K7 Changed from 0.5 to 0.75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6/10/22 – 10:30 AM – K7 Changed from 0.07 to 1.0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7/21/22 – 10:00 AM–Max Integral ACE Feedback changed from 250 to 350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7/21/22 – 05:10 PM – K5 Changed from 0.5 to 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7/22/22 – 09:40 PM – K5 Changed from 1 to 0.5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7/27/22 – 08:40 AM – PSRR Threshold changed to 40 MW/min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6/12/23  - PSRR dynamic threshold enabled. The Max PSSR started at 80 MW/min for sunrise and sunset hours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6/15/23 – The Max PSRR threshold increased to 100 MW/min for sunrise and sunset hours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endParaRPr lang="en-US" baseline="0"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40855379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Comparing </a:t>
            </a:r>
            <a:r>
              <a:rPr lang="en-US" baseline="0" dirty="0"/>
              <a:t>renewables vs non-renewables. IRR resources are the main contributor for most part of the day.</a:t>
            </a:r>
            <a:endParaRPr lang="en-US" dirty="0"/>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38</a:t>
            </a:fld>
            <a:endParaRPr lang="en-US"/>
          </a:p>
        </p:txBody>
      </p:sp>
    </p:spTree>
    <p:extLst>
      <p:ext uri="{BB962C8B-B14F-4D97-AF65-F5344CB8AC3E}">
        <p14:creationId xmlns:p14="http://schemas.microsoft.com/office/powerpoint/2010/main" val="24691429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39</a:t>
            </a:fld>
            <a:endParaRPr lang="en-US"/>
          </a:p>
        </p:txBody>
      </p:sp>
    </p:spTree>
    <p:extLst>
      <p:ext uri="{BB962C8B-B14F-4D97-AF65-F5344CB8AC3E}">
        <p14:creationId xmlns:p14="http://schemas.microsoft.com/office/powerpoint/2010/main" val="2959081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For intra-hour wind ramp forecast, SCED PWRR MAE is consistent and persistently smaller than the persistence forecast across the board. </a:t>
            </a:r>
          </a:p>
          <a:p>
            <a:endParaRPr lang="en-US" baseline="0"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13013086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SCED PWRR is consistent and performing significantly better than the persistence forecast</a:t>
            </a:r>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973100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For intra-hour solar ramp forecast, SCED PSRR is generally performing significantly better when compared to the persistence forecast, particularly during the most significant solar ramp hours.</a:t>
            </a:r>
          </a:p>
          <a:p>
            <a:endParaRPr lang="en-US" baseline="0"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21730770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Similar to wind, generally we see bigger forecast errors during ramping periods. </a:t>
            </a:r>
            <a:endParaRPr lang="en-US" baseline="0" dirty="0"/>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14801875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42554986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baseline="0" dirty="0"/>
              <a:t>Total regulation deployed comparison in the last 3 months: Overall we see more bias towards Regulation Down deployment</a:t>
            </a:r>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2257922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298575"/>
          </a:xfrm>
          <a:prstGeom prst="rect">
            <a:avLst/>
          </a:prstGeom>
        </p:spPr>
        <p:txBody>
          <a:bodyPr/>
          <a:lstStyle>
            <a:lvl1pPr algn="l">
              <a:defRPr sz="3200" b="1" cap="small" baseline="0"/>
            </a:lvl1pPr>
          </a:lstStyle>
          <a:p>
            <a:r>
              <a:rPr lang="en-US" dirty="0"/>
              <a:t>Click to edit Master title style</a:t>
            </a:r>
          </a:p>
        </p:txBody>
      </p:sp>
      <p:sp>
        <p:nvSpPr>
          <p:cNvPr id="3" name="Subtitle 2"/>
          <p:cNvSpPr>
            <a:spLocks noGrp="1"/>
          </p:cNvSpPr>
          <p:nvPr>
            <p:ph type="subTitle" idx="1"/>
          </p:nvPr>
        </p:nvSpPr>
        <p:spPr>
          <a:xfrm>
            <a:off x="685800" y="3581400"/>
            <a:ext cx="7772400" cy="2057400"/>
          </a:xfrm>
          <a:prstGeom prst="rect">
            <a:avLst/>
          </a:prstGeom>
        </p:spPr>
        <p:txBody>
          <a:bodyPr/>
          <a:lstStyle>
            <a:lvl1pPr marL="0" indent="0" algn="l">
              <a:buNone/>
              <a:defRPr sz="2400" i="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38200"/>
            <a:ext cx="8534400" cy="512064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20.png"/></Relationships>
</file>

<file path=ppt/slides/_rels/slide2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2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image" Target="../media/image24.png"/></Relationships>
</file>

<file path=ppt/slides/_rels/slide2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image" Target="../media/image26.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3.xml"/><Relationship Id="rId1" Type="http://schemas.openxmlformats.org/officeDocument/2006/relationships/themeOverride" Target="../theme/themeOverride1.xml"/><Relationship Id="rId4" Type="http://schemas.openxmlformats.org/officeDocument/2006/relationships/image" Target="../media/image28.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28.xml"/><Relationship Id="rId1" Type="http://schemas.openxmlformats.org/officeDocument/2006/relationships/slideLayout" Target="../slideLayouts/slideLayout3.xml"/><Relationship Id="rId4" Type="http://schemas.openxmlformats.org/officeDocument/2006/relationships/image" Target="../media/image36.png"/></Relationships>
</file>

<file path=ppt/slides/_rels/slide37.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29.xml"/><Relationship Id="rId1" Type="http://schemas.openxmlformats.org/officeDocument/2006/relationships/slideLayout" Target="../slideLayouts/slideLayout3.xml"/><Relationship Id="rId4" Type="http://schemas.openxmlformats.org/officeDocument/2006/relationships/image" Target="../media/image38.png"/></Relationships>
</file>

<file path=ppt/slides/_rels/slide38.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30.xml"/><Relationship Id="rId1" Type="http://schemas.openxmlformats.org/officeDocument/2006/relationships/slideLayout" Target="../slideLayouts/slideLayout3.xml"/><Relationship Id="rId4" Type="http://schemas.openxmlformats.org/officeDocument/2006/relationships/image" Target="../media/image40.pn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2031325"/>
          </a:xfrm>
          <a:prstGeom prst="rect">
            <a:avLst/>
          </a:prstGeom>
          <a:noFill/>
        </p:spPr>
        <p:txBody>
          <a:bodyPr wrap="square" rtlCol="0">
            <a:spAutoFit/>
          </a:bodyPr>
          <a:lstStyle/>
          <a:p>
            <a:r>
              <a:rPr lang="en-US" b="1" dirty="0"/>
              <a:t>Regulation Bias Analysis Post SCR-773</a:t>
            </a:r>
          </a:p>
          <a:p>
            <a:r>
              <a:rPr lang="en-US" dirty="0"/>
              <a:t>June 2023</a:t>
            </a:r>
          </a:p>
          <a:p>
            <a:endParaRPr lang="en-US" dirty="0"/>
          </a:p>
          <a:p>
            <a:r>
              <a:rPr lang="en-US" dirty="0"/>
              <a:t>ERCOT</a:t>
            </a:r>
          </a:p>
          <a:p>
            <a:r>
              <a:rPr lang="en-US" dirty="0"/>
              <a:t>Operations Planning</a:t>
            </a:r>
          </a:p>
          <a:p>
            <a:endParaRPr lang="en-US" dirty="0"/>
          </a:p>
          <a:p>
            <a:r>
              <a:rPr lang="en-US" dirty="0"/>
              <a:t>PDCWG | July 19, 2023</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b="1" dirty="0"/>
              <a:t>Total Regulation Deployed Comparison</a:t>
            </a:r>
          </a:p>
        </p:txBody>
      </p:sp>
      <p:sp>
        <p:nvSpPr>
          <p:cNvPr id="3" name="Subtitle 2"/>
          <p:cNvSpPr>
            <a:spLocks noGrp="1"/>
          </p:cNvSpPr>
          <p:nvPr>
            <p:ph type="subTitle" idx="1"/>
          </p:nvPr>
        </p:nvSpPr>
        <p:spPr/>
        <p:txBody>
          <a:bodyPr/>
          <a:lstStyle/>
          <a:p>
            <a:pPr algn="l"/>
            <a:r>
              <a:rPr lang="en-US" dirty="0"/>
              <a:t>Total regulation deployed for the last three months.</a:t>
            </a:r>
          </a:p>
        </p:txBody>
      </p:sp>
    </p:spTree>
    <p:extLst>
      <p:ext uri="{BB962C8B-B14F-4D97-AF65-F5344CB8AC3E}">
        <p14:creationId xmlns:p14="http://schemas.microsoft.com/office/powerpoint/2010/main" val="817164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Total Regulation Deployed Comparison - Monthly</a:t>
            </a: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pic>
        <p:nvPicPr>
          <p:cNvPr id="7" name="Picture 6">
            <a:extLst>
              <a:ext uri="{FF2B5EF4-FFF2-40B4-BE49-F238E27FC236}">
                <a16:creationId xmlns:a16="http://schemas.microsoft.com/office/drawing/2014/main" id="{81A38C7E-3C1C-B767-7BCA-F7F83FB3EB06}"/>
              </a:ext>
            </a:extLst>
          </p:cNvPr>
          <p:cNvPicPr>
            <a:picLocks noChangeAspect="1"/>
          </p:cNvPicPr>
          <p:nvPr/>
        </p:nvPicPr>
        <p:blipFill>
          <a:blip r:embed="rId3"/>
          <a:stretch>
            <a:fillRect/>
          </a:stretch>
        </p:blipFill>
        <p:spPr>
          <a:xfrm>
            <a:off x="342900" y="1066800"/>
            <a:ext cx="8458200" cy="4444952"/>
          </a:xfrm>
          <a:prstGeom prst="rect">
            <a:avLst/>
          </a:prstGeom>
        </p:spPr>
      </p:pic>
    </p:spTree>
    <p:extLst>
      <p:ext uri="{BB962C8B-B14F-4D97-AF65-F5344CB8AC3E}">
        <p14:creationId xmlns:p14="http://schemas.microsoft.com/office/powerpoint/2010/main" val="3752766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b="1" u="sng" dirty="0"/>
              <a:t>Metric 1</a:t>
            </a:r>
            <a:r>
              <a:rPr lang="en-US" b="1" dirty="0"/>
              <a:t>: Regulation Deployed Comparisons</a:t>
            </a:r>
          </a:p>
        </p:txBody>
      </p:sp>
      <p:sp>
        <p:nvSpPr>
          <p:cNvPr id="3" name="Subtitle 2"/>
          <p:cNvSpPr>
            <a:spLocks noGrp="1"/>
          </p:cNvSpPr>
          <p:nvPr>
            <p:ph type="subTitle" idx="1"/>
          </p:nvPr>
        </p:nvSpPr>
        <p:spPr/>
        <p:txBody>
          <a:bodyPr/>
          <a:lstStyle/>
          <a:p>
            <a:pPr algn="l"/>
            <a:r>
              <a:rPr lang="en-US" dirty="0"/>
              <a:t>Trend and monitor the regulation deployed by hour.</a:t>
            </a:r>
          </a:p>
          <a:p>
            <a:endParaRPr lang="en-US" dirty="0"/>
          </a:p>
        </p:txBody>
      </p:sp>
    </p:spTree>
    <p:extLst>
      <p:ext uri="{BB962C8B-B14F-4D97-AF65-F5344CB8AC3E}">
        <p14:creationId xmlns:p14="http://schemas.microsoft.com/office/powerpoint/2010/main" val="2651033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Regulation Deployed Comparison</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pic>
        <p:nvPicPr>
          <p:cNvPr id="3" name="Picture 2">
            <a:extLst>
              <a:ext uri="{FF2B5EF4-FFF2-40B4-BE49-F238E27FC236}">
                <a16:creationId xmlns:a16="http://schemas.microsoft.com/office/drawing/2014/main" id="{C595ED0B-C4D4-F4AC-2D48-684891E1197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447800" y="1256466"/>
            <a:ext cx="6072187" cy="4345067"/>
          </a:xfrm>
          <a:prstGeom prst="rect">
            <a:avLst/>
          </a:prstGeom>
        </p:spPr>
      </p:pic>
    </p:spTree>
    <p:extLst>
      <p:ext uri="{BB962C8B-B14F-4D97-AF65-F5344CB8AC3E}">
        <p14:creationId xmlns:p14="http://schemas.microsoft.com/office/powerpoint/2010/main" val="4217679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Regulation Deployed Comparison</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pic>
        <p:nvPicPr>
          <p:cNvPr id="5" name="Picture 4">
            <a:extLst>
              <a:ext uri="{FF2B5EF4-FFF2-40B4-BE49-F238E27FC236}">
                <a16:creationId xmlns:a16="http://schemas.microsoft.com/office/drawing/2014/main" id="{A0C69542-C803-8676-C65F-26515FD5292D}"/>
              </a:ext>
            </a:extLst>
          </p:cNvPr>
          <p:cNvPicPr>
            <a:picLocks noChangeAspect="1"/>
          </p:cNvPicPr>
          <p:nvPr/>
        </p:nvPicPr>
        <p:blipFill rotWithShape="1">
          <a:blip r:embed="rId3">
            <a:extLst>
              <a:ext uri="{28A0092B-C50C-407E-A947-70E740481C1C}">
                <a14:useLocalDpi xmlns:a14="http://schemas.microsoft.com/office/drawing/2010/main" val="0"/>
              </a:ext>
            </a:extLst>
          </a:blip>
          <a:srcRect l="835"/>
          <a:stretch/>
        </p:blipFill>
        <p:spPr>
          <a:xfrm>
            <a:off x="80207" y="800100"/>
            <a:ext cx="8983586" cy="5257800"/>
          </a:xfrm>
          <a:prstGeom prst="rect">
            <a:avLst/>
          </a:prstGeom>
        </p:spPr>
      </p:pic>
    </p:spTree>
    <p:extLst>
      <p:ext uri="{BB962C8B-B14F-4D97-AF65-F5344CB8AC3E}">
        <p14:creationId xmlns:p14="http://schemas.microsoft.com/office/powerpoint/2010/main" val="1400364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Regulation Deployed Comparison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a:p>
        </p:txBody>
      </p:sp>
      <p:pic>
        <p:nvPicPr>
          <p:cNvPr id="3" name="Picture 2">
            <a:extLst>
              <a:ext uri="{FF2B5EF4-FFF2-40B4-BE49-F238E27FC236}">
                <a16:creationId xmlns:a16="http://schemas.microsoft.com/office/drawing/2014/main" id="{5A1898AC-D6EC-CBF8-F382-7345488E269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2368" y="990600"/>
            <a:ext cx="8970032" cy="5181599"/>
          </a:xfrm>
          <a:prstGeom prst="rect">
            <a:avLst/>
          </a:prstGeom>
        </p:spPr>
      </p:pic>
    </p:spTree>
    <p:extLst>
      <p:ext uri="{BB962C8B-B14F-4D97-AF65-F5344CB8AC3E}">
        <p14:creationId xmlns:p14="http://schemas.microsoft.com/office/powerpoint/2010/main" val="2213667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a:t>Metric 2</a:t>
            </a:r>
            <a:r>
              <a:rPr lang="en-US" dirty="0"/>
              <a:t>: Total Regulation Deployed Comparisons</a:t>
            </a:r>
          </a:p>
        </p:txBody>
      </p:sp>
      <p:sp>
        <p:nvSpPr>
          <p:cNvPr id="3" name="Subtitle 2"/>
          <p:cNvSpPr>
            <a:spLocks noGrp="1"/>
          </p:cNvSpPr>
          <p:nvPr>
            <p:ph type="subTitle" idx="1"/>
          </p:nvPr>
        </p:nvSpPr>
        <p:spPr/>
        <p:txBody>
          <a:bodyPr/>
          <a:lstStyle/>
          <a:p>
            <a:r>
              <a:rPr lang="en-US" dirty="0"/>
              <a:t>Set target of </a:t>
            </a:r>
            <a:r>
              <a:rPr lang="en-US" u="sng" dirty="0"/>
              <a:t>50MW</a:t>
            </a:r>
            <a:r>
              <a:rPr lang="en-US" dirty="0"/>
              <a:t> for total regulation deployed by hour for peak hours.</a:t>
            </a:r>
          </a:p>
        </p:txBody>
      </p:sp>
    </p:spTree>
    <p:extLst>
      <p:ext uri="{BB962C8B-B14F-4D97-AF65-F5344CB8AC3E}">
        <p14:creationId xmlns:p14="http://schemas.microsoft.com/office/powerpoint/2010/main" val="26993032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Total Regulation Deployed Comparison</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17</a:t>
            </a:fld>
            <a:endParaRPr lang="en-US"/>
          </a:p>
        </p:txBody>
      </p:sp>
      <p:pic>
        <p:nvPicPr>
          <p:cNvPr id="5" name="Picture 4">
            <a:extLst>
              <a:ext uri="{FF2B5EF4-FFF2-40B4-BE49-F238E27FC236}">
                <a16:creationId xmlns:a16="http://schemas.microsoft.com/office/drawing/2014/main" id="{E8170218-826C-6148-71D3-B707D943C9C0}"/>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24493" y="1045086"/>
            <a:ext cx="8906618" cy="4767827"/>
          </a:xfrm>
          <a:prstGeom prst="rect">
            <a:avLst/>
          </a:prstGeom>
        </p:spPr>
      </p:pic>
    </p:spTree>
    <p:extLst>
      <p:ext uri="{BB962C8B-B14F-4D97-AF65-F5344CB8AC3E}">
        <p14:creationId xmlns:p14="http://schemas.microsoft.com/office/powerpoint/2010/main" val="3204916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u="sng" dirty="0"/>
              <a:t>Metric 3</a:t>
            </a:r>
            <a:r>
              <a:rPr lang="en-US" sz="3200" dirty="0"/>
              <a:t>: 15-min Intervals Where Both REGUP/REGDN Were Deployed</a:t>
            </a:r>
          </a:p>
        </p:txBody>
      </p:sp>
      <p:sp>
        <p:nvSpPr>
          <p:cNvPr id="3" name="Subtitle 2"/>
          <p:cNvSpPr>
            <a:spLocks noGrp="1"/>
          </p:cNvSpPr>
          <p:nvPr>
            <p:ph type="subTitle" idx="1"/>
          </p:nvPr>
        </p:nvSpPr>
        <p:spPr/>
        <p:txBody>
          <a:bodyPr/>
          <a:lstStyle/>
          <a:p>
            <a:r>
              <a:rPr lang="en-US" dirty="0"/>
              <a:t>Set target of 85% for the number of intervals where regulation deployment was both up and down.</a:t>
            </a:r>
          </a:p>
        </p:txBody>
      </p:sp>
    </p:spTree>
    <p:extLst>
      <p:ext uri="{BB962C8B-B14F-4D97-AF65-F5344CB8AC3E}">
        <p14:creationId xmlns:p14="http://schemas.microsoft.com/office/powerpoint/2010/main" val="13009473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“Zero” Crossing Regulation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19</a:t>
            </a:fld>
            <a:endParaRPr lang="en-US"/>
          </a:p>
        </p:txBody>
      </p:sp>
      <p:pic>
        <p:nvPicPr>
          <p:cNvPr id="3" name="Picture 2">
            <a:extLst>
              <a:ext uri="{FF2B5EF4-FFF2-40B4-BE49-F238E27FC236}">
                <a16:creationId xmlns:a16="http://schemas.microsoft.com/office/drawing/2014/main" id="{A24A952D-032B-2C7A-51B4-B989FC82988A}"/>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349805" y="771804"/>
            <a:ext cx="6193995" cy="5367571"/>
          </a:xfrm>
          <a:prstGeom prst="rect">
            <a:avLst/>
          </a:prstGeom>
        </p:spPr>
      </p:pic>
    </p:spTree>
    <p:extLst>
      <p:ext uri="{BB962C8B-B14F-4D97-AF65-F5344CB8AC3E}">
        <p14:creationId xmlns:p14="http://schemas.microsoft.com/office/powerpoint/2010/main" val="1689958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marL="0" indent="0">
              <a:buNone/>
            </a:pPr>
            <a:r>
              <a:rPr lang="en-US" b="1" dirty="0"/>
              <a:t>Discussion Points</a:t>
            </a:r>
          </a:p>
          <a:p>
            <a:pPr marL="514350" indent="-514350">
              <a:buFont typeface="+mj-lt"/>
              <a:buAutoNum type="arabicPeriod"/>
            </a:pPr>
            <a:r>
              <a:rPr lang="en-US" sz="2000" dirty="0"/>
              <a:t>Current GTBD Parameters &amp; References</a:t>
            </a:r>
          </a:p>
          <a:p>
            <a:pPr marL="514350" indent="-514350">
              <a:buFont typeface="+mj-lt"/>
              <a:buAutoNum type="arabicPeriod"/>
            </a:pPr>
            <a:r>
              <a:rPr lang="en-US" sz="2000" dirty="0"/>
              <a:t>Metric to measure Regulation bias and performance</a:t>
            </a:r>
          </a:p>
          <a:p>
            <a:pPr marL="514350" indent="-514350">
              <a:buFont typeface="+mj-lt"/>
              <a:buAutoNum type="arabicPeriod"/>
            </a:pPr>
            <a:r>
              <a:rPr lang="en-US" sz="2000" dirty="0"/>
              <a:t>Regulation Deployed comparison for last three months.</a:t>
            </a:r>
          </a:p>
          <a:p>
            <a:pPr marL="514350" indent="-514350">
              <a:buFont typeface="+mj-lt"/>
              <a:buAutoNum type="arabicPeriod"/>
            </a:pPr>
            <a:r>
              <a:rPr lang="en-US" sz="2000" dirty="0"/>
              <a:t>Total Regulation (net) Deployed Comparison</a:t>
            </a:r>
          </a:p>
          <a:p>
            <a:pPr marL="514350" indent="-514350">
              <a:buFont typeface="+mj-lt"/>
              <a:buAutoNum type="arabicPeriod"/>
            </a:pPr>
            <a:r>
              <a:rPr lang="en-US" sz="2000" dirty="0"/>
              <a:t>Regulation Deployed 15-minute interval comparison by each hour for 2021, 2022, and 2023 months</a:t>
            </a:r>
          </a:p>
          <a:p>
            <a:pPr marL="514350" indent="-514350">
              <a:buFont typeface="+mj-lt"/>
              <a:buAutoNum type="arabicPeriod"/>
            </a:pPr>
            <a:r>
              <a:rPr lang="en-US" sz="2000" dirty="0"/>
              <a:t>Regulation Exhaustion Rate</a:t>
            </a:r>
          </a:p>
          <a:p>
            <a:pPr marL="514350" indent="-514350">
              <a:buFont typeface="+mj-lt"/>
              <a:buAutoNum type="arabicPeriod"/>
            </a:pPr>
            <a:r>
              <a:rPr lang="en-US" sz="2000" dirty="0"/>
              <a:t>Regulation bias for consecutive 5-min SCED intervals</a:t>
            </a:r>
          </a:p>
          <a:p>
            <a:pPr marL="514350" indent="-514350">
              <a:buFont typeface="+mj-lt"/>
              <a:buAutoNum type="arabicPeriod"/>
            </a:pPr>
            <a:r>
              <a:rPr lang="en-US" sz="2000" dirty="0"/>
              <a:t>Time Error &amp; Contributing Factors</a:t>
            </a:r>
          </a:p>
          <a:p>
            <a:pPr marL="514350" indent="-514350">
              <a:buFont typeface="+mj-lt"/>
              <a:buAutoNum type="arabicPeriod"/>
            </a:pPr>
            <a:r>
              <a:rPr lang="en-US" sz="2000" dirty="0"/>
              <a:t>Summary</a:t>
            </a:r>
          </a:p>
        </p:txBody>
      </p:sp>
    </p:spTree>
    <p:extLst>
      <p:ext uri="{BB962C8B-B14F-4D97-AF65-F5344CB8AC3E}">
        <p14:creationId xmlns:p14="http://schemas.microsoft.com/office/powerpoint/2010/main" val="5304994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“Zero” Crossing Regulation</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20</a:t>
            </a:fld>
            <a:endParaRPr lang="en-US"/>
          </a:p>
        </p:txBody>
      </p:sp>
      <p:pic>
        <p:nvPicPr>
          <p:cNvPr id="3" name="Picture 2">
            <a:extLst>
              <a:ext uri="{FF2B5EF4-FFF2-40B4-BE49-F238E27FC236}">
                <a16:creationId xmlns:a16="http://schemas.microsoft.com/office/drawing/2014/main" id="{F061AE47-0E82-A2AE-11CF-6D63D1B6FC3B}"/>
              </a:ext>
            </a:extLst>
          </p:cNvPr>
          <p:cNvPicPr>
            <a:picLocks noChangeAspect="1"/>
          </p:cNvPicPr>
          <p:nvPr/>
        </p:nvPicPr>
        <p:blipFill rotWithShape="1">
          <a:blip r:embed="rId3">
            <a:extLst>
              <a:ext uri="{28A0092B-C50C-407E-A947-70E740481C1C}">
                <a14:useLocalDpi xmlns:a14="http://schemas.microsoft.com/office/drawing/2010/main" val="0"/>
              </a:ext>
            </a:extLst>
          </a:blip>
          <a:srcRect l="2021" r="2021"/>
          <a:stretch/>
        </p:blipFill>
        <p:spPr>
          <a:xfrm>
            <a:off x="1009381" y="2484589"/>
            <a:ext cx="7125237" cy="1888821"/>
          </a:xfrm>
          <a:prstGeom prst="rect">
            <a:avLst/>
          </a:prstGeom>
        </p:spPr>
      </p:pic>
    </p:spTree>
    <p:extLst>
      <p:ext uri="{BB962C8B-B14F-4D97-AF65-F5344CB8AC3E}">
        <p14:creationId xmlns:p14="http://schemas.microsoft.com/office/powerpoint/2010/main" val="34897894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Metric 4: Regulation Exhaustion Rate</a:t>
            </a:r>
          </a:p>
        </p:txBody>
      </p:sp>
      <p:sp>
        <p:nvSpPr>
          <p:cNvPr id="3" name="Subtitle 2"/>
          <p:cNvSpPr>
            <a:spLocks noGrp="1"/>
          </p:cNvSpPr>
          <p:nvPr>
            <p:ph type="subTitle" idx="1"/>
          </p:nvPr>
        </p:nvSpPr>
        <p:spPr/>
        <p:txBody>
          <a:bodyPr/>
          <a:lstStyle/>
          <a:p>
            <a:r>
              <a:rPr lang="en-US" dirty="0"/>
              <a:t>Track the regulation exhaustion rate for all hours (not to exceed 5%.)</a:t>
            </a:r>
          </a:p>
          <a:p>
            <a:endParaRPr lang="en-US" dirty="0"/>
          </a:p>
        </p:txBody>
      </p:sp>
    </p:spTree>
    <p:extLst>
      <p:ext uri="{BB962C8B-B14F-4D97-AF65-F5344CB8AC3E}">
        <p14:creationId xmlns:p14="http://schemas.microsoft.com/office/powerpoint/2010/main" val="30890094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Regulation Exhaustion Rate</a:t>
            </a:r>
          </a:p>
        </p:txBody>
      </p:sp>
      <p:sp>
        <p:nvSpPr>
          <p:cNvPr id="4" name="Slide Number Placeholder 3"/>
          <p:cNvSpPr>
            <a:spLocks noGrp="1"/>
          </p:cNvSpPr>
          <p:nvPr>
            <p:ph type="sldNum" sz="quarter" idx="4"/>
          </p:nvPr>
        </p:nvSpPr>
        <p:spPr/>
        <p:txBody>
          <a:bodyPr/>
          <a:lstStyle/>
          <a:p>
            <a:fld id="{1D93BD3E-1E9A-4970-A6F7-E7AC52762E0C}" type="slidenum">
              <a:rPr lang="en-US" smtClean="0"/>
              <a:pPr/>
              <a:t>22</a:t>
            </a:fld>
            <a:endParaRPr lang="en-US"/>
          </a:p>
        </p:txBody>
      </p:sp>
      <p:pic>
        <p:nvPicPr>
          <p:cNvPr id="5" name="Picture 4">
            <a:extLst>
              <a:ext uri="{FF2B5EF4-FFF2-40B4-BE49-F238E27FC236}">
                <a16:creationId xmlns:a16="http://schemas.microsoft.com/office/drawing/2014/main" id="{18DBD481-FB5F-9D35-1654-FE8595C086E6}"/>
              </a:ext>
            </a:extLst>
          </p:cNvPr>
          <p:cNvPicPr>
            <a:picLocks noChangeAspect="1"/>
          </p:cNvPicPr>
          <p:nvPr/>
        </p:nvPicPr>
        <p:blipFill>
          <a:blip r:embed="rId3"/>
          <a:stretch>
            <a:fillRect/>
          </a:stretch>
        </p:blipFill>
        <p:spPr>
          <a:xfrm>
            <a:off x="566581" y="935520"/>
            <a:ext cx="8010838" cy="4986960"/>
          </a:xfrm>
          <a:prstGeom prst="rect">
            <a:avLst/>
          </a:prstGeom>
        </p:spPr>
      </p:pic>
      <p:pic>
        <p:nvPicPr>
          <p:cNvPr id="8" name="Picture 7">
            <a:extLst>
              <a:ext uri="{FF2B5EF4-FFF2-40B4-BE49-F238E27FC236}">
                <a16:creationId xmlns:a16="http://schemas.microsoft.com/office/drawing/2014/main" id="{B634043E-70B8-8C65-62BA-2662CFA01892}"/>
              </a:ext>
            </a:extLst>
          </p:cNvPr>
          <p:cNvPicPr>
            <a:picLocks noChangeAspect="1"/>
          </p:cNvPicPr>
          <p:nvPr/>
        </p:nvPicPr>
        <p:blipFill>
          <a:blip r:embed="rId4"/>
          <a:stretch>
            <a:fillRect/>
          </a:stretch>
        </p:blipFill>
        <p:spPr>
          <a:xfrm>
            <a:off x="4191000" y="1905000"/>
            <a:ext cx="2276793" cy="943107"/>
          </a:xfrm>
          <a:prstGeom prst="rect">
            <a:avLst/>
          </a:prstGeom>
        </p:spPr>
      </p:pic>
    </p:spTree>
    <p:extLst>
      <p:ext uri="{BB962C8B-B14F-4D97-AF65-F5344CB8AC3E}">
        <p14:creationId xmlns:p14="http://schemas.microsoft.com/office/powerpoint/2010/main" val="13711924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Regulation Exhaustion Rate</a:t>
            </a:r>
          </a:p>
        </p:txBody>
      </p:sp>
      <p:sp>
        <p:nvSpPr>
          <p:cNvPr id="4" name="Slide Number Placeholder 3"/>
          <p:cNvSpPr>
            <a:spLocks noGrp="1"/>
          </p:cNvSpPr>
          <p:nvPr>
            <p:ph type="sldNum" sz="quarter" idx="4"/>
          </p:nvPr>
        </p:nvSpPr>
        <p:spPr/>
        <p:txBody>
          <a:bodyPr/>
          <a:lstStyle/>
          <a:p>
            <a:fld id="{1D93BD3E-1E9A-4970-A6F7-E7AC52762E0C}" type="slidenum">
              <a:rPr lang="en-US" smtClean="0"/>
              <a:pPr/>
              <a:t>23</a:t>
            </a:fld>
            <a:endParaRPr lang="en-US"/>
          </a:p>
        </p:txBody>
      </p:sp>
      <p:pic>
        <p:nvPicPr>
          <p:cNvPr id="3" name="Picture 2">
            <a:extLst>
              <a:ext uri="{FF2B5EF4-FFF2-40B4-BE49-F238E27FC236}">
                <a16:creationId xmlns:a16="http://schemas.microsoft.com/office/drawing/2014/main" id="{A74E4E7A-6E47-2704-15F0-F4BBA5BD97BC}"/>
              </a:ext>
            </a:extLst>
          </p:cNvPr>
          <p:cNvPicPr>
            <a:picLocks noChangeAspect="1"/>
          </p:cNvPicPr>
          <p:nvPr/>
        </p:nvPicPr>
        <p:blipFill>
          <a:blip r:embed="rId3"/>
          <a:stretch>
            <a:fillRect/>
          </a:stretch>
        </p:blipFill>
        <p:spPr>
          <a:xfrm>
            <a:off x="566581" y="935520"/>
            <a:ext cx="8010838" cy="4986960"/>
          </a:xfrm>
          <a:prstGeom prst="rect">
            <a:avLst/>
          </a:prstGeom>
        </p:spPr>
      </p:pic>
      <p:pic>
        <p:nvPicPr>
          <p:cNvPr id="8" name="Picture 7">
            <a:extLst>
              <a:ext uri="{FF2B5EF4-FFF2-40B4-BE49-F238E27FC236}">
                <a16:creationId xmlns:a16="http://schemas.microsoft.com/office/drawing/2014/main" id="{13F2FA62-AFED-852B-7118-8EAC60CD9142}"/>
              </a:ext>
            </a:extLst>
          </p:cNvPr>
          <p:cNvPicPr>
            <a:picLocks noChangeAspect="1"/>
          </p:cNvPicPr>
          <p:nvPr/>
        </p:nvPicPr>
        <p:blipFill>
          <a:blip r:embed="rId4"/>
          <a:stretch>
            <a:fillRect/>
          </a:stretch>
        </p:blipFill>
        <p:spPr>
          <a:xfrm>
            <a:off x="5486400" y="1676400"/>
            <a:ext cx="2267266" cy="866896"/>
          </a:xfrm>
          <a:prstGeom prst="rect">
            <a:avLst/>
          </a:prstGeom>
        </p:spPr>
      </p:pic>
    </p:spTree>
    <p:extLst>
      <p:ext uri="{BB962C8B-B14F-4D97-AF65-F5344CB8AC3E}">
        <p14:creationId xmlns:p14="http://schemas.microsoft.com/office/powerpoint/2010/main" val="6997965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a:t>Metric 5</a:t>
            </a:r>
            <a:r>
              <a:rPr lang="en-US" dirty="0"/>
              <a:t>: Stats on REGUP Bias for Consecutive 5-min Intervals</a:t>
            </a:r>
          </a:p>
        </p:txBody>
      </p:sp>
      <p:sp>
        <p:nvSpPr>
          <p:cNvPr id="3" name="Subtitle 2"/>
          <p:cNvSpPr>
            <a:spLocks noGrp="1"/>
          </p:cNvSpPr>
          <p:nvPr>
            <p:ph type="subTitle" idx="1"/>
          </p:nvPr>
        </p:nvSpPr>
        <p:spPr/>
        <p:txBody>
          <a:bodyPr/>
          <a:lstStyle/>
          <a:p>
            <a:r>
              <a:rPr lang="en-US" dirty="0"/>
              <a:t>Using a 50MW filter, target 15 occurrences or less per month for regulation bias of six or more consecutive 5-minute intervals for peak hours.</a:t>
            </a:r>
          </a:p>
          <a:p>
            <a:endParaRPr lang="en-US" dirty="0"/>
          </a:p>
        </p:txBody>
      </p:sp>
    </p:spTree>
    <p:extLst>
      <p:ext uri="{BB962C8B-B14F-4D97-AF65-F5344CB8AC3E}">
        <p14:creationId xmlns:p14="http://schemas.microsoft.com/office/powerpoint/2010/main" val="30556397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Regulation Bias for Consecutive SCED Intervals</a:t>
            </a:r>
          </a:p>
        </p:txBody>
      </p:sp>
      <p:sp>
        <p:nvSpPr>
          <p:cNvPr id="4" name="Slide Number Placeholder 3"/>
          <p:cNvSpPr>
            <a:spLocks noGrp="1"/>
          </p:cNvSpPr>
          <p:nvPr>
            <p:ph type="sldNum" sz="quarter" idx="4"/>
          </p:nvPr>
        </p:nvSpPr>
        <p:spPr/>
        <p:txBody>
          <a:bodyPr/>
          <a:lstStyle/>
          <a:p>
            <a:fld id="{1D93BD3E-1E9A-4970-A6F7-E7AC52762E0C}" type="slidenum">
              <a:rPr lang="en-US" smtClean="0"/>
              <a:pPr/>
              <a:t>25</a:t>
            </a:fld>
            <a:endParaRPr lang="en-US"/>
          </a:p>
        </p:txBody>
      </p:sp>
      <p:pic>
        <p:nvPicPr>
          <p:cNvPr id="5" name="Picture 4">
            <a:extLst>
              <a:ext uri="{FF2B5EF4-FFF2-40B4-BE49-F238E27FC236}">
                <a16:creationId xmlns:a16="http://schemas.microsoft.com/office/drawing/2014/main" id="{57166C21-D730-A06D-63BC-A9D615F06DB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10500" y="948229"/>
            <a:ext cx="8376300" cy="4961541"/>
          </a:xfrm>
          <a:prstGeom prst="rect">
            <a:avLst/>
          </a:prstGeom>
        </p:spPr>
      </p:pic>
      <p:pic>
        <p:nvPicPr>
          <p:cNvPr id="6" name="Picture 5">
            <a:extLst>
              <a:ext uri="{FF2B5EF4-FFF2-40B4-BE49-F238E27FC236}">
                <a16:creationId xmlns:a16="http://schemas.microsoft.com/office/drawing/2014/main" id="{F657F015-B62C-5F95-1B3B-3A94C5524C43}"/>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600200" y="1676400"/>
            <a:ext cx="2057400" cy="947219"/>
          </a:xfrm>
          <a:prstGeom prst="rect">
            <a:avLst/>
          </a:prstGeom>
        </p:spPr>
      </p:pic>
    </p:spTree>
    <p:extLst>
      <p:ext uri="{BB962C8B-B14F-4D97-AF65-F5344CB8AC3E}">
        <p14:creationId xmlns:p14="http://schemas.microsoft.com/office/powerpoint/2010/main" val="33903570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Regulation Bias for Consecutive SCED Intervals</a:t>
            </a:r>
          </a:p>
        </p:txBody>
      </p:sp>
      <p:sp>
        <p:nvSpPr>
          <p:cNvPr id="4" name="Slide Number Placeholder 3"/>
          <p:cNvSpPr>
            <a:spLocks noGrp="1"/>
          </p:cNvSpPr>
          <p:nvPr>
            <p:ph type="sldNum" sz="quarter" idx="4"/>
          </p:nvPr>
        </p:nvSpPr>
        <p:spPr/>
        <p:txBody>
          <a:bodyPr/>
          <a:lstStyle/>
          <a:p>
            <a:fld id="{1D93BD3E-1E9A-4970-A6F7-E7AC52762E0C}" type="slidenum">
              <a:rPr lang="en-US" smtClean="0"/>
              <a:pPr/>
              <a:t>26</a:t>
            </a:fld>
            <a:endParaRPr lang="en-US"/>
          </a:p>
        </p:txBody>
      </p:sp>
      <p:pic>
        <p:nvPicPr>
          <p:cNvPr id="5" name="Picture 4">
            <a:extLst>
              <a:ext uri="{FF2B5EF4-FFF2-40B4-BE49-F238E27FC236}">
                <a16:creationId xmlns:a16="http://schemas.microsoft.com/office/drawing/2014/main" id="{C2A9CA28-729D-3875-B7E8-94906C994E8F}"/>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55600" y="1069138"/>
            <a:ext cx="8458201" cy="4719724"/>
          </a:xfrm>
          <a:prstGeom prst="rect">
            <a:avLst/>
          </a:prstGeom>
        </p:spPr>
      </p:pic>
      <p:pic>
        <p:nvPicPr>
          <p:cNvPr id="6" name="Picture 5">
            <a:extLst>
              <a:ext uri="{FF2B5EF4-FFF2-40B4-BE49-F238E27FC236}">
                <a16:creationId xmlns:a16="http://schemas.microsoft.com/office/drawing/2014/main" id="{AD24102E-0BBF-75CD-6230-C82E584DA015}"/>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4430522" y="1736607"/>
            <a:ext cx="1970278" cy="901818"/>
          </a:xfrm>
          <a:prstGeom prst="rect">
            <a:avLst/>
          </a:prstGeom>
        </p:spPr>
      </p:pic>
    </p:spTree>
    <p:extLst>
      <p:ext uri="{BB962C8B-B14F-4D97-AF65-F5344CB8AC3E}">
        <p14:creationId xmlns:p14="http://schemas.microsoft.com/office/powerpoint/2010/main" val="25002959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Time Error and Contributing Factors</a:t>
            </a:r>
          </a:p>
        </p:txBody>
      </p:sp>
      <p:sp>
        <p:nvSpPr>
          <p:cNvPr id="3" name="Subtitle 2"/>
          <p:cNvSpPr>
            <a:spLocks noGrp="1"/>
          </p:cNvSpPr>
          <p:nvPr>
            <p:ph type="subTitle" idx="1"/>
          </p:nvPr>
        </p:nvSpPr>
        <p:spPr/>
        <p:txBody>
          <a:bodyPr/>
          <a:lstStyle/>
          <a:p>
            <a:r>
              <a:rPr lang="en-US" dirty="0"/>
              <a:t>Accumulated Time Error, Load and Wind Ramp, PWRR Error, Start-Up/Shut-Down Hours, STLF Error, and Expected Generation Deviation.</a:t>
            </a:r>
          </a:p>
          <a:p>
            <a:endParaRPr lang="en-US" dirty="0"/>
          </a:p>
        </p:txBody>
      </p:sp>
    </p:spTree>
    <p:extLst>
      <p:ext uri="{BB962C8B-B14F-4D97-AF65-F5344CB8AC3E}">
        <p14:creationId xmlns:p14="http://schemas.microsoft.com/office/powerpoint/2010/main" val="12440638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Error Accumulation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28</a:t>
            </a:fld>
            <a:endParaRPr lang="en-US"/>
          </a:p>
        </p:txBody>
      </p:sp>
      <p:pic>
        <p:nvPicPr>
          <p:cNvPr id="5" name="Picture 4">
            <a:extLst>
              <a:ext uri="{FF2B5EF4-FFF2-40B4-BE49-F238E27FC236}">
                <a16:creationId xmlns:a16="http://schemas.microsoft.com/office/drawing/2014/main" id="{DDAFAD68-A53A-0A4C-4C33-774D5D0EEE6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80636" y="983308"/>
            <a:ext cx="8382727" cy="4891382"/>
          </a:xfrm>
          <a:prstGeom prst="rect">
            <a:avLst/>
          </a:prstGeom>
        </p:spPr>
      </p:pic>
    </p:spTree>
    <p:extLst>
      <p:ext uri="{BB962C8B-B14F-4D97-AF65-F5344CB8AC3E}">
        <p14:creationId xmlns:p14="http://schemas.microsoft.com/office/powerpoint/2010/main" val="11001327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6457950" y="6356350"/>
            <a:ext cx="2057400" cy="365125"/>
          </a:xfrm>
        </p:spPr>
        <p:txBody>
          <a:bodyPr vert="horz" lIns="91440" tIns="45720" rIns="91440" bIns="45720" rtlCol="0" anchor="ctr">
            <a:normAutofit/>
          </a:bodyPr>
          <a:lstStyle/>
          <a:p>
            <a:pPr algn="r">
              <a:spcAft>
                <a:spcPts val="600"/>
              </a:spcAft>
            </a:pPr>
            <a:fld id="{1D93BD3E-1E9A-4970-A6F7-E7AC52762E0C}" type="slidenum">
              <a:rPr lang="en-US" smtClean="0"/>
              <a:pPr algn="r">
                <a:spcAft>
                  <a:spcPts val="600"/>
                </a:spcAft>
              </a:pPr>
              <a:t>29</a:t>
            </a:fld>
            <a:endParaRPr lang="en-US"/>
          </a:p>
        </p:txBody>
      </p:sp>
      <p:sp>
        <p:nvSpPr>
          <p:cNvPr id="6" name="Title 5">
            <a:extLst>
              <a:ext uri="{FF2B5EF4-FFF2-40B4-BE49-F238E27FC236}">
                <a16:creationId xmlns:a16="http://schemas.microsoft.com/office/drawing/2014/main" id="{F906B05F-123C-42E7-BEF1-5172A8865C24}"/>
              </a:ext>
            </a:extLst>
          </p:cNvPr>
          <p:cNvSpPr>
            <a:spLocks noGrp="1"/>
          </p:cNvSpPr>
          <p:nvPr>
            <p:ph type="title"/>
          </p:nvPr>
        </p:nvSpPr>
        <p:spPr/>
        <p:txBody>
          <a:bodyPr/>
          <a:lstStyle/>
          <a:p>
            <a:r>
              <a:rPr lang="en-US" dirty="0"/>
              <a:t>Load Profile</a:t>
            </a:r>
          </a:p>
        </p:txBody>
      </p:sp>
      <p:pic>
        <p:nvPicPr>
          <p:cNvPr id="3" name="Picture 2">
            <a:extLst>
              <a:ext uri="{FF2B5EF4-FFF2-40B4-BE49-F238E27FC236}">
                <a16:creationId xmlns:a16="http://schemas.microsoft.com/office/drawing/2014/main" id="{3E70D21E-0D11-D585-525B-CA58D6B5CDA4}"/>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243465" y="946217"/>
            <a:ext cx="8657070" cy="4965564"/>
          </a:xfrm>
          <a:prstGeom prst="rect">
            <a:avLst/>
          </a:prstGeom>
        </p:spPr>
      </p:pic>
    </p:spTree>
    <p:extLst>
      <p:ext uri="{BB962C8B-B14F-4D97-AF65-F5344CB8AC3E}">
        <p14:creationId xmlns:p14="http://schemas.microsoft.com/office/powerpoint/2010/main" val="148712623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GTBD Parameters</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pic>
        <p:nvPicPr>
          <p:cNvPr id="5" name="Picture 4"/>
          <p:cNvPicPr>
            <a:picLocks noChangeAspect="1"/>
          </p:cNvPicPr>
          <p:nvPr/>
        </p:nvPicPr>
        <p:blipFill rotWithShape="1">
          <a:blip r:embed="rId3"/>
          <a:srcRect b="13953"/>
          <a:stretch/>
        </p:blipFill>
        <p:spPr>
          <a:xfrm>
            <a:off x="152400" y="5184334"/>
            <a:ext cx="3886200" cy="238003"/>
          </a:xfrm>
          <a:prstGeom prst="rect">
            <a:avLst/>
          </a:prstGeom>
        </p:spPr>
      </p:pic>
      <p:pic>
        <p:nvPicPr>
          <p:cNvPr id="8" name="Picture 7">
            <a:extLst>
              <a:ext uri="{FF2B5EF4-FFF2-40B4-BE49-F238E27FC236}">
                <a16:creationId xmlns:a16="http://schemas.microsoft.com/office/drawing/2014/main" id="{C7C44CD5-7FF1-45AD-BFEC-857104743C3E}"/>
              </a:ext>
            </a:extLst>
          </p:cNvPr>
          <p:cNvPicPr>
            <a:picLocks noChangeAspect="1"/>
          </p:cNvPicPr>
          <p:nvPr/>
        </p:nvPicPr>
        <p:blipFill>
          <a:blip r:embed="rId4"/>
          <a:stretch>
            <a:fillRect/>
          </a:stretch>
        </p:blipFill>
        <p:spPr>
          <a:xfrm>
            <a:off x="1152525" y="787614"/>
            <a:ext cx="6838950" cy="4181475"/>
          </a:xfrm>
          <a:prstGeom prst="rect">
            <a:avLst/>
          </a:prstGeom>
        </p:spPr>
      </p:pic>
      <p:pic>
        <p:nvPicPr>
          <p:cNvPr id="13" name="Picture 12">
            <a:extLst>
              <a:ext uri="{FF2B5EF4-FFF2-40B4-BE49-F238E27FC236}">
                <a16:creationId xmlns:a16="http://schemas.microsoft.com/office/drawing/2014/main" id="{272D2A14-AD5D-456B-B858-3DC6E2131FC5}"/>
              </a:ext>
            </a:extLst>
          </p:cNvPr>
          <p:cNvPicPr>
            <a:picLocks noChangeAspect="1"/>
          </p:cNvPicPr>
          <p:nvPr/>
        </p:nvPicPr>
        <p:blipFill>
          <a:blip r:embed="rId5"/>
          <a:stretch>
            <a:fillRect/>
          </a:stretch>
        </p:blipFill>
        <p:spPr>
          <a:xfrm>
            <a:off x="152400" y="5719164"/>
            <a:ext cx="4419600" cy="304586"/>
          </a:xfrm>
          <a:prstGeom prst="rect">
            <a:avLst/>
          </a:prstGeom>
        </p:spPr>
      </p:pic>
      <p:pic>
        <p:nvPicPr>
          <p:cNvPr id="6" name="Picture 5">
            <a:extLst>
              <a:ext uri="{FF2B5EF4-FFF2-40B4-BE49-F238E27FC236}">
                <a16:creationId xmlns:a16="http://schemas.microsoft.com/office/drawing/2014/main" id="{68FE22AA-9503-283A-C6D6-B341BD8F08AB}"/>
              </a:ext>
            </a:extLst>
          </p:cNvPr>
          <p:cNvPicPr>
            <a:picLocks noChangeAspect="1"/>
          </p:cNvPicPr>
          <p:nvPr/>
        </p:nvPicPr>
        <p:blipFill>
          <a:blip r:embed="rId6"/>
          <a:stretch>
            <a:fillRect/>
          </a:stretch>
        </p:blipFill>
        <p:spPr>
          <a:xfrm>
            <a:off x="5257800" y="4969089"/>
            <a:ext cx="2842506" cy="1150720"/>
          </a:xfrm>
          <a:prstGeom prst="rect">
            <a:avLst/>
          </a:prstGeom>
        </p:spPr>
      </p:pic>
    </p:spTree>
    <p:extLst>
      <p:ext uri="{BB962C8B-B14F-4D97-AF65-F5344CB8AC3E}">
        <p14:creationId xmlns:p14="http://schemas.microsoft.com/office/powerpoint/2010/main" val="11337015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Net Load Profile</a:t>
            </a:r>
          </a:p>
        </p:txBody>
      </p:sp>
      <p:sp>
        <p:nvSpPr>
          <p:cNvPr id="4" name="Slide Number Placeholder 3"/>
          <p:cNvSpPr>
            <a:spLocks noGrp="1"/>
          </p:cNvSpPr>
          <p:nvPr>
            <p:ph type="sldNum" sz="quarter" idx="4"/>
          </p:nvPr>
        </p:nvSpPr>
        <p:spPr/>
        <p:txBody>
          <a:bodyPr/>
          <a:lstStyle/>
          <a:p>
            <a:fld id="{1D93BD3E-1E9A-4970-A6F7-E7AC52762E0C}" type="slidenum">
              <a:rPr lang="en-US" smtClean="0"/>
              <a:pPr/>
              <a:t>30</a:t>
            </a:fld>
            <a:endParaRPr lang="en-US"/>
          </a:p>
        </p:txBody>
      </p:sp>
      <p:pic>
        <p:nvPicPr>
          <p:cNvPr id="5" name="Picture 4">
            <a:extLst>
              <a:ext uri="{FF2B5EF4-FFF2-40B4-BE49-F238E27FC236}">
                <a16:creationId xmlns:a16="http://schemas.microsoft.com/office/drawing/2014/main" id="{3E0818E5-DBFE-4919-D8C7-6AB436FDFA46}"/>
              </a:ext>
            </a:extLst>
          </p:cNvPr>
          <p:cNvPicPr>
            <a:picLocks noChangeAspect="1"/>
          </p:cNvPicPr>
          <p:nvPr/>
        </p:nvPicPr>
        <p:blipFill rotWithShape="1">
          <a:blip r:embed="rId3">
            <a:extLst>
              <a:ext uri="{28A0092B-C50C-407E-A947-70E740481C1C}">
                <a14:useLocalDpi xmlns:a14="http://schemas.microsoft.com/office/drawing/2010/main" val="0"/>
              </a:ext>
            </a:extLst>
          </a:blip>
          <a:srcRect t="670" b="1"/>
          <a:stretch/>
        </p:blipFill>
        <p:spPr>
          <a:xfrm>
            <a:off x="249561" y="990600"/>
            <a:ext cx="8644877" cy="4909920"/>
          </a:xfrm>
          <a:prstGeom prst="rect">
            <a:avLst/>
          </a:prstGeom>
        </p:spPr>
      </p:pic>
    </p:spTree>
    <p:extLst>
      <p:ext uri="{BB962C8B-B14F-4D97-AF65-F5344CB8AC3E}">
        <p14:creationId xmlns:p14="http://schemas.microsoft.com/office/powerpoint/2010/main" val="4376923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Load Ramp</a:t>
            </a:r>
          </a:p>
        </p:txBody>
      </p:sp>
      <p:sp>
        <p:nvSpPr>
          <p:cNvPr id="4" name="Slide Number Placeholder 3"/>
          <p:cNvSpPr>
            <a:spLocks noGrp="1"/>
          </p:cNvSpPr>
          <p:nvPr>
            <p:ph type="sldNum" sz="quarter" idx="4"/>
          </p:nvPr>
        </p:nvSpPr>
        <p:spPr/>
        <p:txBody>
          <a:bodyPr/>
          <a:lstStyle/>
          <a:p>
            <a:fld id="{1D93BD3E-1E9A-4970-A6F7-E7AC52762E0C}" type="slidenum">
              <a:rPr lang="en-US" smtClean="0"/>
              <a:pPr/>
              <a:t>31</a:t>
            </a:fld>
            <a:endParaRPr lang="en-US"/>
          </a:p>
        </p:txBody>
      </p:sp>
      <p:pic>
        <p:nvPicPr>
          <p:cNvPr id="5" name="Picture 4">
            <a:extLst>
              <a:ext uri="{FF2B5EF4-FFF2-40B4-BE49-F238E27FC236}">
                <a16:creationId xmlns:a16="http://schemas.microsoft.com/office/drawing/2014/main" id="{1B743D3A-F61F-3381-67A4-D2163E6DB6F2}"/>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49561" y="916719"/>
            <a:ext cx="8644877" cy="5024560"/>
          </a:xfrm>
          <a:prstGeom prst="rect">
            <a:avLst/>
          </a:prstGeom>
        </p:spPr>
      </p:pic>
    </p:spTree>
    <p:extLst>
      <p:ext uri="{BB962C8B-B14F-4D97-AF65-F5344CB8AC3E}">
        <p14:creationId xmlns:p14="http://schemas.microsoft.com/office/powerpoint/2010/main" val="3255925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Wind Profile</a:t>
            </a:r>
          </a:p>
        </p:txBody>
      </p:sp>
      <p:sp>
        <p:nvSpPr>
          <p:cNvPr id="4" name="Slide Number Placeholder 3"/>
          <p:cNvSpPr>
            <a:spLocks noGrp="1"/>
          </p:cNvSpPr>
          <p:nvPr>
            <p:ph type="sldNum" sz="quarter" idx="4"/>
          </p:nvPr>
        </p:nvSpPr>
        <p:spPr/>
        <p:txBody>
          <a:bodyPr/>
          <a:lstStyle/>
          <a:p>
            <a:fld id="{1D93BD3E-1E9A-4970-A6F7-E7AC52762E0C}" type="slidenum">
              <a:rPr lang="en-US" smtClean="0"/>
              <a:pPr/>
              <a:t>32</a:t>
            </a:fld>
            <a:endParaRPr lang="en-US"/>
          </a:p>
        </p:txBody>
      </p:sp>
      <p:pic>
        <p:nvPicPr>
          <p:cNvPr id="5" name="Picture 4">
            <a:extLst>
              <a:ext uri="{FF2B5EF4-FFF2-40B4-BE49-F238E27FC236}">
                <a16:creationId xmlns:a16="http://schemas.microsoft.com/office/drawing/2014/main" id="{423A32D8-9A59-29AC-5191-7C294EADFEF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10526" y="884419"/>
            <a:ext cx="8522947" cy="5089160"/>
          </a:xfrm>
          <a:prstGeom prst="rect">
            <a:avLst/>
          </a:prstGeom>
        </p:spPr>
      </p:pic>
    </p:spTree>
    <p:extLst>
      <p:ext uri="{BB962C8B-B14F-4D97-AF65-F5344CB8AC3E}">
        <p14:creationId xmlns:p14="http://schemas.microsoft.com/office/powerpoint/2010/main" val="19119806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Start-Up &amp; Shut-Down Hours</a:t>
            </a:r>
          </a:p>
        </p:txBody>
      </p:sp>
      <p:sp>
        <p:nvSpPr>
          <p:cNvPr id="4" name="Slide Number Placeholder 3"/>
          <p:cNvSpPr>
            <a:spLocks noGrp="1"/>
          </p:cNvSpPr>
          <p:nvPr>
            <p:ph type="sldNum" sz="quarter" idx="4"/>
          </p:nvPr>
        </p:nvSpPr>
        <p:spPr/>
        <p:txBody>
          <a:bodyPr/>
          <a:lstStyle/>
          <a:p>
            <a:fld id="{1D93BD3E-1E9A-4970-A6F7-E7AC52762E0C}" type="slidenum">
              <a:rPr lang="en-US" smtClean="0"/>
              <a:pPr/>
              <a:t>33</a:t>
            </a:fld>
            <a:endParaRPr lang="en-US"/>
          </a:p>
        </p:txBody>
      </p:sp>
      <p:pic>
        <p:nvPicPr>
          <p:cNvPr id="5" name="Picture 4">
            <a:extLst>
              <a:ext uri="{FF2B5EF4-FFF2-40B4-BE49-F238E27FC236}">
                <a16:creationId xmlns:a16="http://schemas.microsoft.com/office/drawing/2014/main" id="{E8287FA7-BAAF-2E46-65CB-1FC7B349E73E}"/>
              </a:ext>
            </a:extLst>
          </p:cNvPr>
          <p:cNvPicPr>
            <a:picLocks noChangeAspect="1"/>
          </p:cNvPicPr>
          <p:nvPr/>
        </p:nvPicPr>
        <p:blipFill rotWithShape="1">
          <a:blip r:embed="rId3">
            <a:extLst>
              <a:ext uri="{28A0092B-C50C-407E-A947-70E740481C1C}">
                <a14:useLocalDpi xmlns:a14="http://schemas.microsoft.com/office/drawing/2010/main" val="0"/>
              </a:ext>
            </a:extLst>
          </a:blip>
          <a:srcRect l="984"/>
          <a:stretch/>
        </p:blipFill>
        <p:spPr>
          <a:xfrm>
            <a:off x="304800" y="953635"/>
            <a:ext cx="8620121" cy="4950728"/>
          </a:xfrm>
          <a:prstGeom prst="rect">
            <a:avLst/>
          </a:prstGeom>
        </p:spPr>
      </p:pic>
    </p:spTree>
    <p:extLst>
      <p:ext uri="{BB962C8B-B14F-4D97-AF65-F5344CB8AC3E}">
        <p14:creationId xmlns:p14="http://schemas.microsoft.com/office/powerpoint/2010/main" val="16858393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Short-Term Load Forecast Error</a:t>
            </a:r>
          </a:p>
        </p:txBody>
      </p:sp>
      <p:sp>
        <p:nvSpPr>
          <p:cNvPr id="4" name="Slide Number Placeholder 3"/>
          <p:cNvSpPr>
            <a:spLocks noGrp="1"/>
          </p:cNvSpPr>
          <p:nvPr>
            <p:ph type="sldNum" sz="quarter" idx="4"/>
          </p:nvPr>
        </p:nvSpPr>
        <p:spPr/>
        <p:txBody>
          <a:bodyPr/>
          <a:lstStyle/>
          <a:p>
            <a:fld id="{1D93BD3E-1E9A-4970-A6F7-E7AC52762E0C}" type="slidenum">
              <a:rPr lang="en-US" smtClean="0"/>
              <a:pPr/>
              <a:t>34</a:t>
            </a:fld>
            <a:endParaRPr lang="en-US"/>
          </a:p>
        </p:txBody>
      </p:sp>
      <p:pic>
        <p:nvPicPr>
          <p:cNvPr id="5" name="Picture 4">
            <a:extLst>
              <a:ext uri="{FF2B5EF4-FFF2-40B4-BE49-F238E27FC236}">
                <a16:creationId xmlns:a16="http://schemas.microsoft.com/office/drawing/2014/main" id="{69EE5696-A577-BD07-0EEF-1D3004421C4F}"/>
              </a:ext>
            </a:extLst>
          </p:cNvPr>
          <p:cNvPicPr>
            <a:picLocks noChangeAspect="1"/>
          </p:cNvPicPr>
          <p:nvPr/>
        </p:nvPicPr>
        <p:blipFill rotWithShape="1">
          <a:blip r:embed="rId3">
            <a:extLst>
              <a:ext uri="{28A0092B-C50C-407E-A947-70E740481C1C}">
                <a14:useLocalDpi xmlns:a14="http://schemas.microsoft.com/office/drawing/2010/main" val="0"/>
              </a:ext>
            </a:extLst>
          </a:blip>
          <a:srcRect l="175" r="-175" b="2218"/>
          <a:stretch/>
        </p:blipFill>
        <p:spPr>
          <a:xfrm>
            <a:off x="319853" y="877432"/>
            <a:ext cx="8580494" cy="4989968"/>
          </a:xfrm>
          <a:prstGeom prst="rect">
            <a:avLst/>
          </a:prstGeom>
        </p:spPr>
      </p:pic>
    </p:spTree>
    <p:extLst>
      <p:ext uri="{BB962C8B-B14F-4D97-AF65-F5344CB8AC3E}">
        <p14:creationId xmlns:p14="http://schemas.microsoft.com/office/powerpoint/2010/main" val="13348842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STLF Error Chart</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35</a:t>
            </a:fld>
            <a:endParaRPr lang="en-US"/>
          </a:p>
        </p:txBody>
      </p:sp>
      <p:pic>
        <p:nvPicPr>
          <p:cNvPr id="3" name="Picture 2">
            <a:extLst>
              <a:ext uri="{FF2B5EF4-FFF2-40B4-BE49-F238E27FC236}">
                <a16:creationId xmlns:a16="http://schemas.microsoft.com/office/drawing/2014/main" id="{2DB87E7D-047C-4C66-0B45-3D31FC56C624}"/>
              </a:ext>
            </a:extLst>
          </p:cNvPr>
          <p:cNvPicPr>
            <a:picLocks noChangeAspect="1"/>
          </p:cNvPicPr>
          <p:nvPr/>
        </p:nvPicPr>
        <p:blipFill rotWithShape="1">
          <a:blip r:embed="rId3">
            <a:extLst>
              <a:ext uri="{28A0092B-C50C-407E-A947-70E740481C1C}">
                <a14:useLocalDpi xmlns:a14="http://schemas.microsoft.com/office/drawing/2010/main" val="0"/>
              </a:ext>
            </a:extLst>
          </a:blip>
          <a:srcRect l="476"/>
          <a:stretch/>
        </p:blipFill>
        <p:spPr>
          <a:xfrm>
            <a:off x="462844" y="1031687"/>
            <a:ext cx="8257775" cy="4794625"/>
          </a:xfrm>
          <a:prstGeom prst="rect">
            <a:avLst/>
          </a:prstGeom>
        </p:spPr>
      </p:pic>
    </p:spTree>
    <p:extLst>
      <p:ext uri="{BB962C8B-B14F-4D97-AF65-F5344CB8AC3E}">
        <p14:creationId xmlns:p14="http://schemas.microsoft.com/office/powerpoint/2010/main" val="38044962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Expected Generation Deviation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36</a:t>
            </a:fld>
            <a:endParaRPr lang="en-US"/>
          </a:p>
        </p:txBody>
      </p:sp>
      <p:pic>
        <p:nvPicPr>
          <p:cNvPr id="5" name="Picture 4">
            <a:extLst>
              <a:ext uri="{FF2B5EF4-FFF2-40B4-BE49-F238E27FC236}">
                <a16:creationId xmlns:a16="http://schemas.microsoft.com/office/drawing/2014/main" id="{D305DA69-02C1-48C4-907D-153AD6FB036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58113" y="947156"/>
            <a:ext cx="8827773" cy="4963686"/>
          </a:xfrm>
          <a:prstGeom prst="rect">
            <a:avLst/>
          </a:prstGeom>
        </p:spPr>
      </p:pic>
      <p:pic>
        <p:nvPicPr>
          <p:cNvPr id="6" name="Picture 5">
            <a:extLst>
              <a:ext uri="{FF2B5EF4-FFF2-40B4-BE49-F238E27FC236}">
                <a16:creationId xmlns:a16="http://schemas.microsoft.com/office/drawing/2014/main" id="{2CBE0030-B901-7A83-339F-08E9A71F8613}"/>
              </a:ext>
            </a:extLst>
          </p:cNvPr>
          <p:cNvPicPr>
            <a:picLocks noChangeAspect="1"/>
          </p:cNvPicPr>
          <p:nvPr/>
        </p:nvPicPr>
        <p:blipFill rotWithShape="1">
          <a:blip r:embed="rId4">
            <a:extLst>
              <a:ext uri="{28A0092B-C50C-407E-A947-70E740481C1C}">
                <a14:useLocalDpi xmlns:a14="http://schemas.microsoft.com/office/drawing/2010/main" val="0"/>
              </a:ext>
            </a:extLst>
          </a:blip>
          <a:srcRect t="16558"/>
          <a:stretch/>
        </p:blipFill>
        <p:spPr>
          <a:xfrm>
            <a:off x="1364769" y="4191000"/>
            <a:ext cx="3187474" cy="577300"/>
          </a:xfrm>
          <a:prstGeom prst="rect">
            <a:avLst/>
          </a:prstGeom>
        </p:spPr>
      </p:pic>
    </p:spTree>
    <p:extLst>
      <p:ext uri="{BB962C8B-B14F-4D97-AF65-F5344CB8AC3E}">
        <p14:creationId xmlns:p14="http://schemas.microsoft.com/office/powerpoint/2010/main" val="16168663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Expected Generation Deviation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37</a:t>
            </a:fld>
            <a:endParaRPr lang="en-US"/>
          </a:p>
        </p:txBody>
      </p:sp>
      <p:pic>
        <p:nvPicPr>
          <p:cNvPr id="5" name="Picture 4">
            <a:extLst>
              <a:ext uri="{FF2B5EF4-FFF2-40B4-BE49-F238E27FC236}">
                <a16:creationId xmlns:a16="http://schemas.microsoft.com/office/drawing/2014/main" id="{1106E2E1-C82B-C6A4-3F2C-751CFD04AFBD}"/>
              </a:ext>
            </a:extLst>
          </p:cNvPr>
          <p:cNvPicPr>
            <a:picLocks noChangeAspect="1"/>
          </p:cNvPicPr>
          <p:nvPr/>
        </p:nvPicPr>
        <p:blipFill>
          <a:blip r:embed="rId3"/>
          <a:stretch>
            <a:fillRect/>
          </a:stretch>
        </p:blipFill>
        <p:spPr>
          <a:xfrm>
            <a:off x="420264" y="1273877"/>
            <a:ext cx="8303472" cy="4310246"/>
          </a:xfrm>
          <a:prstGeom prst="rect">
            <a:avLst/>
          </a:prstGeom>
        </p:spPr>
      </p:pic>
      <p:pic>
        <p:nvPicPr>
          <p:cNvPr id="3" name="Picture 2">
            <a:extLst>
              <a:ext uri="{FF2B5EF4-FFF2-40B4-BE49-F238E27FC236}">
                <a16:creationId xmlns:a16="http://schemas.microsoft.com/office/drawing/2014/main" id="{E05105D0-BD46-2B38-F28B-FA352BA6FDEB}"/>
              </a:ext>
            </a:extLst>
          </p:cNvPr>
          <p:cNvPicPr>
            <a:picLocks noChangeAspect="1"/>
          </p:cNvPicPr>
          <p:nvPr/>
        </p:nvPicPr>
        <p:blipFill>
          <a:blip r:embed="rId4"/>
          <a:stretch>
            <a:fillRect/>
          </a:stretch>
        </p:blipFill>
        <p:spPr>
          <a:xfrm>
            <a:off x="423312" y="1389711"/>
            <a:ext cx="8297375" cy="4078577"/>
          </a:xfrm>
          <a:prstGeom prst="rect">
            <a:avLst/>
          </a:prstGeom>
        </p:spPr>
      </p:pic>
    </p:spTree>
    <p:extLst>
      <p:ext uri="{BB962C8B-B14F-4D97-AF65-F5344CB8AC3E}">
        <p14:creationId xmlns:p14="http://schemas.microsoft.com/office/powerpoint/2010/main" val="35383080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Expected Generation Deviation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38</a:t>
            </a:fld>
            <a:endParaRPr lang="en-US"/>
          </a:p>
        </p:txBody>
      </p:sp>
      <p:pic>
        <p:nvPicPr>
          <p:cNvPr id="5" name="Picture 4">
            <a:extLst>
              <a:ext uri="{FF2B5EF4-FFF2-40B4-BE49-F238E27FC236}">
                <a16:creationId xmlns:a16="http://schemas.microsoft.com/office/drawing/2014/main" id="{28413138-B255-E2E6-E398-EA77FCBAC4D8}"/>
              </a:ext>
            </a:extLst>
          </p:cNvPr>
          <p:cNvPicPr>
            <a:picLocks noChangeAspect="1"/>
          </p:cNvPicPr>
          <p:nvPr/>
        </p:nvPicPr>
        <p:blipFill>
          <a:blip r:embed="rId3"/>
          <a:stretch>
            <a:fillRect/>
          </a:stretch>
        </p:blipFill>
        <p:spPr>
          <a:xfrm>
            <a:off x="420264" y="1383614"/>
            <a:ext cx="8303472" cy="4090771"/>
          </a:xfrm>
          <a:prstGeom prst="rect">
            <a:avLst/>
          </a:prstGeom>
        </p:spPr>
      </p:pic>
      <p:pic>
        <p:nvPicPr>
          <p:cNvPr id="3" name="Picture 2">
            <a:extLst>
              <a:ext uri="{FF2B5EF4-FFF2-40B4-BE49-F238E27FC236}">
                <a16:creationId xmlns:a16="http://schemas.microsoft.com/office/drawing/2014/main" id="{5832C953-5FE3-CF40-45C1-6659DFC1EEFE}"/>
              </a:ext>
            </a:extLst>
          </p:cNvPr>
          <p:cNvPicPr>
            <a:picLocks noChangeAspect="1"/>
          </p:cNvPicPr>
          <p:nvPr/>
        </p:nvPicPr>
        <p:blipFill>
          <a:blip r:embed="rId4"/>
          <a:stretch>
            <a:fillRect/>
          </a:stretch>
        </p:blipFill>
        <p:spPr>
          <a:xfrm>
            <a:off x="420264" y="1496400"/>
            <a:ext cx="8303472" cy="3865199"/>
          </a:xfrm>
          <a:prstGeom prst="rect">
            <a:avLst/>
          </a:prstGeom>
        </p:spPr>
      </p:pic>
    </p:spTree>
    <p:extLst>
      <p:ext uri="{BB962C8B-B14F-4D97-AF65-F5344CB8AC3E}">
        <p14:creationId xmlns:p14="http://schemas.microsoft.com/office/powerpoint/2010/main" val="36252958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Questions?</a:t>
            </a:r>
          </a:p>
        </p:txBody>
      </p:sp>
      <p:sp>
        <p:nvSpPr>
          <p:cNvPr id="3" name="Subtitle 2"/>
          <p:cNvSpPr>
            <a:spLocks noGrp="1"/>
          </p:cNvSpPr>
          <p:nvPr>
            <p:ph type="subTitle" idx="1"/>
          </p:nvPr>
        </p:nvSpPr>
        <p:spPr/>
        <p:txBody>
          <a:bodyPr/>
          <a:lstStyle/>
          <a:p>
            <a:r>
              <a:rPr lang="en-US" dirty="0"/>
              <a:t>Thank you!</a:t>
            </a:r>
          </a:p>
        </p:txBody>
      </p:sp>
    </p:spTree>
    <p:extLst>
      <p:ext uri="{BB962C8B-B14F-4D97-AF65-F5344CB8AC3E}">
        <p14:creationId xmlns:p14="http://schemas.microsoft.com/office/powerpoint/2010/main" val="3834245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Projected Wind Ramp Rate MAE</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graphicFrame>
        <p:nvGraphicFramePr>
          <p:cNvPr id="5" name="Chart 4">
            <a:extLst>
              <a:ext uri="{FF2B5EF4-FFF2-40B4-BE49-F238E27FC236}">
                <a16:creationId xmlns:a16="http://schemas.microsoft.com/office/drawing/2014/main" id="{00000000-0008-0000-0900-000002000000}"/>
              </a:ext>
            </a:extLst>
          </p:cNvPr>
          <p:cNvGraphicFramePr>
            <a:graphicFrameLocks/>
          </p:cNvGraphicFramePr>
          <p:nvPr>
            <p:extLst>
              <p:ext uri="{D42A27DB-BD31-4B8C-83A1-F6EECF244321}">
                <p14:modId xmlns:p14="http://schemas.microsoft.com/office/powerpoint/2010/main" val="3256890610"/>
              </p:ext>
            </p:extLst>
          </p:nvPr>
        </p:nvGraphicFramePr>
        <p:xfrm>
          <a:off x="495300" y="790222"/>
          <a:ext cx="8229600" cy="5094923"/>
        </p:xfrm>
        <a:graphic>
          <a:graphicData uri="http://schemas.openxmlformats.org/drawingml/2006/chart">
            <c:chart xmlns:c="http://schemas.openxmlformats.org/drawingml/2006/chart" xmlns:r="http://schemas.openxmlformats.org/officeDocument/2006/relationships" r:id="rId3"/>
          </a:graphicData>
        </a:graphic>
      </p:graphicFrame>
      <p:pic>
        <p:nvPicPr>
          <p:cNvPr id="6" name="Picture 5">
            <a:extLst>
              <a:ext uri="{FF2B5EF4-FFF2-40B4-BE49-F238E27FC236}">
                <a16:creationId xmlns:a16="http://schemas.microsoft.com/office/drawing/2014/main" id="{0E7E8E28-49B5-D56D-E57F-07781FFC8F29}"/>
              </a:ext>
            </a:extLst>
          </p:cNvPr>
          <p:cNvPicPr>
            <a:picLocks noChangeAspect="1"/>
          </p:cNvPicPr>
          <p:nvPr/>
        </p:nvPicPr>
        <p:blipFill>
          <a:blip r:embed="rId4"/>
          <a:stretch>
            <a:fillRect/>
          </a:stretch>
        </p:blipFill>
        <p:spPr>
          <a:xfrm>
            <a:off x="298333" y="764817"/>
            <a:ext cx="8547333" cy="5328366"/>
          </a:xfrm>
          <a:prstGeom prst="rect">
            <a:avLst/>
          </a:prstGeom>
        </p:spPr>
      </p:pic>
    </p:spTree>
    <p:extLst>
      <p:ext uri="{BB962C8B-B14F-4D97-AF65-F5344CB8AC3E}">
        <p14:creationId xmlns:p14="http://schemas.microsoft.com/office/powerpoint/2010/main" val="3743656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Projected Wind Ramp Rate Error</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pic>
        <p:nvPicPr>
          <p:cNvPr id="5" name="Picture 4">
            <a:extLst>
              <a:ext uri="{FF2B5EF4-FFF2-40B4-BE49-F238E27FC236}">
                <a16:creationId xmlns:a16="http://schemas.microsoft.com/office/drawing/2014/main" id="{1856A389-5DCF-20F2-B1D5-317198151CA8}"/>
              </a:ext>
            </a:extLst>
          </p:cNvPr>
          <p:cNvPicPr>
            <a:picLocks noChangeAspect="1"/>
          </p:cNvPicPr>
          <p:nvPr/>
        </p:nvPicPr>
        <p:blipFill>
          <a:blip r:embed="rId3"/>
          <a:stretch>
            <a:fillRect/>
          </a:stretch>
        </p:blipFill>
        <p:spPr>
          <a:xfrm>
            <a:off x="564020" y="882281"/>
            <a:ext cx="8046580" cy="5093438"/>
          </a:xfrm>
          <a:prstGeom prst="rect">
            <a:avLst/>
          </a:prstGeom>
        </p:spPr>
      </p:pic>
    </p:spTree>
    <p:extLst>
      <p:ext uri="{BB962C8B-B14F-4D97-AF65-F5344CB8AC3E}">
        <p14:creationId xmlns:p14="http://schemas.microsoft.com/office/powerpoint/2010/main" val="281387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Projected Solar Ramp Rate MAE</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pic>
        <p:nvPicPr>
          <p:cNvPr id="6" name="Picture 5">
            <a:extLst>
              <a:ext uri="{FF2B5EF4-FFF2-40B4-BE49-F238E27FC236}">
                <a16:creationId xmlns:a16="http://schemas.microsoft.com/office/drawing/2014/main" id="{D67AB022-3B27-F886-4754-CA655C5A306F}"/>
              </a:ext>
            </a:extLst>
          </p:cNvPr>
          <p:cNvPicPr>
            <a:picLocks noChangeAspect="1"/>
          </p:cNvPicPr>
          <p:nvPr/>
        </p:nvPicPr>
        <p:blipFill>
          <a:blip r:embed="rId3"/>
          <a:stretch>
            <a:fillRect/>
          </a:stretch>
        </p:blipFill>
        <p:spPr>
          <a:xfrm>
            <a:off x="578936" y="927252"/>
            <a:ext cx="7986128" cy="5003495"/>
          </a:xfrm>
          <a:prstGeom prst="rect">
            <a:avLst/>
          </a:prstGeom>
        </p:spPr>
      </p:pic>
    </p:spTree>
    <p:extLst>
      <p:ext uri="{BB962C8B-B14F-4D97-AF65-F5344CB8AC3E}">
        <p14:creationId xmlns:p14="http://schemas.microsoft.com/office/powerpoint/2010/main" val="753917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Projected Solar Ramp Rate Error</a:t>
            </a: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pic>
        <p:nvPicPr>
          <p:cNvPr id="7" name="Picture 6">
            <a:extLst>
              <a:ext uri="{FF2B5EF4-FFF2-40B4-BE49-F238E27FC236}">
                <a16:creationId xmlns:a16="http://schemas.microsoft.com/office/drawing/2014/main" id="{5F340174-958F-39AE-BCAC-4FFCA362DCC6}"/>
              </a:ext>
            </a:extLst>
          </p:cNvPr>
          <p:cNvPicPr>
            <a:picLocks noChangeAspect="1"/>
          </p:cNvPicPr>
          <p:nvPr/>
        </p:nvPicPr>
        <p:blipFill>
          <a:blip r:embed="rId3"/>
          <a:stretch>
            <a:fillRect/>
          </a:stretch>
        </p:blipFill>
        <p:spPr>
          <a:xfrm>
            <a:off x="349956" y="1036065"/>
            <a:ext cx="8227942" cy="5217142"/>
          </a:xfrm>
          <a:prstGeom prst="rect">
            <a:avLst/>
          </a:prstGeom>
        </p:spPr>
      </p:pic>
    </p:spTree>
    <p:extLst>
      <p:ext uri="{BB962C8B-B14F-4D97-AF65-F5344CB8AC3E}">
        <p14:creationId xmlns:p14="http://schemas.microsoft.com/office/powerpoint/2010/main" val="289257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pic>
        <p:nvPicPr>
          <p:cNvPr id="3" name="Picture 2">
            <a:extLst>
              <a:ext uri="{FF2B5EF4-FFF2-40B4-BE49-F238E27FC236}">
                <a16:creationId xmlns:a16="http://schemas.microsoft.com/office/drawing/2014/main" id="{5785B3CD-0DCD-1FA0-1B57-1CF3A88EBFA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730855" y="2286000"/>
            <a:ext cx="5682290" cy="1825814"/>
          </a:xfrm>
          <a:prstGeom prst="rect">
            <a:avLst/>
          </a:prstGeom>
        </p:spPr>
      </p:pic>
    </p:spTree>
    <p:extLst>
      <p:ext uri="{BB962C8B-B14F-4D97-AF65-F5344CB8AC3E}">
        <p14:creationId xmlns:p14="http://schemas.microsoft.com/office/powerpoint/2010/main" val="3340491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b="1" dirty="0"/>
              <a:t>Metrics to Measure SCR-773 Performance</a:t>
            </a:r>
          </a:p>
          <a:p>
            <a:pPr marL="514350" indent="-514350">
              <a:buFont typeface="+mj-lt"/>
              <a:buAutoNum type="arabicPeriod"/>
            </a:pPr>
            <a:r>
              <a:rPr lang="en-US" sz="2000" dirty="0"/>
              <a:t>Trend and monitor the regulation deployed by hour.</a:t>
            </a:r>
          </a:p>
          <a:p>
            <a:pPr marL="514350" indent="-514350">
              <a:buFont typeface="+mj-lt"/>
              <a:buAutoNum type="arabicPeriod"/>
            </a:pPr>
            <a:r>
              <a:rPr lang="en-US" sz="2000" dirty="0"/>
              <a:t>Set target of 50 MW for total regulation deployed by hour for peak hours.</a:t>
            </a:r>
          </a:p>
          <a:p>
            <a:pPr marL="514350" indent="-514350">
              <a:buFont typeface="+mj-lt"/>
              <a:buAutoNum type="arabicPeriod"/>
            </a:pPr>
            <a:r>
              <a:rPr lang="en-US" sz="2000" dirty="0"/>
              <a:t>Set target of 85% for the number of  intervals where regulation deployment  was both up and down for peak hours.</a:t>
            </a:r>
          </a:p>
          <a:p>
            <a:pPr marL="514350" indent="-514350">
              <a:buFont typeface="+mj-lt"/>
              <a:buAutoNum type="arabicPeriod"/>
            </a:pPr>
            <a:r>
              <a:rPr lang="en-US" sz="2000" dirty="0"/>
              <a:t>Track the Regulation exhaustion rate for all hours (not to exceed 5%).</a:t>
            </a:r>
          </a:p>
          <a:p>
            <a:pPr marL="514350" indent="-514350">
              <a:buFont typeface="+mj-lt"/>
              <a:buAutoNum type="arabicPeriod"/>
            </a:pPr>
            <a:r>
              <a:rPr lang="en-US" sz="2000" dirty="0"/>
              <a:t>Using a 50MW filter, target 15 occurrences or less per month for regulation bias of six or more consecutive 5 minute intervals for peak hours.</a:t>
            </a:r>
          </a:p>
          <a:p>
            <a:pPr marL="0" indent="0">
              <a:buNone/>
            </a:pPr>
            <a:endParaRPr lang="en-US" b="1" dirty="0"/>
          </a:p>
        </p:txBody>
      </p:sp>
    </p:spTree>
    <p:extLst>
      <p:ext uri="{BB962C8B-B14F-4D97-AF65-F5344CB8AC3E}">
        <p14:creationId xmlns:p14="http://schemas.microsoft.com/office/powerpoint/2010/main" val="1536132800"/>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48F63C-08AC-4CDD-B36F-0851B11853CB}">
  <ds:schemaRefs>
    <ds:schemaRef ds:uri="http://purl.org/dc/elements/1.1/"/>
    <ds:schemaRef ds:uri="http://schemas.openxmlformats.org/package/2006/metadata/core-properties"/>
    <ds:schemaRef ds:uri="http://purl.org/dc/terms/"/>
    <ds:schemaRef ds:uri="c34af464-7aa1-4edd-9be4-83dffc1cb926"/>
    <ds:schemaRef ds:uri="http://schemas.microsoft.com/office/2006/documentManagement/types"/>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88768</TotalTime>
  <Words>1435</Words>
  <Application>Microsoft Office PowerPoint</Application>
  <PresentationFormat>On-screen Show (4:3)</PresentationFormat>
  <Paragraphs>197</Paragraphs>
  <Slides>39</Slides>
  <Notes>31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39</vt:i4>
      </vt:variant>
    </vt:vector>
  </HeadingPairs>
  <TitlesOfParts>
    <vt:vector size="44" baseType="lpstr">
      <vt:lpstr>Arial</vt:lpstr>
      <vt:lpstr>Calibri</vt:lpstr>
      <vt:lpstr>1_Custom Design</vt:lpstr>
      <vt:lpstr>Office Theme</vt:lpstr>
      <vt:lpstr>Custom Design</vt:lpstr>
      <vt:lpstr>PowerPoint Presentation</vt:lpstr>
      <vt:lpstr>PowerPoint Presentation</vt:lpstr>
      <vt:lpstr>Current GTBD Parameters</vt:lpstr>
      <vt:lpstr>Projected Wind Ramp Rate MAE</vt:lpstr>
      <vt:lpstr>Projected Wind Ramp Rate Error</vt:lpstr>
      <vt:lpstr>Projected Solar Ramp Rate MAE</vt:lpstr>
      <vt:lpstr>Projected Solar Ramp Rate Error</vt:lpstr>
      <vt:lpstr>References</vt:lpstr>
      <vt:lpstr>PowerPoint Presentation</vt:lpstr>
      <vt:lpstr>Total Regulation Deployed Comparison</vt:lpstr>
      <vt:lpstr>Total Regulation Deployed Comparison - Monthly</vt:lpstr>
      <vt:lpstr>Metric 1: Regulation Deployed Comparisons</vt:lpstr>
      <vt:lpstr>Regulation Deployed Comparison</vt:lpstr>
      <vt:lpstr>Regulation Deployed Comparison</vt:lpstr>
      <vt:lpstr>Regulation Deployed Comparison</vt:lpstr>
      <vt:lpstr>Metric 2: Total Regulation Deployed Comparisons</vt:lpstr>
      <vt:lpstr>Total Regulation Deployed Comparison</vt:lpstr>
      <vt:lpstr>Metric 3: 15-min Intervals Where Both REGUP/REGDN Were Deployed</vt:lpstr>
      <vt:lpstr>“Zero” Crossing Regulation</vt:lpstr>
      <vt:lpstr>“Zero” Crossing Regulation</vt:lpstr>
      <vt:lpstr>Metric 4: Regulation Exhaustion Rate</vt:lpstr>
      <vt:lpstr>Regulation Exhaustion Rate</vt:lpstr>
      <vt:lpstr>Regulation Exhaustion Rate</vt:lpstr>
      <vt:lpstr>Metric 5: Stats on REGUP Bias for Consecutive 5-min Intervals</vt:lpstr>
      <vt:lpstr>Regulation Bias for Consecutive SCED Intervals</vt:lpstr>
      <vt:lpstr>Regulation Bias for Consecutive SCED Intervals</vt:lpstr>
      <vt:lpstr>Time Error and Contributing Factors</vt:lpstr>
      <vt:lpstr>Time Error Accumulation</vt:lpstr>
      <vt:lpstr>Load Profile</vt:lpstr>
      <vt:lpstr>Net Load Profile</vt:lpstr>
      <vt:lpstr>Load Ramp</vt:lpstr>
      <vt:lpstr>Wind Profile</vt:lpstr>
      <vt:lpstr>Start-Up &amp; Shut-Down Hours</vt:lpstr>
      <vt:lpstr>Short-Term Load Forecast Error</vt:lpstr>
      <vt:lpstr>STLF Error Chart</vt:lpstr>
      <vt:lpstr>Expected Generation Deviation</vt:lpstr>
      <vt:lpstr>Expected Generation Deviation</vt:lpstr>
      <vt:lpstr>Expected Generation Deviation</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Lara, Marissa</cp:lastModifiedBy>
  <cp:revision>869</cp:revision>
  <cp:lastPrinted>2016-01-21T20:53:15Z</cp:lastPrinted>
  <dcterms:created xsi:type="dcterms:W3CDTF">2016-01-21T15:20:31Z</dcterms:created>
  <dcterms:modified xsi:type="dcterms:W3CDTF">2023-07-21T15:57:03Z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2023-07-13T19:51:46Z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4a615b3d-c0eb-422d-be1f-3cd1f81db83b</vt:lpwstr>
  </property>
  <property fmtid="{D5CDD505-2E9C-101B-9397-08002B2CF9AE}" pid="9" name="MSIP_Label_7084cbda-52b8-46fb-a7b7-cb5bd465ed85_ContentBits">
    <vt:lpwstr>0</vt:lpwstr>
  </property>
</Properties>
</file>