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36"/>
  </p:notesMasterIdLst>
  <p:handoutMasterIdLst>
    <p:handoutMasterId r:id="rId37"/>
  </p:handoutMasterIdLst>
  <p:sldIdLst>
    <p:sldId id="260" r:id="rId7"/>
    <p:sldId id="301" r:id="rId8"/>
    <p:sldId id="289" r:id="rId9"/>
    <p:sldId id="270" r:id="rId10"/>
    <p:sldId id="279" r:id="rId11"/>
    <p:sldId id="273" r:id="rId12"/>
    <p:sldId id="265" r:id="rId13"/>
    <p:sldId id="269" r:id="rId14"/>
    <p:sldId id="267" r:id="rId15"/>
    <p:sldId id="266" r:id="rId16"/>
    <p:sldId id="290" r:id="rId17"/>
    <p:sldId id="288" r:id="rId18"/>
    <p:sldId id="287" r:id="rId19"/>
    <p:sldId id="291" r:id="rId20"/>
    <p:sldId id="280" r:id="rId21"/>
    <p:sldId id="281" r:id="rId22"/>
    <p:sldId id="293" r:id="rId23"/>
    <p:sldId id="302" r:id="rId24"/>
    <p:sldId id="303" r:id="rId25"/>
    <p:sldId id="292" r:id="rId26"/>
    <p:sldId id="284" r:id="rId27"/>
    <p:sldId id="285" r:id="rId28"/>
    <p:sldId id="286" r:id="rId29"/>
    <p:sldId id="304" r:id="rId30"/>
    <p:sldId id="305" r:id="rId31"/>
    <p:sldId id="296" r:id="rId32"/>
    <p:sldId id="297" r:id="rId33"/>
    <p:sldId id="308" r:id="rId34"/>
    <p:sldId id="264"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83196" autoAdjust="0"/>
  </p:normalViewPr>
  <p:slideViewPr>
    <p:cSldViewPr showGuides="1">
      <p:cViewPr varScale="1">
        <p:scale>
          <a:sx n="71" d="100"/>
          <a:sy n="71" d="100"/>
        </p:scale>
        <p:origin x="1829" y="58"/>
      </p:cViewPr>
      <p:guideLst>
        <p:guide orient="horz" pos="2160"/>
        <p:guide pos="2880"/>
      </p:guideLst>
    </p:cSldViewPr>
  </p:slideViewPr>
  <p:notesTextViewPr>
    <p:cViewPr>
      <p:scale>
        <a:sx n="75" d="100"/>
        <a:sy n="7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'Box Chart Data'!$C$1</c:f>
              <c:strCache>
                <c:ptCount val="1"/>
                <c:pt idx="0">
                  <c:v>Q1</c:v>
                </c:pt>
              </c:strCache>
            </c:strRef>
          </c:tx>
          <c:spPr>
            <a:noFill/>
            <a:ln>
              <a:noFill/>
            </a:ln>
            <a:effectLst/>
          </c:spPr>
          <c:invertIfNegative val="0"/>
          <c:errBars>
            <c:errBarType val="minus"/>
            <c:errValType val="cust"/>
            <c:noEndCap val="0"/>
            <c:plus>
              <c:numLit>
                <c:formatCode>General</c:formatCode>
                <c:ptCount val="1"/>
                <c:pt idx="0">
                  <c:v>1</c:v>
                </c:pt>
              </c:numLit>
            </c:plus>
            <c:minus>
              <c:numRef>
                <c:f>'Box Chart Data'!$B$2:$B$32</c:f>
                <c:numCache>
                  <c:formatCode>General</c:formatCode>
                  <c:ptCount val="31"/>
                  <c:pt idx="0">
                    <c:v>19.153511557776028</c:v>
                  </c:pt>
                  <c:pt idx="1">
                    <c:v>27.94592844732486</c:v>
                  </c:pt>
                  <c:pt idx="2">
                    <c:v>25.94736914212092</c:v>
                  </c:pt>
                  <c:pt idx="3">
                    <c:v>18.356311061580726</c:v>
                  </c:pt>
                  <c:pt idx="4">
                    <c:v>5.7145264108724803</c:v>
                  </c:pt>
                  <c:pt idx="5">
                    <c:v>16.709570338989721</c:v>
                  </c:pt>
                  <c:pt idx="6">
                    <c:v>9.5879749046977452</c:v>
                  </c:pt>
                  <c:pt idx="7">
                    <c:v>13.44938248278774</c:v>
                  </c:pt>
                  <c:pt idx="8">
                    <c:v>15.0375904625175</c:v>
                  </c:pt>
                  <c:pt idx="9">
                    <c:v>14.449301488166611</c:v>
                  </c:pt>
                  <c:pt idx="10">
                    <c:v>9.7344102215917871</c:v>
                  </c:pt>
                  <c:pt idx="11">
                    <c:v>16.840823683916483</c:v>
                  </c:pt>
                  <c:pt idx="12">
                    <c:v>22.791291313919515</c:v>
                  </c:pt>
                  <c:pt idx="13">
                    <c:v>19.469991333544158</c:v>
                  </c:pt>
                  <c:pt idx="14">
                    <c:v>23.10020012252852</c:v>
                  </c:pt>
                  <c:pt idx="15">
                    <c:v>18.746304452918309</c:v>
                  </c:pt>
                  <c:pt idx="16">
                    <c:v>10.624219150128255</c:v>
                  </c:pt>
                  <c:pt idx="17">
                    <c:v>14.224734163675095</c:v>
                  </c:pt>
                  <c:pt idx="18">
                    <c:v>14.836780629279758</c:v>
                  </c:pt>
                  <c:pt idx="19">
                    <c:v>23.627875765203754</c:v>
                  </c:pt>
                  <c:pt idx="20">
                    <c:v>14.640404949190241</c:v>
                  </c:pt>
                  <c:pt idx="21">
                    <c:v>13.089197890918257</c:v>
                  </c:pt>
                  <c:pt idx="22">
                    <c:v>17.18969137989825</c:v>
                  </c:pt>
                  <c:pt idx="23">
                    <c:v>11.838730270162728</c:v>
                  </c:pt>
                  <c:pt idx="24">
                    <c:v>7.6290837027649729</c:v>
                  </c:pt>
                  <c:pt idx="25">
                    <c:v>2.1784633195237575</c:v>
                  </c:pt>
                  <c:pt idx="26">
                    <c:v>7.4056087068933607</c:v>
                  </c:pt>
                  <c:pt idx="27">
                    <c:v>14.502882805820263</c:v>
                  </c:pt>
                  <c:pt idx="28">
                    <c:v>12.31428556821939</c:v>
                  </c:pt>
                  <c:pt idx="29">
                    <c:v>23.081253198755292</c:v>
                  </c:pt>
                </c:numCache>
              </c:numRef>
            </c:minus>
            <c:spPr>
              <a:noFill/>
              <a:ln w="12700" cap="flat" cmpd="sng" algn="ctr">
                <a:solidFill>
                  <a:schemeClr val="tx1"/>
                </a:solidFill>
                <a:round/>
              </a:ln>
              <a:effectLst/>
            </c:spPr>
          </c:errBars>
          <c:cat>
            <c:numRef>
              <c:f>'Box Chart Data'!$G$2:$G$31</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'Box Chart Data'!$C$2:$C$31</c:f>
              <c:numCache>
                <c:formatCode>General</c:formatCode>
                <c:ptCount val="30"/>
                <c:pt idx="0">
                  <c:v>167.58644348140825</c:v>
                </c:pt>
                <c:pt idx="1">
                  <c:v>162.42757646539775</c:v>
                </c:pt>
                <c:pt idx="2">
                  <c:v>162.78568273877448</c:v>
                </c:pt>
                <c:pt idx="3">
                  <c:v>170.31210014934425</c:v>
                </c:pt>
                <c:pt idx="4">
                  <c:v>171.12410965146549</c:v>
                </c:pt>
                <c:pt idx="5">
                  <c:v>169.77140462826975</c:v>
                </c:pt>
                <c:pt idx="6">
                  <c:v>176.01508152888576</c:v>
                </c:pt>
                <c:pt idx="7">
                  <c:v>166.06716295049574</c:v>
                </c:pt>
                <c:pt idx="8">
                  <c:v>172.4682598488815</c:v>
                </c:pt>
                <c:pt idx="9">
                  <c:v>170.56165497163076</c:v>
                </c:pt>
                <c:pt idx="10">
                  <c:v>173.07803358702478</c:v>
                </c:pt>
                <c:pt idx="11">
                  <c:v>165.82538293288749</c:v>
                </c:pt>
                <c:pt idx="12">
                  <c:v>166.30198654304351</c:v>
                </c:pt>
                <c:pt idx="13">
                  <c:v>162.2579659878765</c:v>
                </c:pt>
                <c:pt idx="14">
                  <c:v>166.62751107583199</c:v>
                </c:pt>
                <c:pt idx="15">
                  <c:v>167.68119151606874</c:v>
                </c:pt>
                <c:pt idx="16">
                  <c:v>169.58044826471726</c:v>
                </c:pt>
                <c:pt idx="17">
                  <c:v>174.21730355542101</c:v>
                </c:pt>
                <c:pt idx="18">
                  <c:v>173.74367628521875</c:v>
                </c:pt>
                <c:pt idx="19">
                  <c:v>168.45567904585775</c:v>
                </c:pt>
                <c:pt idx="20">
                  <c:v>167.56944940238225</c:v>
                </c:pt>
                <c:pt idx="21">
                  <c:v>165.95549147092424</c:v>
                </c:pt>
                <c:pt idx="22">
                  <c:v>170.30084135104025</c:v>
                </c:pt>
                <c:pt idx="23">
                  <c:v>172.18633530898873</c:v>
                </c:pt>
                <c:pt idx="24">
                  <c:v>176.39172891826598</c:v>
                </c:pt>
                <c:pt idx="25">
                  <c:v>177.48242382048176</c:v>
                </c:pt>
                <c:pt idx="26">
                  <c:v>178.14931983816325</c:v>
                </c:pt>
                <c:pt idx="27">
                  <c:v>175.78781215266275</c:v>
                </c:pt>
                <c:pt idx="28">
                  <c:v>179.01059165329801</c:v>
                </c:pt>
                <c:pt idx="29">
                  <c:v>163.59565524905798</c:v>
                </c:pt>
              </c:numCache>
            </c:numRef>
          </c:val>
          <c:extLst>
            <c:ext xmlns:c16="http://schemas.microsoft.com/office/drawing/2014/chart" uri="{C3380CC4-5D6E-409C-BE32-E72D297353CC}">
              <c16:uniqueId val="{00000000-A4F0-48AC-B611-3FE419B08386}"/>
            </c:ext>
          </c:extLst>
        </c:ser>
        <c:ser>
          <c:idx val="1"/>
          <c:order val="1"/>
          <c:tx>
            <c:strRef>
              <c:f>'Box Chart Data'!$D$1</c:f>
              <c:strCache>
                <c:ptCount val="1"/>
                <c:pt idx="0">
                  <c:v>Median-Q1</c:v>
                </c:pt>
              </c:strCache>
            </c:strRef>
          </c:tx>
          <c:spPr>
            <a:solidFill>
              <a:schemeClr val="accent1"/>
            </a:solidFill>
            <a:ln w="12700">
              <a:solidFill>
                <a:schemeClr val="tx1"/>
              </a:solidFill>
            </a:ln>
            <a:effectLst/>
          </c:spPr>
          <c:invertIfNegative val="0"/>
          <c:cat>
            <c:numRef>
              <c:f>'Box Chart Data'!$G$2:$G$31</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'Box Chart Data'!$D$2:$D$31</c:f>
              <c:numCache>
                <c:formatCode>General</c:formatCode>
                <c:ptCount val="30"/>
                <c:pt idx="0">
                  <c:v>8.6798490867107603</c:v>
                </c:pt>
                <c:pt idx="1">
                  <c:v>12.384810749426265</c:v>
                </c:pt>
                <c:pt idx="2">
                  <c:v>11.064677134402018</c:v>
                </c:pt>
                <c:pt idx="3">
                  <c:v>8.4234391046552446</c:v>
                </c:pt>
                <c:pt idx="4">
                  <c:v>4.5347502855225059</c:v>
                </c:pt>
                <c:pt idx="5">
                  <c:v>7.1163335470467359</c:v>
                </c:pt>
                <c:pt idx="6">
                  <c:v>4.0222033212992585</c:v>
                </c:pt>
                <c:pt idx="7">
                  <c:v>12.257555195890262</c:v>
                </c:pt>
                <c:pt idx="8">
                  <c:v>5.4445042011834914</c:v>
                </c:pt>
                <c:pt idx="9">
                  <c:v>3.8912384216737337</c:v>
                </c:pt>
                <c:pt idx="10">
                  <c:v>4.7646952261062268</c:v>
                </c:pt>
                <c:pt idx="11">
                  <c:v>10.932718053785521</c:v>
                </c:pt>
                <c:pt idx="12">
                  <c:v>11.228277674985492</c:v>
                </c:pt>
                <c:pt idx="13">
                  <c:v>6.4977304620394989</c:v>
                </c:pt>
                <c:pt idx="14">
                  <c:v>9.4610092441915299</c:v>
                </c:pt>
                <c:pt idx="15">
                  <c:v>5.7498321308037532</c:v>
                </c:pt>
                <c:pt idx="16">
                  <c:v>3.9743084830247426</c:v>
                </c:pt>
                <c:pt idx="17">
                  <c:v>2.8069295435854826</c:v>
                </c:pt>
                <c:pt idx="18">
                  <c:v>4.787529277292748</c:v>
                </c:pt>
                <c:pt idx="19">
                  <c:v>8.514610083092748</c:v>
                </c:pt>
                <c:pt idx="20">
                  <c:v>5.8730377173927479</c:v>
                </c:pt>
                <c:pt idx="21">
                  <c:v>11.882193305667755</c:v>
                </c:pt>
                <c:pt idx="22">
                  <c:v>6.895261541820247</c:v>
                </c:pt>
                <c:pt idx="23">
                  <c:v>6.6840994119862671</c:v>
                </c:pt>
                <c:pt idx="24">
                  <c:v>6.6204755302345291</c:v>
                </c:pt>
                <c:pt idx="25">
                  <c:v>4.2286329924852453</c:v>
                </c:pt>
                <c:pt idx="26">
                  <c:v>3.3099317934712644</c:v>
                </c:pt>
                <c:pt idx="27">
                  <c:v>6.1534289820547485</c:v>
                </c:pt>
                <c:pt idx="28">
                  <c:v>5.588312405661469</c:v>
                </c:pt>
                <c:pt idx="29">
                  <c:v>7.7986432282060036</c:v>
                </c:pt>
              </c:numCache>
            </c:numRef>
          </c:val>
          <c:extLst>
            <c:ext xmlns:c16="http://schemas.microsoft.com/office/drawing/2014/chart" uri="{C3380CC4-5D6E-409C-BE32-E72D297353CC}">
              <c16:uniqueId val="{00000001-A4F0-48AC-B611-3FE419B08386}"/>
            </c:ext>
          </c:extLst>
        </c:ser>
        <c:ser>
          <c:idx val="2"/>
          <c:order val="2"/>
          <c:tx>
            <c:strRef>
              <c:f>'Box Chart Data'!$E$1</c:f>
              <c:strCache>
                <c:ptCount val="1"/>
                <c:pt idx="0">
                  <c:v>Q3-Median</c:v>
                </c:pt>
              </c:strCache>
            </c:strRef>
          </c:tx>
          <c:spPr>
            <a:solidFill>
              <a:schemeClr val="accent1"/>
            </a:solidFill>
            <a:ln w="12700">
              <a:solidFill>
                <a:schemeClr val="tx1"/>
              </a:solidFill>
            </a:ln>
            <a:effectLst/>
          </c:spPr>
          <c:invertIfNegative val="0"/>
          <c:errBars>
            <c:errBarType val="plus"/>
            <c:errValType val="cust"/>
            <c:noEndCap val="0"/>
            <c:plus>
              <c:numRef>
                <c:f>'Box Chart Data'!$F$2:$F$32</c:f>
                <c:numCache>
                  <c:formatCode>General</c:formatCode>
                  <c:ptCount val="31"/>
                  <c:pt idx="0">
                    <c:v>8.2554879072917515</c:v>
                  </c:pt>
                  <c:pt idx="1">
                    <c:v>10.205936336063019</c:v>
                  </c:pt>
                  <c:pt idx="2">
                    <c:v>3.3213776797342405</c:v>
                  </c:pt>
                  <c:pt idx="3">
                    <c:v>4.8171607053732828</c:v>
                  </c:pt>
                  <c:pt idx="4">
                    <c:v>7.1062535828682485</c:v>
                  </c:pt>
                  <c:pt idx="5">
                    <c:v>6.8331263198487591</c:v>
                  </c:pt>
                  <c:pt idx="6">
                    <c:v>1.1354642689597654</c:v>
                  </c:pt>
                  <c:pt idx="7">
                    <c:v>6.7432251391927309</c:v>
                  </c:pt>
                  <c:pt idx="8">
                    <c:v>7.2085681315545003</c:v>
                  </c:pt>
                  <c:pt idx="9">
                    <c:v>8.0467417758704869</c:v>
                  </c:pt>
                  <c:pt idx="10">
                    <c:v>2.5376595034717297</c:v>
                  </c:pt>
                  <c:pt idx="11">
                    <c:v>5.2350942684127801</c:v>
                  </c:pt>
                  <c:pt idx="12">
                    <c:v>2.8888546383405185</c:v>
                  </c:pt>
                  <c:pt idx="13">
                    <c:v>12.271644077279745</c:v>
                  </c:pt>
                  <c:pt idx="14">
                    <c:v>5.5181164547690003</c:v>
                  </c:pt>
                  <c:pt idx="15">
                    <c:v>7.5841953166717246</c:v>
                  </c:pt>
                  <c:pt idx="16">
                    <c:v>7.8204195099737603</c:v>
                  </c:pt>
                  <c:pt idx="17">
                    <c:v>4.8233940311422714</c:v>
                  </c:pt>
                  <c:pt idx="18">
                    <c:v>5.1579023871267395</c:v>
                  </c:pt>
                  <c:pt idx="19">
                    <c:v>3.2167951173784957</c:v>
                  </c:pt>
                  <c:pt idx="20">
                    <c:v>7.9785350839567286</c:v>
                  </c:pt>
                  <c:pt idx="21">
                    <c:v>6.9913691448735165</c:v>
                  </c:pt>
                  <c:pt idx="22">
                    <c:v>7.9396776929612543</c:v>
                  </c:pt>
                  <c:pt idx="23">
                    <c:v>4.6911380583199787</c:v>
                  </c:pt>
                  <c:pt idx="24">
                    <c:v>2.7400662344844875</c:v>
                  </c:pt>
                  <c:pt idx="25">
                    <c:v>5.5310928510667452</c:v>
                  </c:pt>
                  <c:pt idx="26">
                    <c:v>4.5345725484415027</c:v>
                  </c:pt>
                  <c:pt idx="27">
                    <c:v>4.5900221255247402</c:v>
                  </c:pt>
                  <c:pt idx="28">
                    <c:v>4.4187616313867295</c:v>
                  </c:pt>
                  <c:pt idx="29">
                    <c:v>9.3482544014784992</c:v>
                  </c:pt>
                </c:numCache>
              </c:numRef>
            </c:plus>
            <c:minus>
              <c:numLit>
                <c:formatCode>General</c:formatCode>
                <c:ptCount val="1"/>
                <c:pt idx="0">
                  <c:v>1</c:v>
                </c:pt>
              </c:numLit>
            </c:minus>
            <c:spPr>
              <a:noFill/>
              <a:ln w="12700" cap="flat" cmpd="sng" algn="ctr">
                <a:solidFill>
                  <a:schemeClr val="tx1"/>
                </a:solidFill>
                <a:round/>
              </a:ln>
              <a:effectLst/>
            </c:spPr>
          </c:errBars>
          <c:cat>
            <c:numRef>
              <c:f>'Box Chart Data'!$G$2:$G$31</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'Box Chart Data'!$E$2:$E$31</c:f>
              <c:numCache>
                <c:formatCode>General</c:formatCode>
                <c:ptCount val="30"/>
                <c:pt idx="0">
                  <c:v>4.0891586184732489</c:v>
                </c:pt>
                <c:pt idx="1">
                  <c:v>6.2458082154569752</c:v>
                </c:pt>
                <c:pt idx="2">
                  <c:v>6.2335689603452522</c:v>
                </c:pt>
                <c:pt idx="3">
                  <c:v>3.8141016030652395</c:v>
                </c:pt>
                <c:pt idx="4">
                  <c:v>4.285972278837761</c:v>
                </c:pt>
                <c:pt idx="5">
                  <c:v>4.0233800122797447</c:v>
                </c:pt>
                <c:pt idx="6">
                  <c:v>2.4598931070132153</c:v>
                </c:pt>
                <c:pt idx="7">
                  <c:v>2.8687133100452513</c:v>
                </c:pt>
                <c:pt idx="8">
                  <c:v>4.5805561071614989</c:v>
                </c:pt>
                <c:pt idx="9">
                  <c:v>5.7416292371040072</c:v>
                </c:pt>
                <c:pt idx="10">
                  <c:v>5.2509703953362532</c:v>
                </c:pt>
                <c:pt idx="11">
                  <c:v>4.5752428402602163</c:v>
                </c:pt>
                <c:pt idx="12">
                  <c:v>6.0630282568944835</c:v>
                </c:pt>
                <c:pt idx="13">
                  <c:v>6.4822637603232636</c:v>
                </c:pt>
                <c:pt idx="14">
                  <c:v>5.9391241708274833</c:v>
                </c:pt>
                <c:pt idx="15">
                  <c:v>6.7477041711417769</c:v>
                </c:pt>
                <c:pt idx="16">
                  <c:v>5.6144503536632442</c:v>
                </c:pt>
                <c:pt idx="17">
                  <c:v>6.6762265655312376</c:v>
                </c:pt>
                <c:pt idx="18">
                  <c:v>5.3792286169867509</c:v>
                </c:pt>
                <c:pt idx="19">
                  <c:v>8.1111113082980069</c:v>
                </c:pt>
                <c:pt idx="20">
                  <c:v>7.4092269892242655</c:v>
                </c:pt>
                <c:pt idx="21">
                  <c:v>4.0346146204404931</c:v>
                </c:pt>
                <c:pt idx="22">
                  <c:v>4.5645327114452527</c:v>
                </c:pt>
                <c:pt idx="23">
                  <c:v>5.1604209669150123</c:v>
                </c:pt>
                <c:pt idx="24">
                  <c:v>4.3249196577139912</c:v>
                </c:pt>
                <c:pt idx="25">
                  <c:v>2.3311062828482534</c:v>
                </c:pt>
                <c:pt idx="26">
                  <c:v>1.627140677790976</c:v>
                </c:pt>
                <c:pt idx="27">
                  <c:v>3.5151595551587604</c:v>
                </c:pt>
                <c:pt idx="28">
                  <c:v>2.6212113064847813</c:v>
                </c:pt>
                <c:pt idx="29">
                  <c:v>7.5888589042975241</c:v>
                </c:pt>
              </c:numCache>
            </c:numRef>
          </c:val>
          <c:extLst>
            <c:ext xmlns:c16="http://schemas.microsoft.com/office/drawing/2014/chart" uri="{C3380CC4-5D6E-409C-BE32-E72D297353CC}">
              <c16:uniqueId val="{00000002-A4F0-48AC-B611-3FE419B08386}"/>
            </c:ext>
          </c:extLst>
        </c:ser>
        <c:dLbls>
          <c:showLegendKey val="0"/>
          <c:showVal val="0"/>
          <c:showCatName val="0"/>
          <c:showSerName val="0"/>
          <c:showPercent val="0"/>
          <c:showBubbleSize val="0"/>
        </c:dLbls>
        <c:gapWidth val="50"/>
        <c:overlap val="100"/>
        <c:axId val="762284944"/>
        <c:axId val="762281808"/>
      </c:barChart>
      <c:scatterChart>
        <c:scatterStyle val="lineMarker"/>
        <c:varyColors val="0"/>
        <c:ser>
          <c:idx val="3"/>
          <c:order val="3"/>
          <c:tx>
            <c:strRef>
              <c:f>'Box Chart Data'!$H$1</c:f>
              <c:strCache>
                <c:ptCount val="1"/>
                <c:pt idx="0">
                  <c:v>Mean</c:v>
                </c:pt>
              </c:strCache>
            </c:strRef>
          </c:tx>
          <c:spPr>
            <a:ln w="25400" cap="rnd">
              <a:noFill/>
              <a:round/>
            </a:ln>
            <a:effectLst/>
          </c:spPr>
          <c:marker>
            <c:symbol val="diamond"/>
            <c:size val="8"/>
            <c:spPr>
              <a:solidFill>
                <a:schemeClr val="bg1"/>
              </a:solidFill>
              <a:ln w="12700">
                <a:solidFill>
                  <a:schemeClr val="tx1"/>
                </a:solidFill>
              </a:ln>
              <a:effectLst/>
            </c:spPr>
          </c:marker>
          <c:xVal>
            <c:numRef>
              <c:f>'Box Chart Data'!$G$2:$G$31</c:f>
              <c:numCache>
                <c:formatCode>0</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xVal>
          <c:yVal>
            <c:numRef>
              <c:f>'Box Chart Data'!$H$2:$H$31</c:f>
              <c:numCache>
                <c:formatCode>General</c:formatCode>
                <c:ptCount val="30"/>
                <c:pt idx="0">
                  <c:v>171.33536530827624</c:v>
                </c:pt>
                <c:pt idx="1">
                  <c:v>166.24502278564242</c:v>
                </c:pt>
                <c:pt idx="2">
                  <c:v>169.79618345685162</c:v>
                </c:pt>
                <c:pt idx="3">
                  <c:v>175.23348157240673</c:v>
                </c:pt>
                <c:pt idx="4">
                  <c:v>175.69455074085079</c:v>
                </c:pt>
                <c:pt idx="5">
                  <c:v>173.3710371207377</c:v>
                </c:pt>
                <c:pt idx="6">
                  <c:v>178.45554648169355</c:v>
                </c:pt>
                <c:pt idx="7">
                  <c:v>174.47216902356683</c:v>
                </c:pt>
                <c:pt idx="8">
                  <c:v>176.2198086774923</c:v>
                </c:pt>
                <c:pt idx="9">
                  <c:v>172.57239357483363</c:v>
                </c:pt>
                <c:pt idx="10">
                  <c:v>177.6050330325312</c:v>
                </c:pt>
                <c:pt idx="11">
                  <c:v>173.30828552346239</c:v>
                </c:pt>
                <c:pt idx="12">
                  <c:v>173.01416587405106</c:v>
                </c:pt>
                <c:pt idx="13">
                  <c:v>166.10990677614936</c:v>
                </c:pt>
                <c:pt idx="14">
                  <c:v>171.92663888258627</c:v>
                </c:pt>
                <c:pt idx="15">
                  <c:v>170.38121244193061</c:v>
                </c:pt>
                <c:pt idx="16">
                  <c:v>174.17786444050103</c:v>
                </c:pt>
                <c:pt idx="17">
                  <c:v>177.41867035934686</c:v>
                </c:pt>
                <c:pt idx="18">
                  <c:v>177.84674722262938</c:v>
                </c:pt>
                <c:pt idx="19">
                  <c:v>174.56132042644336</c:v>
                </c:pt>
                <c:pt idx="20">
                  <c:v>172.94136660098579</c:v>
                </c:pt>
                <c:pt idx="21">
                  <c:v>174.81149574706401</c:v>
                </c:pt>
                <c:pt idx="22">
                  <c:v>175.31420875801066</c:v>
                </c:pt>
                <c:pt idx="23">
                  <c:v>177.6085322318784</c:v>
                </c:pt>
                <c:pt idx="24">
                  <c:v>181.18140362821904</c:v>
                </c:pt>
                <c:pt idx="25">
                  <c:v>181.2653123802622</c:v>
                </c:pt>
                <c:pt idx="26">
                  <c:v>178.25554419379577</c:v>
                </c:pt>
                <c:pt idx="27">
                  <c:v>179.12326572208781</c:v>
                </c:pt>
                <c:pt idx="28">
                  <c:v>181.04409702971918</c:v>
                </c:pt>
                <c:pt idx="29">
                  <c:v>170.03910657119567</c:v>
                </c:pt>
              </c:numCache>
            </c:numRef>
          </c:yVal>
          <c:smooth val="0"/>
          <c:extLst>
            <c:ext xmlns:c16="http://schemas.microsoft.com/office/drawing/2014/chart" uri="{C3380CC4-5D6E-409C-BE32-E72D297353CC}">
              <c16:uniqueId val="{00000003-A4F0-48AC-B611-3FE419B08386}"/>
            </c:ext>
          </c:extLst>
        </c:ser>
        <c:ser>
          <c:idx val="4"/>
          <c:order val="4"/>
          <c:tx>
            <c:v>Outliers</c:v>
          </c:tx>
          <c:spPr>
            <a:ln w="25400" cap="rnd">
              <a:noFill/>
              <a:round/>
            </a:ln>
            <a:effectLst/>
          </c:spPr>
          <c:marker>
            <c:symbol val="x"/>
            <c:size val="8"/>
            <c:spPr>
              <a:noFill/>
              <a:ln w="12700">
                <a:solidFill>
                  <a:srgbClr val="FF0000"/>
                </a:solidFill>
              </a:ln>
              <a:effectLst/>
            </c:spPr>
          </c:marker>
          <c:xVal>
            <c:numRef>
              <c:f>'Outlier Data'!$A$2:$A$32</c:f>
              <c:numCache>
                <c:formatCode>0</c:formatCode>
                <c:ptCount val="31"/>
                <c:pt idx="0">
                  <c:v>1</c:v>
                </c:pt>
                <c:pt idx="1">
                  <c:v>1</c:v>
                </c:pt>
                <c:pt idx="2">
                  <c:v>2</c:v>
                </c:pt>
                <c:pt idx="3">
                  <c:v>2</c:v>
                </c:pt>
                <c:pt idx="4">
                  <c:v>3</c:v>
                </c:pt>
                <c:pt idx="5">
                  <c:v>4</c:v>
                </c:pt>
                <c:pt idx="6">
                  <c:v>6</c:v>
                </c:pt>
                <c:pt idx="7">
                  <c:v>9</c:v>
                </c:pt>
                <c:pt idx="8">
                  <c:v>10</c:v>
                </c:pt>
                <c:pt idx="9">
                  <c:v>10</c:v>
                </c:pt>
                <c:pt idx="10">
                  <c:v>10</c:v>
                </c:pt>
                <c:pt idx="11">
                  <c:v>14</c:v>
                </c:pt>
                <c:pt idx="12">
                  <c:v>14</c:v>
                </c:pt>
                <c:pt idx="13">
                  <c:v>14</c:v>
                </c:pt>
                <c:pt idx="14">
                  <c:v>15</c:v>
                </c:pt>
                <c:pt idx="15">
                  <c:v>15</c:v>
                </c:pt>
                <c:pt idx="16">
                  <c:v>16</c:v>
                </c:pt>
                <c:pt idx="17">
                  <c:v>16</c:v>
                </c:pt>
                <c:pt idx="18">
                  <c:v>16</c:v>
                </c:pt>
                <c:pt idx="19">
                  <c:v>18</c:v>
                </c:pt>
                <c:pt idx="20">
                  <c:v>23</c:v>
                </c:pt>
                <c:pt idx="21">
                  <c:v>27</c:v>
                </c:pt>
                <c:pt idx="22">
                  <c:v>27</c:v>
                </c:pt>
                <c:pt idx="23">
                  <c:v>27</c:v>
                </c:pt>
                <c:pt idx="24">
                  <c:v>28</c:v>
                </c:pt>
                <c:pt idx="25">
                  <c:v>28</c:v>
                </c:pt>
                <c:pt idx="26">
                  <c:v>29</c:v>
                </c:pt>
                <c:pt idx="27">
                  <c:v>30</c:v>
                </c:pt>
              </c:numCache>
            </c:numRef>
          </c:xVal>
          <c:yVal>
            <c:numRef>
              <c:f>'Outlier Data'!$B$2:$B$32</c:f>
              <c:numCache>
                <c:formatCode>0.00</c:formatCode>
                <c:ptCount val="31"/>
                <c:pt idx="0">
                  <c:v>145.68894454305999</c:v>
                </c:pt>
                <c:pt idx="1">
                  <c:v>106.06881140105401</c:v>
                </c:pt>
                <c:pt idx="2">
                  <c:v>103.394767281952</c:v>
                </c:pt>
                <c:pt idx="3">
                  <c:v>112.380696366333</c:v>
                </c:pt>
                <c:pt idx="4">
                  <c:v>134.74186107017201</c:v>
                </c:pt>
                <c:pt idx="5">
                  <c:v>151.12424980129001</c:v>
                </c:pt>
                <c:pt idx="6">
                  <c:v>116.963166777645</c:v>
                </c:pt>
                <c:pt idx="7">
                  <c:v>142.38534396195499</c:v>
                </c:pt>
                <c:pt idx="8">
                  <c:v>147.74282179879901</c:v>
                </c:pt>
                <c:pt idx="9">
                  <c:v>153.44372101271401</c:v>
                </c:pt>
                <c:pt idx="10">
                  <c:v>149.21330158546601</c:v>
                </c:pt>
                <c:pt idx="11">
                  <c:v>141.004321477254</c:v>
                </c:pt>
                <c:pt idx="12">
                  <c:v>131.32296608044101</c:v>
                </c:pt>
                <c:pt idx="13">
                  <c:v>137.08305986798601</c:v>
                </c:pt>
                <c:pt idx="14">
                  <c:v>143.49848655559299</c:v>
                </c:pt>
                <c:pt idx="15">
                  <c:v>128.393640290409</c:v>
                </c:pt>
                <c:pt idx="16">
                  <c:v>135.72158071414401</c:v>
                </c:pt>
                <c:pt idx="17">
                  <c:v>147.01010140414999</c:v>
                </c:pt>
                <c:pt idx="18">
                  <c:v>135.45874036476499</c:v>
                </c:pt>
                <c:pt idx="19">
                  <c:v>153.18921911053701</c:v>
                </c:pt>
                <c:pt idx="20">
                  <c:v>145.699506657158</c:v>
                </c:pt>
                <c:pt idx="21">
                  <c:v>168.65683120000401</c:v>
                </c:pt>
                <c:pt idx="22">
                  <c:v>165.683789271987</c:v>
                </c:pt>
                <c:pt idx="23">
                  <c:v>131.81813054660901</c:v>
                </c:pt>
                <c:pt idx="24">
                  <c:v>152.99386434722101</c:v>
                </c:pt>
                <c:pt idx="25">
                  <c:v>144.03468498005299</c:v>
                </c:pt>
                <c:pt idx="26">
                  <c:v>142.31440562761099</c:v>
                </c:pt>
                <c:pt idx="27">
                  <c:v>136.01390114821601</c:v>
                </c:pt>
              </c:numCache>
            </c:numRef>
          </c:yVal>
          <c:smooth val="0"/>
          <c:extLst>
            <c:ext xmlns:c16="http://schemas.microsoft.com/office/drawing/2014/chart" uri="{C3380CC4-5D6E-409C-BE32-E72D297353CC}">
              <c16:uniqueId val="{00000004-A4F0-48AC-B611-3FE419B08386}"/>
            </c:ext>
          </c:extLst>
        </c:ser>
        <c:dLbls>
          <c:showLegendKey val="0"/>
          <c:showVal val="0"/>
          <c:showCatName val="0"/>
          <c:showSerName val="0"/>
          <c:showPercent val="0"/>
          <c:showBubbleSize val="0"/>
        </c:dLbls>
        <c:axId val="762284944"/>
        <c:axId val="762281808"/>
      </c:scatterChart>
      <c:catAx>
        <c:axId val="76228494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low"/>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62281808"/>
        <c:crosses val="autoZero"/>
        <c:auto val="0"/>
        <c:lblAlgn val="ctr"/>
        <c:lblOffset val="100"/>
        <c:tickLblSkip val="1"/>
        <c:noMultiLvlLbl val="1"/>
      </c:catAx>
      <c:valAx>
        <c:axId val="762281808"/>
        <c:scaling>
          <c:orientation val="minMax"/>
          <c:max val="2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CPS1 (%)</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62284944"/>
        <c:crosses val="autoZero"/>
        <c:crossBetween val="between"/>
      </c:valAx>
      <c:spPr>
        <a:noFill/>
        <a:ln>
          <a:noFill/>
        </a:ln>
        <a:effectLst/>
      </c:spPr>
    </c:plotArea>
    <c:legend>
      <c:legendPos val="b"/>
      <c:legendEntry>
        <c:idx val="0"/>
        <c:delete val="1"/>
      </c:legendEntry>
      <c:legendEntry>
        <c:idx val="1"/>
        <c:delete val="1"/>
      </c:legendEntry>
      <c:legendEntry>
        <c:idx val="2"/>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76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Same data with 10 years shown instead of 15</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040052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Comparison of frequency profile between June 2022 and June 2023, we see fewer instances of frequency hovering at or below the lower deadband in June 2023. </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4255771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Comparison of frequency profile between June 2021 and June 2023, we see fewer instances of frequency hovering well below the lower deadband in June 2023, and significantly fewer instances of frequency crossing the higher deadband in June 2023. </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902114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3807897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3464214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BAL-003</a:t>
            </a:r>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a:p>
        </p:txBody>
      </p:sp>
    </p:spTree>
    <p:extLst>
      <p:ext uri="{BB962C8B-B14F-4D97-AF65-F5344CB8AC3E}">
        <p14:creationId xmlns:p14="http://schemas.microsoft.com/office/powerpoint/2010/main" val="809473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aseline="0" dirty="0"/>
              <a:t>OP2018: FRO = -381.0, </a:t>
            </a:r>
            <a:r>
              <a:rPr lang="en-US" baseline="0" dirty="0" err="1"/>
              <a:t>FRM_median</a:t>
            </a:r>
            <a:r>
              <a:rPr lang="en-US" baseline="0" dirty="0"/>
              <a:t> = -843.17, </a:t>
            </a:r>
            <a:r>
              <a:rPr lang="en-US" baseline="0" dirty="0" err="1"/>
              <a:t>FRM_average</a:t>
            </a:r>
            <a:r>
              <a:rPr lang="en-US" baseline="0" dirty="0"/>
              <a:t> = -959.7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OP2019: FRO = -381.0, </a:t>
            </a:r>
            <a:r>
              <a:rPr lang="en-US" baseline="0" dirty="0" err="1"/>
              <a:t>FRM_median</a:t>
            </a:r>
            <a:r>
              <a:rPr lang="en-US" baseline="0" dirty="0"/>
              <a:t> = -811.14, </a:t>
            </a:r>
            <a:r>
              <a:rPr lang="en-US" baseline="0" dirty="0" err="1"/>
              <a:t>FRM_average</a:t>
            </a:r>
            <a:r>
              <a:rPr lang="en-US" baseline="0" dirty="0"/>
              <a:t> = -892.5</a:t>
            </a:r>
          </a:p>
          <a:p>
            <a:r>
              <a:rPr lang="en-US" baseline="0" dirty="0"/>
              <a:t>OP2020: FRO = -425.0, FRM median = -789.34, FRM average = -879.0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OP2021: FRO = -471.0, FRM median = -913.56, FRM average = -992.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OP2022: FRO = -463.0, FRM median = -1060.40, FRM average = -1153.4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321189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800" b="1" i="0" u="none" strike="noStrike" dirty="0">
                <a:effectLst/>
                <a:latin typeface="Arial" panose="020B0604020202020204" pitchFamily="34" charset="0"/>
              </a:rPr>
              <a:t>42,917,874</a:t>
            </a:r>
            <a:r>
              <a:rPr lang="en-US" sz="2800" dirty="0"/>
              <a:t> </a:t>
            </a:r>
            <a:r>
              <a:rPr lang="en-US" sz="1800" b="1" dirty="0">
                <a:solidFill>
                  <a:schemeClr val="accent2"/>
                </a:solidFill>
              </a:rPr>
              <a:t>MWh</a:t>
            </a:r>
            <a:endParaRPr lang="en-US" sz="1800" dirty="0"/>
          </a:p>
          <a:p>
            <a:endParaRPr lang="en-US" sz="1800" dirty="0"/>
          </a:p>
          <a:p>
            <a:endParaRPr lang="en-US" sz="1800" dirty="0"/>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a:p>
        </p:txBody>
      </p:sp>
    </p:spTree>
    <p:extLst>
      <p:ext uri="{BB962C8B-B14F-4D97-AF65-F5344CB8AC3E}">
        <p14:creationId xmlns:p14="http://schemas.microsoft.com/office/powerpoint/2010/main" val="41642234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rPr>
              <a:t>8,178,411 MWH</a:t>
            </a:r>
          </a:p>
          <a:p>
            <a:pPr lvl="1"/>
            <a:endParaRPr lang="en-US" sz="1200" b="1" dirty="0">
              <a:solidFill>
                <a:schemeClr val="accent2"/>
              </a:solidFill>
            </a:endParaRPr>
          </a:p>
          <a:p>
            <a:pPr lvl="1"/>
            <a:endParaRPr lang="en-US" sz="1200" b="1" dirty="0">
              <a:solidFill>
                <a:schemeClr val="accent2"/>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22</a:t>
            </a:fld>
            <a:endParaRPr lang="en-US"/>
          </a:p>
        </p:txBody>
      </p:sp>
    </p:spTree>
    <p:extLst>
      <p:ext uri="{BB962C8B-B14F-4D97-AF65-F5344CB8AC3E}">
        <p14:creationId xmlns:p14="http://schemas.microsoft.com/office/powerpoint/2010/main" val="3331871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800" b="1" i="0" u="none" strike="noStrike" dirty="0">
                <a:effectLst/>
                <a:latin typeface="Arial" panose="020B0604020202020204" pitchFamily="34" charset="0"/>
              </a:rPr>
              <a:t>19.06%</a:t>
            </a:r>
          </a:p>
          <a:p>
            <a:endParaRPr lang="en-US" sz="1800" b="0" i="0" u="none" strike="noStrike"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rPr>
              <a:t>of total energy was provided by wind generation</a:t>
            </a:r>
            <a:endParaRPr lang="en-US" sz="1000" b="0" i="0" u="none" strike="noStrike" dirty="0">
              <a:solidFill>
                <a:srgbClr val="000000"/>
              </a:solidFill>
              <a:effectLst/>
              <a:latin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23</a:t>
            </a:fld>
            <a:endParaRPr lang="en-US"/>
          </a:p>
        </p:txBody>
      </p:sp>
    </p:spTree>
    <p:extLst>
      <p:ext uri="{BB962C8B-B14F-4D97-AF65-F5344CB8AC3E}">
        <p14:creationId xmlns:p14="http://schemas.microsoft.com/office/powerpoint/2010/main" val="1574076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373313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800" b="1" i="0" u="none" strike="noStrike" dirty="0">
                <a:effectLst/>
                <a:latin typeface="Arial" panose="020B0604020202020204" pitchFamily="34" charset="0"/>
              </a:rPr>
              <a:t>3,486,941</a:t>
            </a:r>
            <a:r>
              <a:rPr lang="en-US" dirty="0"/>
              <a:t> </a:t>
            </a:r>
            <a:r>
              <a:rPr lang="en-US" sz="1200" b="1" dirty="0">
                <a:solidFill>
                  <a:schemeClr val="accent2"/>
                </a:solidFill>
              </a:rPr>
              <a:t> MWh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24</a:t>
            </a:fld>
            <a:endParaRPr lang="en-US"/>
          </a:p>
        </p:txBody>
      </p:sp>
    </p:spTree>
    <p:extLst>
      <p:ext uri="{BB962C8B-B14F-4D97-AF65-F5344CB8AC3E}">
        <p14:creationId xmlns:p14="http://schemas.microsoft.com/office/powerpoint/2010/main" val="2888508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800" b="1" i="0" u="none" strike="noStrike" dirty="0">
                <a:effectLst/>
                <a:latin typeface="Arial" panose="020B0604020202020204" pitchFamily="34" charset="0"/>
              </a:rPr>
              <a:t>8.12% </a:t>
            </a:r>
            <a:r>
              <a:rPr lang="en-US" sz="1200" b="0" i="0" u="none" strike="noStrike" dirty="0">
                <a:effectLst/>
                <a:latin typeface="Arial" panose="020B0604020202020204" pitchFamily="34" charset="0"/>
              </a:rPr>
              <a:t>of total </a:t>
            </a:r>
          </a:p>
          <a:p>
            <a:r>
              <a:rPr lang="en-US" sz="1200" b="0" i="0" u="none" strike="noStrike" dirty="0">
                <a:effectLst/>
                <a:latin typeface="Arial" panose="020B0604020202020204" pitchFamily="34" charset="0"/>
              </a:rPr>
              <a:t>energy was provided by solar generation, which is highest solar  penetration level so far.</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25</a:t>
            </a:fld>
            <a:endParaRPr lang="en-US"/>
          </a:p>
        </p:txBody>
      </p:sp>
    </p:spTree>
    <p:extLst>
      <p:ext uri="{BB962C8B-B14F-4D97-AF65-F5344CB8AC3E}">
        <p14:creationId xmlns:p14="http://schemas.microsoft.com/office/powerpoint/2010/main" val="779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Minimum Inertia</a:t>
            </a:r>
            <a:r>
              <a:rPr lang="en-US" baseline="0" dirty="0"/>
              <a:t> =</a:t>
            </a:r>
            <a:r>
              <a:rPr lang="en-US" sz="1800" b="0" i="0" u="none" strike="noStrike" baseline="0" dirty="0">
                <a:solidFill>
                  <a:srgbClr val="000000"/>
                </a:solidFill>
                <a:effectLst/>
                <a:latin typeface="Calibri" panose="020F0502020204030204" pitchFamily="34" charset="0"/>
              </a:rPr>
              <a:t>226,139</a:t>
            </a:r>
            <a:r>
              <a:rPr lang="en-US" dirty="0"/>
              <a:t> </a:t>
            </a:r>
            <a:r>
              <a:rPr lang="en-US" baseline="0" dirty="0"/>
              <a:t> MW*s on 6/2/2023</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Previous Minimum was 109,029 MW*s on 3/22/2021</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solidFill>
              </a:rPr>
              <a:t>Mean: </a:t>
            </a:r>
            <a:r>
              <a:rPr lang="en-US" sz="1800" b="1" i="0" u="none" strike="noStrike" dirty="0">
                <a:solidFill>
                  <a:srgbClr val="000000"/>
                </a:solidFill>
                <a:effectLst/>
                <a:latin typeface="Calibri" panose="020F0502020204030204" pitchFamily="34" charset="0"/>
              </a:rPr>
              <a:t>283,676</a:t>
            </a:r>
            <a:r>
              <a:rPr lang="en-US" sz="2400" dirty="0"/>
              <a:t> </a:t>
            </a:r>
            <a:r>
              <a:rPr lang="en-US" sz="1600" b="1" baseline="0" dirty="0"/>
              <a:t> </a:t>
            </a:r>
            <a:r>
              <a:rPr lang="en-US" sz="1600" b="1" dirty="0">
                <a:solidFill>
                  <a:schemeClr val="accent2"/>
                </a:solidFill>
              </a:rPr>
              <a:t>MW*s</a:t>
            </a:r>
            <a:endParaRPr lang="en-US" sz="1600"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solidFill>
              </a:rPr>
              <a:t>Min: </a:t>
            </a:r>
            <a:r>
              <a:rPr lang="en-US" sz="1800" b="1" i="0" u="none" strike="noStrike" dirty="0">
                <a:solidFill>
                  <a:srgbClr val="000000"/>
                </a:solidFill>
                <a:effectLst/>
                <a:latin typeface="Calibri" panose="020F0502020204030204" pitchFamily="34" charset="0"/>
              </a:rPr>
              <a:t>226,139</a:t>
            </a:r>
            <a:r>
              <a:rPr lang="en-US" sz="1600" b="1" dirty="0">
                <a:solidFill>
                  <a:schemeClr val="accent2"/>
                </a:solidFill>
              </a:rPr>
              <a:t> MW*s</a:t>
            </a:r>
            <a:r>
              <a:rPr lang="en-US" sz="1600" b="1" baseline="0" dirty="0">
                <a:solidFill>
                  <a:schemeClr val="accent2"/>
                </a:solidFill>
              </a:rPr>
              <a:t>  </a:t>
            </a:r>
            <a:r>
              <a:rPr lang="en-US" sz="1600" dirty="0">
                <a:solidFill>
                  <a:schemeClr val="accent2"/>
                </a:solidFill>
              </a:rPr>
              <a:t>on June 2nd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solidFill>
              </a:rPr>
              <a:t>Max: </a:t>
            </a:r>
            <a:r>
              <a:rPr lang="en-US" sz="1600" b="1" i="0" u="none" strike="noStrike" dirty="0">
                <a:solidFill>
                  <a:srgbClr val="000000"/>
                </a:solidFill>
                <a:effectLst/>
                <a:latin typeface="Calibri" panose="020F0502020204030204" pitchFamily="34" charset="0"/>
              </a:rPr>
              <a:t>327,800</a:t>
            </a:r>
            <a:r>
              <a:rPr lang="en-US" sz="1400" b="1" dirty="0">
                <a:solidFill>
                  <a:schemeClr val="accent2"/>
                </a:solidFill>
              </a:rPr>
              <a:t> </a:t>
            </a:r>
            <a:r>
              <a:rPr lang="en-US" sz="1600" b="1" dirty="0">
                <a:solidFill>
                  <a:schemeClr val="accent2"/>
                </a:solidFill>
              </a:rPr>
              <a:t> MW*s</a:t>
            </a:r>
            <a:r>
              <a:rPr lang="en-US" sz="1600" b="1" baseline="0" dirty="0">
                <a:solidFill>
                  <a:schemeClr val="accent2"/>
                </a:solidFill>
              </a:rPr>
              <a:t> </a:t>
            </a:r>
            <a:r>
              <a:rPr lang="en-US" sz="1600" b="1" dirty="0">
                <a:solidFill>
                  <a:schemeClr val="accent2"/>
                </a:solidFill>
              </a:rPr>
              <a:t> </a:t>
            </a:r>
            <a:r>
              <a:rPr lang="en-US" sz="1600" dirty="0">
                <a:solidFill>
                  <a:schemeClr val="accent2"/>
                </a:solidFill>
              </a:rPr>
              <a:t>on June 26th</a:t>
            </a:r>
            <a:endParaRPr lang="en-US" sz="1600" dirty="0"/>
          </a:p>
        </p:txBody>
      </p:sp>
      <p:sp>
        <p:nvSpPr>
          <p:cNvPr id="4" name="Slide Number Placeholder 3"/>
          <p:cNvSpPr>
            <a:spLocks noGrp="1"/>
          </p:cNvSpPr>
          <p:nvPr>
            <p:ph type="sldNum" sz="quarter" idx="10"/>
          </p:nvPr>
        </p:nvSpPr>
        <p:spPr/>
        <p:txBody>
          <a:bodyPr/>
          <a:lstStyle/>
          <a:p>
            <a:fld id="{F62AC51D-6DAA-4455-8EA7-D54B64909A85}" type="slidenum">
              <a:rPr lang="en-US" smtClean="0"/>
              <a:t>27</a:t>
            </a:fld>
            <a:endParaRPr lang="en-US"/>
          </a:p>
        </p:txBody>
      </p:sp>
    </p:spTree>
    <p:extLst>
      <p:ext uri="{BB962C8B-B14F-4D97-AF65-F5344CB8AC3E}">
        <p14:creationId xmlns:p14="http://schemas.microsoft.com/office/powerpoint/2010/main" val="3461496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Times New Roman" pitchFamily="18" charset="0"/>
                <a:ea typeface="+mn-ea"/>
                <a:cs typeface="+mn-cs"/>
              </a:rPr>
              <a:t>For each box, the central mark (red line) is the median, the edges of the box (in blue) are the 25th and 75th percentiles, the whiskers correspond to +/- 2.7 sigma (i.e., represent 99.3% coverage, assuming the data are normally distributed. The corresponding lowest inertia in each year is given in the</a:t>
            </a:r>
            <a:r>
              <a:rPr lang="en-US" sz="1200" kern="1200" baseline="0" dirty="0">
                <a:solidFill>
                  <a:schemeClr val="tx1"/>
                </a:solidFill>
                <a:effectLst/>
                <a:latin typeface="Times New Roman" pitchFamily="18" charset="0"/>
                <a:ea typeface="+mn-ea"/>
                <a:cs typeface="+mn-cs"/>
              </a:rPr>
              <a:t> table</a:t>
            </a:r>
            <a:r>
              <a:rPr lang="en-US" sz="1200" kern="1200" dirty="0">
                <a:solidFill>
                  <a:schemeClr val="tx1"/>
                </a:solidFill>
                <a:effectLst/>
                <a:latin typeface="Times New Roman" pitchFamily="18"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Times New Roman" pitchFamily="18" charset="0"/>
                <a:ea typeface="+mn-ea"/>
                <a:cs typeface="+mn-cs"/>
              </a:rPr>
              <a:t>The</a:t>
            </a:r>
            <a:r>
              <a:rPr lang="en-US" sz="1200" kern="1200" baseline="0" dirty="0">
                <a:solidFill>
                  <a:schemeClr val="tx1"/>
                </a:solidFill>
                <a:effectLst/>
                <a:latin typeface="Times New Roman" pitchFamily="18" charset="0"/>
                <a:ea typeface="+mn-ea"/>
                <a:cs typeface="+mn-cs"/>
              </a:rPr>
              <a:t> circle on each boxplot is showing inertia during time when highest portion of load was served by wind/solar generation in that year.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3857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285510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392401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69347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Overall, the 15 min CPS1 score is consistently above 140</a:t>
            </a:r>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907422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12 month rolling average CPS1 score is 174. 38, which is in line with expectations, and the CPS1 score for Jan is slightly higher than the last month.</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842787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solidFill>
              </a:rPr>
              <a:t>Daily RMS1 frequency by year is so far slightly smaller overall compared with 2022.</a:t>
            </a:r>
          </a:p>
          <a:p>
            <a:pPr lvl="1"/>
            <a:r>
              <a:rPr lang="en-US" sz="1600" dirty="0">
                <a:solidFill>
                  <a:schemeClr val="accent2"/>
                </a:solidFill>
              </a:rPr>
              <a:t>Mean: 14.82 </a:t>
            </a:r>
            <a:r>
              <a:rPr lang="en-US" sz="1600" dirty="0" err="1">
                <a:solidFill>
                  <a:schemeClr val="accent2"/>
                </a:solidFill>
              </a:rPr>
              <a:t>mHz</a:t>
            </a:r>
            <a:endParaRPr lang="en-US" sz="1600" dirty="0">
              <a:solidFill>
                <a:schemeClr val="accent2"/>
              </a:solidFill>
            </a:endParaRPr>
          </a:p>
          <a:p>
            <a:pPr lvl="1"/>
            <a:r>
              <a:rPr lang="en-US" sz="1600" dirty="0">
                <a:solidFill>
                  <a:schemeClr val="accent2"/>
                </a:solidFill>
              </a:rPr>
              <a:t>Min: 11.76 </a:t>
            </a:r>
            <a:r>
              <a:rPr lang="en-US" sz="1600" dirty="0" err="1">
                <a:solidFill>
                  <a:schemeClr val="accent2"/>
                </a:solidFill>
              </a:rPr>
              <a:t>mHz</a:t>
            </a:r>
            <a:endParaRPr lang="en-US" sz="1600" dirty="0">
              <a:solidFill>
                <a:schemeClr val="accent2"/>
              </a:solidFill>
            </a:endParaRPr>
          </a:p>
          <a:p>
            <a:pPr lvl="1"/>
            <a:r>
              <a:rPr lang="en-US" sz="1600" dirty="0">
                <a:solidFill>
                  <a:schemeClr val="accent2"/>
                </a:solidFill>
              </a:rPr>
              <a:t>Max 18.7mHz</a:t>
            </a:r>
          </a:p>
          <a:p>
            <a:pPr marL="457200" lvl="1" indent="0">
              <a:buFont typeface="Arial" panose="020B0604020202020204" pitchFamily="34" charset="0"/>
              <a:buNone/>
            </a:pPr>
            <a:endParaRPr lang="en-US" sz="1600" dirty="0">
              <a:solidFill>
                <a:schemeClr val="accent2"/>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56977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solidFill>
              </a:rPr>
              <a:t>A More granular look at last 15 years of RMS1 by month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15.05 </a:t>
            </a:r>
            <a:r>
              <a:rPr lang="en-US" sz="1600" dirty="0" err="1"/>
              <a:t>mHz</a:t>
            </a:r>
            <a:r>
              <a:rPr lang="en-US" sz="1600" dirty="0"/>
              <a:t> on avg for June 2023</a:t>
            </a:r>
            <a:endParaRPr lang="en-US" sz="1600" dirty="0">
              <a:solidFill>
                <a:schemeClr val="accent2"/>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43900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20.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40"/>
            <a:ext cx="5646034" cy="2031325"/>
          </a:xfrm>
          <a:prstGeom prst="rect">
            <a:avLst/>
          </a:prstGeom>
          <a:noFill/>
        </p:spPr>
        <p:txBody>
          <a:bodyPr wrap="square" rtlCol="0">
            <a:spAutoFit/>
          </a:bodyPr>
          <a:lstStyle/>
          <a:p>
            <a:r>
              <a:rPr lang="en-US" b="1" dirty="0"/>
              <a:t>ERCOT Frequency Control Report</a:t>
            </a:r>
          </a:p>
          <a:p>
            <a:r>
              <a:rPr lang="en-US" b="1" dirty="0"/>
              <a:t>June 2023</a:t>
            </a:r>
          </a:p>
          <a:p>
            <a:endParaRPr lang="en-US" dirty="0"/>
          </a:p>
          <a:p>
            <a:r>
              <a:rPr lang="en-US" dirty="0"/>
              <a:t>ERCOT</a:t>
            </a:r>
          </a:p>
          <a:p>
            <a:r>
              <a:rPr lang="en-US" dirty="0"/>
              <a:t>Operations Planning</a:t>
            </a:r>
          </a:p>
          <a:p>
            <a:endParaRPr lang="en-US" dirty="0"/>
          </a:p>
          <a:p>
            <a:r>
              <a:rPr lang="en-US" dirty="0"/>
              <a:t>PDCWG | July 19</a:t>
            </a:r>
            <a:r>
              <a:rPr lang="en-US" baseline="30000" dirty="0"/>
              <a:t>th</a:t>
            </a:r>
            <a:r>
              <a:rPr lang="en-US" dirty="0"/>
              <a:t>,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RMS1 of ERCOT Frequency by Month</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pic>
        <p:nvPicPr>
          <p:cNvPr id="6" name="Picture 5">
            <a:extLst>
              <a:ext uri="{FF2B5EF4-FFF2-40B4-BE49-F238E27FC236}">
                <a16:creationId xmlns:a16="http://schemas.microsoft.com/office/drawing/2014/main" id="{4C1750A0-0D83-690E-B2C1-95D085FB1694}"/>
              </a:ext>
            </a:extLst>
          </p:cNvPr>
          <p:cNvPicPr>
            <a:picLocks noChangeAspect="1"/>
          </p:cNvPicPr>
          <p:nvPr/>
        </p:nvPicPr>
        <p:blipFill>
          <a:blip r:embed="rId3"/>
          <a:stretch>
            <a:fillRect/>
          </a:stretch>
        </p:blipFill>
        <p:spPr>
          <a:xfrm>
            <a:off x="685800" y="762000"/>
            <a:ext cx="7391400" cy="5434377"/>
          </a:xfrm>
          <a:prstGeom prst="rect">
            <a:avLst/>
          </a:prstGeom>
        </p:spPr>
      </p:pic>
    </p:spTree>
    <p:extLst>
      <p:ext uri="{BB962C8B-B14F-4D97-AF65-F5344CB8AC3E}">
        <p14:creationId xmlns:p14="http://schemas.microsoft.com/office/powerpoint/2010/main" val="1165769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Frequency Profile Comparison</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91067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Profile Comparison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6" name="Picture 5">
            <a:extLst>
              <a:ext uri="{FF2B5EF4-FFF2-40B4-BE49-F238E27FC236}">
                <a16:creationId xmlns:a16="http://schemas.microsoft.com/office/drawing/2014/main" id="{1A3757C1-A44A-9F8F-A424-6B05C7E27023}"/>
              </a:ext>
            </a:extLst>
          </p:cNvPr>
          <p:cNvPicPr>
            <a:picLocks noChangeAspect="1"/>
          </p:cNvPicPr>
          <p:nvPr/>
        </p:nvPicPr>
        <p:blipFill>
          <a:blip r:embed="rId3"/>
          <a:stretch>
            <a:fillRect/>
          </a:stretch>
        </p:blipFill>
        <p:spPr>
          <a:xfrm>
            <a:off x="838200" y="762000"/>
            <a:ext cx="7391400" cy="5374938"/>
          </a:xfrm>
          <a:prstGeom prst="rect">
            <a:avLst/>
          </a:prstGeom>
        </p:spPr>
      </p:pic>
    </p:spTree>
    <p:extLst>
      <p:ext uri="{BB962C8B-B14F-4D97-AF65-F5344CB8AC3E}">
        <p14:creationId xmlns:p14="http://schemas.microsoft.com/office/powerpoint/2010/main" val="2744282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Profile Comparison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6" name="Picture 5">
            <a:extLst>
              <a:ext uri="{FF2B5EF4-FFF2-40B4-BE49-F238E27FC236}">
                <a16:creationId xmlns:a16="http://schemas.microsoft.com/office/drawing/2014/main" id="{5B7B1690-62AA-EB92-0ACE-167507F084E8}"/>
              </a:ext>
            </a:extLst>
          </p:cNvPr>
          <p:cNvPicPr>
            <a:picLocks noChangeAspect="1"/>
          </p:cNvPicPr>
          <p:nvPr/>
        </p:nvPicPr>
        <p:blipFill>
          <a:blip r:embed="rId3"/>
          <a:stretch>
            <a:fillRect/>
          </a:stretch>
        </p:blipFill>
        <p:spPr>
          <a:xfrm>
            <a:off x="762000" y="809138"/>
            <a:ext cx="7391400" cy="5363062"/>
          </a:xfrm>
          <a:prstGeom prst="rect">
            <a:avLst/>
          </a:prstGeom>
        </p:spPr>
      </p:pic>
    </p:spTree>
    <p:extLst>
      <p:ext uri="{BB962C8B-B14F-4D97-AF65-F5344CB8AC3E}">
        <p14:creationId xmlns:p14="http://schemas.microsoft.com/office/powerpoint/2010/main" val="176605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Time Error Correction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8259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Daily Time Error</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pic>
        <p:nvPicPr>
          <p:cNvPr id="7" name="Picture 6">
            <a:extLst>
              <a:ext uri="{FF2B5EF4-FFF2-40B4-BE49-F238E27FC236}">
                <a16:creationId xmlns:a16="http://schemas.microsoft.com/office/drawing/2014/main" id="{C52DDE7C-6E29-B285-C6C5-8518941FEC00}"/>
              </a:ext>
            </a:extLst>
          </p:cNvPr>
          <p:cNvPicPr>
            <a:picLocks noChangeAspect="1"/>
          </p:cNvPicPr>
          <p:nvPr/>
        </p:nvPicPr>
        <p:blipFill>
          <a:blip r:embed="rId3"/>
          <a:stretch>
            <a:fillRect/>
          </a:stretch>
        </p:blipFill>
        <p:spPr>
          <a:xfrm>
            <a:off x="609600" y="762000"/>
            <a:ext cx="7449590" cy="5410955"/>
          </a:xfrm>
          <a:prstGeom prst="rect">
            <a:avLst/>
          </a:prstGeom>
        </p:spPr>
      </p:pic>
    </p:spTree>
    <p:extLst>
      <p:ext uri="{BB962C8B-B14F-4D97-AF65-F5344CB8AC3E}">
        <p14:creationId xmlns:p14="http://schemas.microsoft.com/office/powerpoint/2010/main" val="756648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Error Corrections Log Summary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3" name="Content Placeholder 2"/>
          <p:cNvSpPr>
            <a:spLocks noGrp="1"/>
          </p:cNvSpPr>
          <p:nvPr>
            <p:ph idx="1"/>
          </p:nvPr>
        </p:nvSpPr>
        <p:spPr/>
        <p:txBody>
          <a:bodyPr/>
          <a:lstStyle/>
          <a:p>
            <a:r>
              <a:rPr lang="en-US" sz="2400" dirty="0"/>
              <a:t>There have been no time error corrections since December 2016</a:t>
            </a:r>
          </a:p>
        </p:txBody>
      </p:sp>
    </p:spTree>
    <p:extLst>
      <p:ext uri="{BB962C8B-B14F-4D97-AF65-F5344CB8AC3E}">
        <p14:creationId xmlns:p14="http://schemas.microsoft.com/office/powerpoint/2010/main" val="1955393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BAL-003 Performance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292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184807"/>
            <a:ext cx="7886700" cy="1505883"/>
          </a:xfrm>
        </p:spPr>
        <p:txBody>
          <a:bodyPr vert="horz" lIns="91440" tIns="45720" rIns="91440" bIns="45720" rtlCol="0" anchor="ctr">
            <a:normAutofit/>
          </a:bodyPr>
          <a:lstStyle/>
          <a:p>
            <a:pPr>
              <a:lnSpc>
                <a:spcPct val="90000"/>
              </a:lnSpc>
            </a:pPr>
            <a:r>
              <a:rPr lang="en-US" sz="4500" dirty="0">
                <a:solidFill>
                  <a:schemeClr val="tx1"/>
                </a:solidFill>
              </a:rPr>
              <a:t>Op. Year 2022 BAL-003 Selected Events – Update</a:t>
            </a:r>
          </a:p>
        </p:txBody>
      </p:sp>
      <p:sp>
        <p:nvSpPr>
          <p:cNvPr id="4" name="Slide Number Placeholder 3"/>
          <p:cNvSpPr>
            <a:spLocks noGrp="1"/>
          </p:cNvSpPr>
          <p:nvPr>
            <p:ph type="sldNum" sz="quarter" idx="4"/>
          </p:nvPr>
        </p:nvSpPr>
        <p:spPr>
          <a:xfrm>
            <a:off x="6457950" y="6356352"/>
            <a:ext cx="2057400" cy="365125"/>
          </a:xfrm>
        </p:spPr>
        <p:txBody>
          <a:bodyPr vert="horz" lIns="91440" tIns="45720" rIns="91440" bIns="45720" rtlCol="0" anchor="ctr">
            <a:normAutofit/>
          </a:bodyPr>
          <a:lstStyle/>
          <a:p>
            <a:pPr algn="r">
              <a:spcAft>
                <a:spcPts val="600"/>
              </a:spcAft>
            </a:pPr>
            <a:fld id="{1D93BD3E-1E9A-4970-A6F7-E7AC52762E0C}" type="slidenum">
              <a:rPr lang="en-US" smtClean="0"/>
              <a:pPr algn="r">
                <a:spcAft>
                  <a:spcPts val="600"/>
                </a:spcAft>
              </a:pPr>
              <a:t>18</a:t>
            </a:fld>
            <a:endParaRPr lang="en-US"/>
          </a:p>
        </p:txBody>
      </p:sp>
      <p:pic>
        <p:nvPicPr>
          <p:cNvPr id="6" name="Picture 5">
            <a:extLst>
              <a:ext uri="{FF2B5EF4-FFF2-40B4-BE49-F238E27FC236}">
                <a16:creationId xmlns:a16="http://schemas.microsoft.com/office/drawing/2014/main" id="{2B8CCE84-9009-D9C8-C4F1-8B293CD45A56}"/>
              </a:ext>
            </a:extLst>
          </p:cNvPr>
          <p:cNvPicPr>
            <a:picLocks noChangeAspect="1"/>
          </p:cNvPicPr>
          <p:nvPr/>
        </p:nvPicPr>
        <p:blipFill>
          <a:blip r:embed="rId3"/>
          <a:stretch>
            <a:fillRect/>
          </a:stretch>
        </p:blipFill>
        <p:spPr>
          <a:xfrm>
            <a:off x="228600" y="1828801"/>
            <a:ext cx="8796337" cy="4527552"/>
          </a:xfrm>
          <a:prstGeom prst="rect">
            <a:avLst/>
          </a:prstGeom>
        </p:spPr>
      </p:pic>
    </p:spTree>
    <p:extLst>
      <p:ext uri="{BB962C8B-B14F-4D97-AF65-F5344CB8AC3E}">
        <p14:creationId xmlns:p14="http://schemas.microsoft.com/office/powerpoint/2010/main" val="3291867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 Year 2022 BAL-003 FRM Performance - Update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pic>
        <p:nvPicPr>
          <p:cNvPr id="7" name="Picture 6">
            <a:extLst>
              <a:ext uri="{FF2B5EF4-FFF2-40B4-BE49-F238E27FC236}">
                <a16:creationId xmlns:a16="http://schemas.microsoft.com/office/drawing/2014/main" id="{42CA6EBA-7A17-CC69-1161-D63E175C8C75}"/>
              </a:ext>
            </a:extLst>
          </p:cNvPr>
          <p:cNvPicPr>
            <a:picLocks noChangeAspect="1"/>
          </p:cNvPicPr>
          <p:nvPr/>
        </p:nvPicPr>
        <p:blipFill>
          <a:blip r:embed="rId3"/>
          <a:stretch>
            <a:fillRect/>
          </a:stretch>
        </p:blipFill>
        <p:spPr>
          <a:xfrm>
            <a:off x="228600" y="2804486"/>
            <a:ext cx="8686800" cy="1249028"/>
          </a:xfrm>
          <a:prstGeom prst="rect">
            <a:avLst/>
          </a:prstGeom>
        </p:spPr>
      </p:pic>
    </p:spTree>
    <p:extLst>
      <p:ext uri="{BB962C8B-B14F-4D97-AF65-F5344CB8AC3E}">
        <p14:creationId xmlns:p14="http://schemas.microsoft.com/office/powerpoint/2010/main" val="1181083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411208"/>
          </a:xfrm>
        </p:spPr>
        <p:txBody>
          <a:bodyPr/>
          <a:lstStyle/>
          <a:p>
            <a:r>
              <a:rPr lang="en-US" dirty="0"/>
              <a:t>Summary of June 2023</a:t>
            </a:r>
          </a:p>
        </p:txBody>
      </p:sp>
      <p:sp>
        <p:nvSpPr>
          <p:cNvPr id="3" name="Content Placeholder 2"/>
          <p:cNvSpPr>
            <a:spLocks noGrp="1"/>
          </p:cNvSpPr>
          <p:nvPr>
            <p:ph idx="1"/>
          </p:nvPr>
        </p:nvSpPr>
        <p:spPr>
          <a:xfrm>
            <a:off x="492967" y="1583160"/>
            <a:ext cx="4114800" cy="4110831"/>
          </a:xfrm>
        </p:spPr>
        <p:txBody>
          <a:bodyPr/>
          <a:lstStyle/>
          <a:p>
            <a:pPr>
              <a:spcBef>
                <a:spcPts val="600"/>
              </a:spcBef>
            </a:pPr>
            <a:r>
              <a:rPr lang="en-US" sz="1800" dirty="0">
                <a:solidFill>
                  <a:schemeClr val="accent2"/>
                </a:solidFill>
              </a:rPr>
              <a:t>CPS1: </a:t>
            </a:r>
            <a:r>
              <a:rPr lang="en-US" sz="1800" b="1" dirty="0">
                <a:solidFill>
                  <a:schemeClr val="accent2"/>
                </a:solidFill>
              </a:rPr>
              <a:t>174.71%</a:t>
            </a:r>
            <a:endParaRPr lang="en-US" sz="1800" dirty="0">
              <a:solidFill>
                <a:schemeClr val="accent2"/>
              </a:solidFill>
            </a:endParaRPr>
          </a:p>
          <a:p>
            <a:pPr>
              <a:spcBef>
                <a:spcPts val="600"/>
              </a:spcBef>
            </a:pPr>
            <a:r>
              <a:rPr lang="en-US" sz="1800" dirty="0">
                <a:solidFill>
                  <a:schemeClr val="accent2"/>
                </a:solidFill>
              </a:rPr>
              <a:t>Current CPS1 12-Month Rolling Average: </a:t>
            </a:r>
            <a:r>
              <a:rPr lang="en-US" sz="1800" b="1" dirty="0">
                <a:solidFill>
                  <a:schemeClr val="accent2"/>
                </a:solidFill>
              </a:rPr>
              <a:t>174.38%</a:t>
            </a:r>
            <a:endParaRPr lang="en-US" sz="1800" dirty="0">
              <a:solidFill>
                <a:schemeClr val="accent2"/>
              </a:solidFill>
            </a:endParaRPr>
          </a:p>
          <a:p>
            <a:pPr>
              <a:spcBef>
                <a:spcPts val="600"/>
              </a:spcBef>
            </a:pPr>
            <a:r>
              <a:rPr lang="en-US" sz="1800" b="1" dirty="0">
                <a:solidFill>
                  <a:schemeClr val="accent2"/>
                </a:solidFill>
              </a:rPr>
              <a:t>0</a:t>
            </a:r>
            <a:r>
              <a:rPr lang="en-US" sz="1800" dirty="0">
                <a:solidFill>
                  <a:schemeClr val="accent2"/>
                </a:solidFill>
              </a:rPr>
              <a:t> BAAL Exceedance(s)</a:t>
            </a:r>
          </a:p>
          <a:p>
            <a:pPr>
              <a:spcBef>
                <a:spcPts val="600"/>
              </a:spcBef>
            </a:pPr>
            <a:r>
              <a:rPr lang="en-US" sz="1800" b="1" dirty="0">
                <a:solidFill>
                  <a:schemeClr val="accent2"/>
                </a:solidFill>
              </a:rPr>
              <a:t>0 </a:t>
            </a:r>
            <a:r>
              <a:rPr lang="en-US" sz="1800" dirty="0">
                <a:solidFill>
                  <a:schemeClr val="accent2"/>
                </a:solidFill>
              </a:rPr>
              <a:t>hourly CPS1 score below 100%</a:t>
            </a:r>
          </a:p>
          <a:p>
            <a:pPr>
              <a:spcBef>
                <a:spcPts val="600"/>
              </a:spcBef>
            </a:pPr>
            <a:r>
              <a:rPr lang="en-US" sz="1800" dirty="0">
                <a:solidFill>
                  <a:schemeClr val="accent2"/>
                </a:solidFill>
              </a:rPr>
              <a:t>BAAL-003 Events have updated through 2022</a:t>
            </a:r>
          </a:p>
          <a:p>
            <a:pPr>
              <a:spcBef>
                <a:spcPts val="600"/>
              </a:spcBef>
            </a:pPr>
            <a:r>
              <a:rPr lang="en-US" sz="1800" dirty="0">
                <a:solidFill>
                  <a:schemeClr val="accent2"/>
                </a:solidFill>
              </a:rPr>
              <a:t>2022 BAAL-003 FRM Performance: </a:t>
            </a:r>
            <a:r>
              <a:rPr lang="en-US" sz="1800" b="1" dirty="0">
                <a:solidFill>
                  <a:schemeClr val="accent2"/>
                </a:solidFill>
              </a:rPr>
              <a:t>-1060.40</a:t>
            </a:r>
          </a:p>
          <a:p>
            <a:endParaRPr lang="en-US" sz="1800" dirty="0">
              <a:solidFill>
                <a:schemeClr val="accent2"/>
              </a:solidFill>
            </a:endParaRPr>
          </a:p>
          <a:p>
            <a:pPr marL="457200" lvl="1" indent="0">
              <a:buNone/>
            </a:pPr>
            <a:endParaRPr lang="en-US" sz="1800" dirty="0">
              <a:solidFill>
                <a:schemeClr val="accent2"/>
              </a:solidFill>
            </a:endParaRPr>
          </a:p>
          <a:p>
            <a:pPr marL="457200" lvl="1" indent="0">
              <a:buNone/>
            </a:pPr>
            <a:endParaRPr lang="en-US" sz="1800" dirty="0"/>
          </a:p>
          <a:p>
            <a:pPr lvl="1"/>
            <a:endParaRPr lang="en-US" sz="1800" dirty="0"/>
          </a:p>
          <a:p>
            <a:pPr lvl="1"/>
            <a:endParaRPr lang="en-US" sz="1800" dirty="0"/>
          </a:p>
          <a:p>
            <a:endParaRPr lang="en-US" sz="2400" dirty="0"/>
          </a:p>
          <a:p>
            <a:endParaRPr lang="en-US" sz="2400" dirty="0"/>
          </a:p>
          <a:p>
            <a:endParaRPr lang="en-US" sz="2400" dirty="0"/>
          </a:p>
          <a:p>
            <a:endParaRPr lang="en-US" sz="2400" dirty="0"/>
          </a:p>
          <a:p>
            <a:endParaRPr lang="en-US" sz="2400" dirty="0"/>
          </a:p>
        </p:txBody>
      </p:sp>
      <p:sp>
        <p:nvSpPr>
          <p:cNvPr id="4" name="Slide Number Placeholder 3"/>
          <p:cNvSpPr>
            <a:spLocks noGrp="1"/>
          </p:cNvSpPr>
          <p:nvPr>
            <p:ph type="sldNum" sz="quarter" idx="4"/>
          </p:nvPr>
        </p:nvSpPr>
        <p:spPr>
          <a:xfrm>
            <a:off x="8610600" y="6561139"/>
            <a:ext cx="457200" cy="168766"/>
          </a:xfrm>
        </p:spPr>
        <p:txBody>
          <a:bodyPr/>
          <a:lstStyle/>
          <a:p>
            <a:fld id="{1D93BD3E-1E9A-4970-A6F7-E7AC52762E0C}" type="slidenum">
              <a:rPr lang="en-US" smtClean="0"/>
              <a:pPr/>
              <a:t>2</a:t>
            </a:fld>
            <a:endParaRPr lang="en-US"/>
          </a:p>
        </p:txBody>
      </p:sp>
      <p:sp>
        <p:nvSpPr>
          <p:cNvPr id="5" name="Content Placeholder 2"/>
          <p:cNvSpPr txBox="1">
            <a:spLocks/>
          </p:cNvSpPr>
          <p:nvPr/>
        </p:nvSpPr>
        <p:spPr>
          <a:xfrm>
            <a:off x="4550980" y="1524000"/>
            <a:ext cx="4516821"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solidFill>
                  <a:schemeClr val="accent2"/>
                </a:solidFill>
              </a:rPr>
              <a:t>2023 RMS1 Statistics</a:t>
            </a:r>
          </a:p>
          <a:p>
            <a:pPr lvl="1"/>
            <a:r>
              <a:rPr lang="en-US" sz="1600" dirty="0">
                <a:solidFill>
                  <a:schemeClr val="accent2"/>
                </a:solidFill>
              </a:rPr>
              <a:t>Mean: </a:t>
            </a:r>
            <a:r>
              <a:rPr lang="en-US" sz="1600" b="1" dirty="0">
                <a:solidFill>
                  <a:schemeClr val="accent2"/>
                </a:solidFill>
              </a:rPr>
              <a:t>15.05 </a:t>
            </a:r>
            <a:r>
              <a:rPr lang="en-US" sz="1600" b="1" dirty="0" err="1">
                <a:solidFill>
                  <a:schemeClr val="accent2"/>
                </a:solidFill>
              </a:rPr>
              <a:t>mHz</a:t>
            </a:r>
            <a:endParaRPr lang="en-US" sz="1600" b="1" dirty="0">
              <a:solidFill>
                <a:schemeClr val="accent2"/>
              </a:solidFill>
            </a:endParaRPr>
          </a:p>
          <a:p>
            <a:pPr lvl="1"/>
            <a:r>
              <a:rPr lang="en-US" sz="1600" dirty="0">
                <a:solidFill>
                  <a:schemeClr val="accent2"/>
                </a:solidFill>
              </a:rPr>
              <a:t>Min: </a:t>
            </a:r>
            <a:r>
              <a:rPr lang="en-US" sz="1600" b="1" dirty="0">
                <a:solidFill>
                  <a:schemeClr val="accent2"/>
                </a:solidFill>
              </a:rPr>
              <a:t>12.99 </a:t>
            </a:r>
            <a:r>
              <a:rPr lang="en-US" sz="1600" b="1" dirty="0" err="1">
                <a:solidFill>
                  <a:schemeClr val="accent2"/>
                </a:solidFill>
              </a:rPr>
              <a:t>mHz</a:t>
            </a:r>
            <a:endParaRPr lang="en-US" sz="1600" b="1" dirty="0">
              <a:solidFill>
                <a:schemeClr val="accent2"/>
              </a:solidFill>
            </a:endParaRPr>
          </a:p>
          <a:p>
            <a:pPr lvl="1"/>
            <a:r>
              <a:rPr lang="en-US" sz="1600" dirty="0">
                <a:solidFill>
                  <a:schemeClr val="accent2"/>
                </a:solidFill>
              </a:rPr>
              <a:t>Max </a:t>
            </a:r>
            <a:r>
              <a:rPr lang="en-US" sz="1600" b="1" dirty="0">
                <a:solidFill>
                  <a:schemeClr val="accent2"/>
                </a:solidFill>
              </a:rPr>
              <a:t>17.47 </a:t>
            </a:r>
            <a:r>
              <a:rPr lang="en-US" sz="1600" b="1" dirty="0" err="1">
                <a:solidFill>
                  <a:schemeClr val="accent2"/>
                </a:solidFill>
              </a:rPr>
              <a:t>mHz</a:t>
            </a:r>
            <a:endParaRPr lang="en-US" sz="1600" b="1" dirty="0">
              <a:solidFill>
                <a:schemeClr val="accent2"/>
              </a:solidFill>
            </a:endParaRPr>
          </a:p>
          <a:p>
            <a:r>
              <a:rPr lang="en-US" sz="1800" dirty="0">
                <a:solidFill>
                  <a:schemeClr val="accent2"/>
                </a:solidFill>
              </a:rPr>
              <a:t>Energy Statistics</a:t>
            </a:r>
          </a:p>
          <a:p>
            <a:pPr lvl="1"/>
            <a:r>
              <a:rPr lang="en-US" sz="1600" dirty="0">
                <a:solidFill>
                  <a:schemeClr val="accent2"/>
                </a:solidFill>
              </a:rPr>
              <a:t>Total Energy: </a:t>
            </a:r>
            <a:r>
              <a:rPr lang="en-US" sz="1600" b="1" dirty="0">
                <a:solidFill>
                  <a:schemeClr val="accent2"/>
                </a:solidFill>
              </a:rPr>
              <a:t>42,917,874 MWh</a:t>
            </a:r>
          </a:p>
          <a:p>
            <a:pPr lvl="1"/>
            <a:r>
              <a:rPr lang="en-US" sz="1600" dirty="0">
                <a:solidFill>
                  <a:schemeClr val="accent2"/>
                </a:solidFill>
              </a:rPr>
              <a:t>Wind Energy: </a:t>
            </a:r>
            <a:r>
              <a:rPr lang="en-US" sz="1600" b="1" dirty="0">
                <a:solidFill>
                  <a:schemeClr val="accent2"/>
                </a:solidFill>
              </a:rPr>
              <a:t>8,178,411 MWH</a:t>
            </a:r>
          </a:p>
          <a:p>
            <a:pPr lvl="1"/>
            <a:r>
              <a:rPr lang="en-US" sz="1600" dirty="0">
                <a:solidFill>
                  <a:schemeClr val="accent2"/>
                </a:solidFill>
              </a:rPr>
              <a:t>Percent Energy from Wind: </a:t>
            </a:r>
            <a:r>
              <a:rPr lang="en-US" sz="1600" b="1" dirty="0">
                <a:solidFill>
                  <a:schemeClr val="accent2"/>
                </a:solidFill>
              </a:rPr>
              <a:t>19.06% </a:t>
            </a:r>
          </a:p>
          <a:p>
            <a:pPr lvl="1"/>
            <a:r>
              <a:rPr lang="en-US" sz="1600" dirty="0">
                <a:solidFill>
                  <a:schemeClr val="accent2"/>
                </a:solidFill>
              </a:rPr>
              <a:t>Solar Energy: </a:t>
            </a:r>
            <a:r>
              <a:rPr lang="en-US" sz="1600" b="1" dirty="0">
                <a:solidFill>
                  <a:schemeClr val="accent2"/>
                </a:solidFill>
              </a:rPr>
              <a:t>3,486,941 MWh </a:t>
            </a:r>
          </a:p>
          <a:p>
            <a:pPr lvl="1"/>
            <a:r>
              <a:rPr lang="en-US" sz="1600" dirty="0">
                <a:solidFill>
                  <a:schemeClr val="accent2"/>
                </a:solidFill>
              </a:rPr>
              <a:t>Percent Energy from Solar: </a:t>
            </a:r>
            <a:r>
              <a:rPr lang="en-US" sz="1600" b="1" dirty="0">
                <a:solidFill>
                  <a:schemeClr val="accent2"/>
                </a:solidFill>
              </a:rPr>
              <a:t>8.12%</a:t>
            </a:r>
          </a:p>
          <a:p>
            <a:r>
              <a:rPr lang="en-US" sz="1800" dirty="0">
                <a:solidFill>
                  <a:schemeClr val="accent2"/>
                </a:solidFill>
              </a:rPr>
              <a:t>Minimum System Inertia</a:t>
            </a:r>
          </a:p>
          <a:p>
            <a:pPr lvl="1"/>
            <a:r>
              <a:rPr lang="en-US" sz="1600" dirty="0">
                <a:solidFill>
                  <a:schemeClr val="accent2"/>
                </a:solidFill>
              </a:rPr>
              <a:t>Mean: </a:t>
            </a:r>
            <a:r>
              <a:rPr lang="en-US" sz="1600" b="1" dirty="0">
                <a:solidFill>
                  <a:schemeClr val="accent2"/>
                </a:solidFill>
              </a:rPr>
              <a:t>283,676  MW*s</a:t>
            </a:r>
          </a:p>
          <a:p>
            <a:pPr lvl="1"/>
            <a:r>
              <a:rPr lang="en-US" sz="1600" dirty="0">
                <a:solidFill>
                  <a:schemeClr val="accent2"/>
                </a:solidFill>
              </a:rPr>
              <a:t>Max: </a:t>
            </a:r>
            <a:r>
              <a:rPr lang="en-US" sz="1600" b="1" dirty="0">
                <a:solidFill>
                  <a:schemeClr val="accent2"/>
                </a:solidFill>
              </a:rPr>
              <a:t>327,800 MW*s  </a:t>
            </a:r>
            <a:r>
              <a:rPr lang="en-US" sz="1600" dirty="0">
                <a:solidFill>
                  <a:schemeClr val="accent2"/>
                </a:solidFill>
              </a:rPr>
              <a:t>on June 26th</a:t>
            </a:r>
          </a:p>
          <a:p>
            <a:pPr lvl="1"/>
            <a:r>
              <a:rPr lang="en-US" sz="1600" dirty="0">
                <a:solidFill>
                  <a:schemeClr val="accent2"/>
                </a:solidFill>
              </a:rPr>
              <a:t>Min: </a:t>
            </a:r>
            <a:r>
              <a:rPr lang="en-US" sz="1600" b="1" dirty="0">
                <a:solidFill>
                  <a:schemeClr val="accent2"/>
                </a:solidFill>
              </a:rPr>
              <a:t>226,139 MW*s  </a:t>
            </a:r>
            <a:r>
              <a:rPr lang="en-US" sz="1600" dirty="0">
                <a:solidFill>
                  <a:schemeClr val="accent2"/>
                </a:solidFill>
              </a:rPr>
              <a:t>on June 2nd</a:t>
            </a:r>
          </a:p>
          <a:p>
            <a:pPr lvl="1"/>
            <a:endParaRPr lang="en-US" sz="1600" dirty="0">
              <a:solidFill>
                <a:schemeClr val="accent2"/>
              </a:solidFill>
            </a:endParaRPr>
          </a:p>
          <a:p>
            <a:pPr marL="457200" lvl="1" indent="0">
              <a:buNone/>
            </a:pPr>
            <a:endParaRPr lang="en-US" sz="1800" dirty="0"/>
          </a:p>
          <a:p>
            <a:pPr lvl="1"/>
            <a:endParaRPr lang="en-US" sz="1800" dirty="0"/>
          </a:p>
          <a:p>
            <a:pPr lvl="1"/>
            <a:endParaRPr lang="en-US" sz="1800" dirty="0"/>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12596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ERCOT Energy Statistics</a:t>
            </a:r>
          </a:p>
        </p:txBody>
      </p:sp>
    </p:spTree>
    <p:extLst>
      <p:ext uri="{BB962C8B-B14F-4D97-AF65-F5344CB8AC3E}">
        <p14:creationId xmlns:p14="http://schemas.microsoft.com/office/powerpoint/2010/main" val="1275210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Energy</a:t>
            </a:r>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a:p>
        </p:txBody>
      </p:sp>
      <p:pic>
        <p:nvPicPr>
          <p:cNvPr id="5" name="Picture 4">
            <a:extLst>
              <a:ext uri="{FF2B5EF4-FFF2-40B4-BE49-F238E27FC236}">
                <a16:creationId xmlns:a16="http://schemas.microsoft.com/office/drawing/2014/main" id="{46A3F443-B492-E65A-4D80-66B02C55E866}"/>
              </a:ext>
            </a:extLst>
          </p:cNvPr>
          <p:cNvPicPr>
            <a:picLocks noChangeAspect="1"/>
          </p:cNvPicPr>
          <p:nvPr/>
        </p:nvPicPr>
        <p:blipFill>
          <a:blip r:embed="rId3"/>
          <a:stretch>
            <a:fillRect/>
          </a:stretch>
        </p:blipFill>
        <p:spPr>
          <a:xfrm>
            <a:off x="762000" y="838200"/>
            <a:ext cx="7391401" cy="5367468"/>
          </a:xfrm>
          <a:prstGeom prst="rect">
            <a:avLst/>
          </a:prstGeom>
        </p:spPr>
      </p:pic>
    </p:spTree>
    <p:extLst>
      <p:ext uri="{BB962C8B-B14F-4D97-AF65-F5344CB8AC3E}">
        <p14:creationId xmlns:p14="http://schemas.microsoft.com/office/powerpoint/2010/main" val="263022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Energy from Wind Generation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a:p>
        </p:txBody>
      </p:sp>
      <p:pic>
        <p:nvPicPr>
          <p:cNvPr id="6" name="Picture 5">
            <a:extLst>
              <a:ext uri="{FF2B5EF4-FFF2-40B4-BE49-F238E27FC236}">
                <a16:creationId xmlns:a16="http://schemas.microsoft.com/office/drawing/2014/main" id="{BAF14278-C96E-3435-6A6C-21DD1E2494CB}"/>
              </a:ext>
            </a:extLst>
          </p:cNvPr>
          <p:cNvPicPr>
            <a:picLocks noChangeAspect="1"/>
          </p:cNvPicPr>
          <p:nvPr/>
        </p:nvPicPr>
        <p:blipFill>
          <a:blip r:embed="rId3"/>
          <a:stretch>
            <a:fillRect/>
          </a:stretch>
        </p:blipFill>
        <p:spPr>
          <a:xfrm>
            <a:off x="685800" y="762000"/>
            <a:ext cx="7403010" cy="5410200"/>
          </a:xfrm>
          <a:prstGeom prst="rect">
            <a:avLst/>
          </a:prstGeom>
        </p:spPr>
      </p:pic>
    </p:spTree>
    <p:extLst>
      <p:ext uri="{BB962C8B-B14F-4D97-AF65-F5344CB8AC3E}">
        <p14:creationId xmlns:p14="http://schemas.microsoft.com/office/powerpoint/2010/main" val="4005694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Energy from Wind Generation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pic>
        <p:nvPicPr>
          <p:cNvPr id="6" name="Picture 5">
            <a:extLst>
              <a:ext uri="{FF2B5EF4-FFF2-40B4-BE49-F238E27FC236}">
                <a16:creationId xmlns:a16="http://schemas.microsoft.com/office/drawing/2014/main" id="{ED8873D7-0CC4-0214-9CCD-71534362CC4F}"/>
              </a:ext>
            </a:extLst>
          </p:cNvPr>
          <p:cNvPicPr>
            <a:picLocks noChangeAspect="1"/>
          </p:cNvPicPr>
          <p:nvPr/>
        </p:nvPicPr>
        <p:blipFill>
          <a:blip r:embed="rId3"/>
          <a:stretch>
            <a:fillRect/>
          </a:stretch>
        </p:blipFill>
        <p:spPr>
          <a:xfrm>
            <a:off x="800100" y="762000"/>
            <a:ext cx="7543800" cy="5501374"/>
          </a:xfrm>
          <a:prstGeom prst="rect">
            <a:avLst/>
          </a:prstGeom>
        </p:spPr>
      </p:pic>
    </p:spTree>
    <p:extLst>
      <p:ext uri="{BB962C8B-B14F-4D97-AF65-F5344CB8AC3E}">
        <p14:creationId xmlns:p14="http://schemas.microsoft.com/office/powerpoint/2010/main" val="2928700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Energy From Solar Generation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pic>
        <p:nvPicPr>
          <p:cNvPr id="6" name="Picture 5">
            <a:extLst>
              <a:ext uri="{FF2B5EF4-FFF2-40B4-BE49-F238E27FC236}">
                <a16:creationId xmlns:a16="http://schemas.microsoft.com/office/drawing/2014/main" id="{4D0BB17D-C234-11B7-2E52-646DD04893D4}"/>
              </a:ext>
            </a:extLst>
          </p:cNvPr>
          <p:cNvPicPr>
            <a:picLocks noChangeAspect="1"/>
          </p:cNvPicPr>
          <p:nvPr/>
        </p:nvPicPr>
        <p:blipFill>
          <a:blip r:embed="rId3"/>
          <a:stretch>
            <a:fillRect/>
          </a:stretch>
        </p:blipFill>
        <p:spPr>
          <a:xfrm>
            <a:off x="762000" y="685800"/>
            <a:ext cx="7543800" cy="5494565"/>
          </a:xfrm>
          <a:prstGeom prst="rect">
            <a:avLst/>
          </a:prstGeom>
        </p:spPr>
      </p:pic>
    </p:spTree>
    <p:extLst>
      <p:ext uri="{BB962C8B-B14F-4D97-AF65-F5344CB8AC3E}">
        <p14:creationId xmlns:p14="http://schemas.microsoft.com/office/powerpoint/2010/main" val="1680723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Energy from Solar Generation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25</a:t>
            </a:fld>
            <a:endParaRPr lang="en-US"/>
          </a:p>
        </p:txBody>
      </p:sp>
      <p:pic>
        <p:nvPicPr>
          <p:cNvPr id="6" name="Picture 5">
            <a:extLst>
              <a:ext uri="{FF2B5EF4-FFF2-40B4-BE49-F238E27FC236}">
                <a16:creationId xmlns:a16="http://schemas.microsoft.com/office/drawing/2014/main" id="{D11BF1F5-AA20-F268-103F-64C579677731}"/>
              </a:ext>
            </a:extLst>
          </p:cNvPr>
          <p:cNvPicPr>
            <a:picLocks noChangeAspect="1"/>
          </p:cNvPicPr>
          <p:nvPr/>
        </p:nvPicPr>
        <p:blipFill>
          <a:blip r:embed="rId3"/>
          <a:stretch>
            <a:fillRect/>
          </a:stretch>
        </p:blipFill>
        <p:spPr>
          <a:xfrm>
            <a:off x="609600" y="762000"/>
            <a:ext cx="7434874" cy="5408649"/>
          </a:xfrm>
          <a:prstGeom prst="rect">
            <a:avLst/>
          </a:prstGeom>
        </p:spPr>
      </p:pic>
    </p:spTree>
    <p:extLst>
      <p:ext uri="{BB962C8B-B14F-4D97-AF65-F5344CB8AC3E}">
        <p14:creationId xmlns:p14="http://schemas.microsoft.com/office/powerpoint/2010/main" val="2927513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ERCOT System Inertia</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3944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Minimum System Inertia</a:t>
            </a:r>
          </a:p>
        </p:txBody>
      </p:sp>
      <p:sp>
        <p:nvSpPr>
          <p:cNvPr id="4" name="Slide Number Placeholder 3"/>
          <p:cNvSpPr>
            <a:spLocks noGrp="1"/>
          </p:cNvSpPr>
          <p:nvPr>
            <p:ph type="sldNum" sz="quarter" idx="4"/>
          </p:nvPr>
        </p:nvSpPr>
        <p:spPr/>
        <p:txBody>
          <a:bodyPr/>
          <a:lstStyle/>
          <a:p>
            <a:fld id="{1D93BD3E-1E9A-4970-A6F7-E7AC52762E0C}" type="slidenum">
              <a:rPr lang="en-US" smtClean="0"/>
              <a:pPr/>
              <a:t>27</a:t>
            </a:fld>
            <a:endParaRPr lang="en-US"/>
          </a:p>
        </p:txBody>
      </p:sp>
      <p:pic>
        <p:nvPicPr>
          <p:cNvPr id="6" name="Picture 5">
            <a:extLst>
              <a:ext uri="{FF2B5EF4-FFF2-40B4-BE49-F238E27FC236}">
                <a16:creationId xmlns:a16="http://schemas.microsoft.com/office/drawing/2014/main" id="{448A1ECC-037E-B887-3C37-92025BA68A91}"/>
              </a:ext>
            </a:extLst>
          </p:cNvPr>
          <p:cNvPicPr>
            <a:picLocks noChangeAspect="1"/>
          </p:cNvPicPr>
          <p:nvPr/>
        </p:nvPicPr>
        <p:blipFill>
          <a:blip r:embed="rId3"/>
          <a:stretch>
            <a:fillRect/>
          </a:stretch>
        </p:blipFill>
        <p:spPr>
          <a:xfrm>
            <a:off x="609600" y="762000"/>
            <a:ext cx="7520601" cy="5475454"/>
          </a:xfrm>
          <a:prstGeom prst="rect">
            <a:avLst/>
          </a:prstGeom>
        </p:spPr>
      </p:pic>
    </p:spTree>
    <p:extLst>
      <p:ext uri="{BB962C8B-B14F-4D97-AF65-F5344CB8AC3E}">
        <p14:creationId xmlns:p14="http://schemas.microsoft.com/office/powerpoint/2010/main" val="2614364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ERCOT Inertia 2013-2023</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pic>
        <p:nvPicPr>
          <p:cNvPr id="5" name="Picture 4">
            <a:extLst>
              <a:ext uri="{FF2B5EF4-FFF2-40B4-BE49-F238E27FC236}">
                <a16:creationId xmlns:a16="http://schemas.microsoft.com/office/drawing/2014/main" id="{E539027A-5E32-6332-E11A-F7A012C9090A}"/>
              </a:ext>
            </a:extLst>
          </p:cNvPr>
          <p:cNvPicPr>
            <a:picLocks noChangeAspect="1"/>
          </p:cNvPicPr>
          <p:nvPr/>
        </p:nvPicPr>
        <p:blipFill>
          <a:blip r:embed="rId3"/>
          <a:stretch>
            <a:fillRect/>
          </a:stretch>
        </p:blipFill>
        <p:spPr>
          <a:xfrm>
            <a:off x="176403" y="4343399"/>
            <a:ext cx="8791194" cy="1905001"/>
          </a:xfrm>
          <a:prstGeom prst="rect">
            <a:avLst/>
          </a:prstGeom>
        </p:spPr>
      </p:pic>
      <p:pic>
        <p:nvPicPr>
          <p:cNvPr id="7" name="Picture 6">
            <a:extLst>
              <a:ext uri="{FF2B5EF4-FFF2-40B4-BE49-F238E27FC236}">
                <a16:creationId xmlns:a16="http://schemas.microsoft.com/office/drawing/2014/main" id="{8845376B-4971-DFD5-8CAC-2CC1813AA46D}"/>
              </a:ext>
            </a:extLst>
          </p:cNvPr>
          <p:cNvPicPr>
            <a:picLocks noChangeAspect="1"/>
          </p:cNvPicPr>
          <p:nvPr/>
        </p:nvPicPr>
        <p:blipFill>
          <a:blip r:embed="rId4"/>
          <a:stretch>
            <a:fillRect/>
          </a:stretch>
        </p:blipFill>
        <p:spPr>
          <a:xfrm>
            <a:off x="645449" y="507389"/>
            <a:ext cx="7853101" cy="4014424"/>
          </a:xfrm>
          <a:prstGeom prst="rect">
            <a:avLst/>
          </a:prstGeom>
        </p:spPr>
      </p:pic>
    </p:spTree>
    <p:extLst>
      <p:ext uri="{BB962C8B-B14F-4D97-AF65-F5344CB8AC3E}">
        <p14:creationId xmlns:p14="http://schemas.microsoft.com/office/powerpoint/2010/main" val="2718208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Questions?</a:t>
            </a:r>
          </a:p>
        </p:txBody>
      </p:sp>
      <p:sp>
        <p:nvSpPr>
          <p:cNvPr id="3" name="Subtitle 2"/>
          <p:cNvSpPr>
            <a:spLocks noGrp="1"/>
          </p:cNvSpPr>
          <p:nvPr>
            <p:ph type="subTitle" idx="1"/>
          </p:nvPr>
        </p:nvSpPr>
        <p:spPr/>
        <p:txBody>
          <a:bodyPr anchor="ctr"/>
          <a:lstStyle/>
          <a:p>
            <a:r>
              <a:rPr lang="en-US" dirty="0"/>
              <a:t>Thank you!</a:t>
            </a:r>
          </a:p>
        </p:txBody>
      </p:sp>
    </p:spTree>
    <p:extLst>
      <p:ext uri="{BB962C8B-B14F-4D97-AF65-F5344CB8AC3E}">
        <p14:creationId xmlns:p14="http://schemas.microsoft.com/office/powerpoint/2010/main" val="2777669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Frequency Control</a:t>
            </a:r>
          </a:p>
        </p:txBody>
      </p:sp>
      <p:sp>
        <p:nvSpPr>
          <p:cNvPr id="3" name="Subtitle 2"/>
          <p:cNvSpPr>
            <a:spLocks noGrp="1"/>
          </p:cNvSpPr>
          <p:nvPr>
            <p:ph type="subTitle" idx="1"/>
          </p:nvPr>
        </p:nvSpPr>
        <p:spPr/>
        <p:txBody>
          <a:bodyPr/>
          <a:lstStyle/>
          <a:p>
            <a:r>
              <a:rPr lang="en-US" dirty="0"/>
              <a:t>CPS1, BAAL, &amp; RMS1</a:t>
            </a:r>
          </a:p>
        </p:txBody>
      </p:sp>
    </p:spTree>
    <p:extLst>
      <p:ext uri="{BB962C8B-B14F-4D97-AF65-F5344CB8AC3E}">
        <p14:creationId xmlns:p14="http://schemas.microsoft.com/office/powerpoint/2010/main" val="333074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Hourly CPS1 by Day</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5E3311E7-7EDD-8821-E1C7-AA51B960C8EE}"/>
              </a:ext>
            </a:extLst>
          </p:cNvPr>
          <p:cNvSpPr txBox="1"/>
          <p:nvPr/>
        </p:nvSpPr>
        <p:spPr>
          <a:xfrm>
            <a:off x="5511799" y="5638800"/>
            <a:ext cx="295412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a:t>June-23 CPS1 (%): </a:t>
            </a:r>
            <a:r>
              <a:rPr lang="en-US" sz="1800" dirty="0">
                <a:effectLst/>
                <a:latin typeface="Calibri" panose="020F0502020204030204" pitchFamily="34" charset="0"/>
                <a:ea typeface="Calibri" panose="020F0502020204030204" pitchFamily="34" charset="0"/>
              </a:rPr>
              <a:t>174.71</a:t>
            </a:r>
            <a:endParaRPr lang="en-US" dirty="0"/>
          </a:p>
        </p:txBody>
      </p:sp>
      <p:graphicFrame>
        <p:nvGraphicFramePr>
          <p:cNvPr id="8" name="Chart 7">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548218602"/>
              </p:ext>
            </p:extLst>
          </p:nvPr>
        </p:nvGraphicFramePr>
        <p:xfrm>
          <a:off x="342900" y="849868"/>
          <a:ext cx="8458200" cy="52782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8465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BAAL Exceedances &amp; Violations</a:t>
            </a:r>
          </a:p>
        </p:txBody>
      </p:sp>
      <p:sp>
        <p:nvSpPr>
          <p:cNvPr id="3" name="Content Placeholder 2"/>
          <p:cNvSpPr>
            <a:spLocks noGrp="1"/>
          </p:cNvSpPr>
          <p:nvPr>
            <p:ph idx="1"/>
          </p:nvPr>
        </p:nvSpPr>
        <p:spPr/>
        <p:txBody>
          <a:bodyPr/>
          <a:lstStyle/>
          <a:p>
            <a:r>
              <a:rPr lang="en-US" sz="2400" dirty="0"/>
              <a:t>There were 0 BAAL exceedance(s) in June.</a:t>
            </a:r>
            <a:endParaRPr lang="en-US" sz="1600" dirty="0"/>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26513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15-Minute Average CPS1%</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3" name="Picture 2">
            <a:extLst>
              <a:ext uri="{FF2B5EF4-FFF2-40B4-BE49-F238E27FC236}">
                <a16:creationId xmlns:a16="http://schemas.microsoft.com/office/drawing/2014/main" id="{2EBE57F7-ED71-4DDB-7048-CF85AF9D23F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48744" y="798007"/>
            <a:ext cx="7446511" cy="5404324"/>
          </a:xfrm>
          <a:prstGeom prst="rect">
            <a:avLst/>
          </a:prstGeom>
        </p:spPr>
      </p:pic>
      <p:sp>
        <p:nvSpPr>
          <p:cNvPr id="5" name="TextBox 4">
            <a:extLst>
              <a:ext uri="{FF2B5EF4-FFF2-40B4-BE49-F238E27FC236}">
                <a16:creationId xmlns:a16="http://schemas.microsoft.com/office/drawing/2014/main" id="{950E55C8-5439-C5C9-8EEB-8F332A67425D}"/>
              </a:ext>
            </a:extLst>
          </p:cNvPr>
          <p:cNvSpPr txBox="1"/>
          <p:nvPr/>
        </p:nvSpPr>
        <p:spPr>
          <a:xfrm>
            <a:off x="4876800" y="1219200"/>
            <a:ext cx="2954123"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a:t>June-23 CPS1 (%): </a:t>
            </a:r>
            <a:r>
              <a:rPr lang="en-US" sz="1800" dirty="0">
                <a:effectLst/>
                <a:latin typeface="Calibri" panose="020F0502020204030204" pitchFamily="34" charset="0"/>
                <a:ea typeface="Calibri" panose="020F0502020204030204" pitchFamily="34" charset="0"/>
              </a:rPr>
              <a:t>174.71</a:t>
            </a:r>
            <a:endParaRPr lang="en-US" dirty="0"/>
          </a:p>
        </p:txBody>
      </p:sp>
    </p:spTree>
    <p:extLst>
      <p:ext uri="{BB962C8B-B14F-4D97-AF65-F5344CB8AC3E}">
        <p14:creationId xmlns:p14="http://schemas.microsoft.com/office/powerpoint/2010/main" val="32493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A660A9C-D055-B24B-6A77-8D21C852E5F1}"/>
              </a:ext>
            </a:extLst>
          </p:cNvPr>
          <p:cNvPicPr>
            <a:picLocks noChangeAspect="1"/>
          </p:cNvPicPr>
          <p:nvPr/>
        </p:nvPicPr>
        <p:blipFill>
          <a:blip r:embed="rId3"/>
          <a:stretch>
            <a:fillRect/>
          </a:stretch>
        </p:blipFill>
        <p:spPr>
          <a:xfrm>
            <a:off x="609600" y="735692"/>
            <a:ext cx="7620000" cy="5533572"/>
          </a:xfrm>
          <a:prstGeom prst="rect">
            <a:avLst/>
          </a:prstGeom>
        </p:spPr>
      </p:pic>
      <p:sp>
        <p:nvSpPr>
          <p:cNvPr id="2" name="Title 1"/>
          <p:cNvSpPr>
            <a:spLocks noGrp="1"/>
          </p:cNvSpPr>
          <p:nvPr>
            <p:ph type="title"/>
          </p:nvPr>
        </p:nvSpPr>
        <p:spPr/>
        <p:txBody>
          <a:bodyPr/>
          <a:lstStyle/>
          <a:p>
            <a:r>
              <a:rPr lang="en-US" dirty="0"/>
              <a:t>12-Month Rolling Average CPS1</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a:extLst>
              <a:ext uri="{FF2B5EF4-FFF2-40B4-BE49-F238E27FC236}">
                <a16:creationId xmlns:a16="http://schemas.microsoft.com/office/drawing/2014/main" id="{3B943458-2884-33DE-06FF-723C65B35324}"/>
              </a:ext>
            </a:extLst>
          </p:cNvPr>
          <p:cNvSpPr txBox="1"/>
          <p:nvPr/>
        </p:nvSpPr>
        <p:spPr>
          <a:xfrm>
            <a:off x="3810000" y="1143000"/>
            <a:ext cx="3693319"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400" dirty="0"/>
              <a:t>Current 12-Month Rolling Average: 174.38%</a:t>
            </a:r>
          </a:p>
        </p:txBody>
      </p:sp>
    </p:spTree>
    <p:extLst>
      <p:ext uri="{BB962C8B-B14F-4D97-AF65-F5344CB8AC3E}">
        <p14:creationId xmlns:p14="http://schemas.microsoft.com/office/powerpoint/2010/main" val="12966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RMS1 of ERCOT Frequency by Year</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5" name="Picture 4">
            <a:extLst>
              <a:ext uri="{FF2B5EF4-FFF2-40B4-BE49-F238E27FC236}">
                <a16:creationId xmlns:a16="http://schemas.microsoft.com/office/drawing/2014/main" id="{D6D9D144-AD75-9DB2-B002-CAFB2D5CE443}"/>
              </a:ext>
            </a:extLst>
          </p:cNvPr>
          <p:cNvPicPr>
            <a:picLocks noChangeAspect="1"/>
          </p:cNvPicPr>
          <p:nvPr/>
        </p:nvPicPr>
        <p:blipFill>
          <a:blip r:embed="rId3"/>
          <a:stretch>
            <a:fillRect/>
          </a:stretch>
        </p:blipFill>
        <p:spPr>
          <a:xfrm>
            <a:off x="533400" y="838200"/>
            <a:ext cx="7766680" cy="5311027"/>
          </a:xfrm>
          <a:prstGeom prst="rect">
            <a:avLst/>
          </a:prstGeom>
        </p:spPr>
      </p:pic>
    </p:spTree>
    <p:extLst>
      <p:ext uri="{BB962C8B-B14F-4D97-AF65-F5344CB8AC3E}">
        <p14:creationId xmlns:p14="http://schemas.microsoft.com/office/powerpoint/2010/main" val="2803047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RMS1 of ERCOT Frequency by Month</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9567177C-8DA2-C1C1-B472-7A3F0BEE757B}"/>
              </a:ext>
            </a:extLst>
          </p:cNvPr>
          <p:cNvPicPr>
            <a:picLocks noChangeAspect="1"/>
          </p:cNvPicPr>
          <p:nvPr/>
        </p:nvPicPr>
        <p:blipFill>
          <a:blip r:embed="rId3"/>
          <a:stretch>
            <a:fillRect/>
          </a:stretch>
        </p:blipFill>
        <p:spPr>
          <a:xfrm>
            <a:off x="685800" y="769536"/>
            <a:ext cx="7467600" cy="5491558"/>
          </a:xfrm>
          <a:prstGeom prst="rect">
            <a:avLst/>
          </a:prstGeom>
        </p:spPr>
      </p:pic>
    </p:spTree>
    <p:extLst>
      <p:ext uri="{BB962C8B-B14F-4D97-AF65-F5344CB8AC3E}">
        <p14:creationId xmlns:p14="http://schemas.microsoft.com/office/powerpoint/2010/main" val="203105218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93703</TotalTime>
  <Words>773</Words>
  <Application>Microsoft Office PowerPoint</Application>
  <PresentationFormat>On-screen Show (4:3)</PresentationFormat>
  <Paragraphs>159</Paragraphs>
  <Slides>29</Slides>
  <Notes>23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29</vt:i4>
      </vt:variant>
    </vt:vector>
  </HeadingPairs>
  <TitlesOfParts>
    <vt:vector size="35" baseType="lpstr">
      <vt:lpstr>Arial</vt:lpstr>
      <vt:lpstr>Calibri</vt:lpstr>
      <vt:lpstr>Times New Roman</vt:lpstr>
      <vt:lpstr>1_Custom Design</vt:lpstr>
      <vt:lpstr>Office Theme</vt:lpstr>
      <vt:lpstr>Custom Design</vt:lpstr>
      <vt:lpstr>PowerPoint Presentation</vt:lpstr>
      <vt:lpstr>Summary of June 2023</vt:lpstr>
      <vt:lpstr>Frequency Control</vt:lpstr>
      <vt:lpstr>Hourly CPS1 by Day</vt:lpstr>
      <vt:lpstr>BAAL Exceedances &amp; Violations</vt:lpstr>
      <vt:lpstr>15-Minute Average CPS1%</vt:lpstr>
      <vt:lpstr>12-Month Rolling Average CPS1</vt:lpstr>
      <vt:lpstr>Daily RMS1 of ERCOT Frequency by Year</vt:lpstr>
      <vt:lpstr>Daily RMS1 of ERCOT Frequency by Month</vt:lpstr>
      <vt:lpstr>Daily RMS1 of ERCOT Frequency by Month</vt:lpstr>
      <vt:lpstr>Frequency Profile Comparison</vt:lpstr>
      <vt:lpstr>Frequency Profile Comparison</vt:lpstr>
      <vt:lpstr>Frequency Profile Comparison</vt:lpstr>
      <vt:lpstr>Time Error Correction</vt:lpstr>
      <vt:lpstr>ERCOT Daily Time Error</vt:lpstr>
      <vt:lpstr>Time Error Corrections Log Summary</vt:lpstr>
      <vt:lpstr>BAL-003 Performance</vt:lpstr>
      <vt:lpstr>Op. Year 2022 BAL-003 Selected Events – Update</vt:lpstr>
      <vt:lpstr>Op. Year 2022 BAL-003 FRM Performance - Update</vt:lpstr>
      <vt:lpstr>ERCOT Energy Statistics</vt:lpstr>
      <vt:lpstr>Total Energy</vt:lpstr>
      <vt:lpstr>Total Energy from Wind Generation</vt:lpstr>
      <vt:lpstr>% Energy from Wind Generation</vt:lpstr>
      <vt:lpstr>Total Energy From Solar Generation</vt:lpstr>
      <vt:lpstr>% Energy from Solar Generation</vt:lpstr>
      <vt:lpstr>ERCOT System Inertia</vt:lpstr>
      <vt:lpstr>Daily Minimum System Inertia</vt:lpstr>
      <vt:lpstr>ERCOT Inertia 2013-2023</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Lara, Marissa</cp:lastModifiedBy>
  <cp:revision>1384</cp:revision>
  <cp:lastPrinted>2016-01-21T20:53:15Z</cp:lastPrinted>
  <dcterms:created xsi:type="dcterms:W3CDTF">2016-01-21T15:20:31Z</dcterms:created>
  <dcterms:modified xsi:type="dcterms:W3CDTF">2023-07-21T16:00:51Z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2023-07-20T20:05:58Z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4bb8b6c0-eb8f-4d74-95a4-9b16df83a852</vt:lpwstr>
  </property>
  <property fmtid="{D5CDD505-2E9C-101B-9397-08002B2CF9AE}" pid="9" name="MSIP_Label_7084cbda-52b8-46fb-a7b7-cb5bd465ed85_ContentBits">
    <vt:lpwstr>0</vt:lpwstr>
  </property>
</Properties>
</file>