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67" r:id="rId7"/>
    <p:sldId id="307" r:id="rId8"/>
    <p:sldId id="311" r:id="rId9"/>
    <p:sldId id="313" r:id="rId10"/>
    <p:sldId id="314" r:id="rId11"/>
    <p:sldId id="315" r:id="rId12"/>
    <p:sldId id="316" r:id="rId13"/>
    <p:sldId id="317" r:id="rId14"/>
    <p:sldId id="318" r:id="rId15"/>
    <p:sldId id="312" r:id="rId16"/>
    <p:sldId id="306" r:id="rId17"/>
    <p:sldId id="268" r:id="rId18"/>
    <p:sldId id="272" r:id="rId19"/>
    <p:sldId id="276" r:id="rId20"/>
    <p:sldId id="303" r:id="rId21"/>
    <p:sldId id="305" r:id="rId22"/>
    <p:sldId id="300" r:id="rId23"/>
    <p:sldId id="301" r:id="rId24"/>
    <p:sldId id="302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E90A3-4779-460A-8EA2-5508C33EF9D3}">
          <p14:sldIdLst>
            <p14:sldId id="260"/>
            <p14:sldId id="267"/>
            <p14:sldId id="307"/>
            <p14:sldId id="311"/>
            <p14:sldId id="313"/>
            <p14:sldId id="314"/>
            <p14:sldId id="315"/>
            <p14:sldId id="316"/>
            <p14:sldId id="317"/>
            <p14:sldId id="318"/>
            <p14:sldId id="312"/>
            <p14:sldId id="306"/>
            <p14:sldId id="268"/>
            <p14:sldId id="272"/>
            <p14:sldId id="276"/>
            <p14:sldId id="303"/>
            <p14:sldId id="305"/>
            <p14:sldId id="300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27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TSP view. </a:t>
            </a:r>
          </a:p>
          <a:p>
            <a:r>
              <a:rPr lang="en-US" dirty="0"/>
              <a:t>ERCOT asks a question via CR in SGEM that needs an answer.  ERCOT is either network model coordinator or network model maintenance engineer.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1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TSP View. </a:t>
            </a:r>
          </a:p>
          <a:p>
            <a:r>
              <a:rPr lang="en-US" dirty="0"/>
              <a:t>A resubmit of data is not needed, just an answer to a question is needed.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0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TSP View.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TSP View.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5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August 2023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800" dirty="0">
                <a:solidFill>
                  <a:schemeClr val="tx2"/>
                </a:solidFill>
              </a:rPr>
              <a:t>8/14/2023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6E93-9F77-CBD5-C3CC-F75D6557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Public Comment Posted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7596E-FC02-2E36-F1E6-78613E906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32B9C21-CBC5-7A68-283B-8879D121A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of CR is still “Approved For Testing”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1F599E9-D67B-AE02-1792-9A9253183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362200"/>
            <a:ext cx="7676190" cy="17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6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4583A-569C-942E-B156-AFEA236E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Summer Restrictions – Managing DPCs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0B70-C308-59D3-C9F6-10583FD5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3048000"/>
            <a:ext cx="11379200" cy="2994822"/>
          </a:xfrm>
        </p:spPr>
        <p:txBody>
          <a:bodyPr/>
          <a:lstStyle/>
          <a:p>
            <a:r>
              <a:rPr lang="en-US" sz="2400" dirty="0"/>
              <a:t>Summer outage restrictions will conclude on 9/15</a:t>
            </a:r>
          </a:p>
          <a:p>
            <a:pPr lvl="1"/>
            <a:r>
              <a:rPr lang="en-US" sz="2000" dirty="0"/>
              <a:t>There will be an increase in project work and energizations</a:t>
            </a:r>
          </a:p>
          <a:p>
            <a:r>
              <a:rPr lang="en-US" sz="2400" dirty="0"/>
              <a:t>Managing these energizations require before/after modeling</a:t>
            </a:r>
          </a:p>
          <a:p>
            <a:pPr lvl="1"/>
            <a:r>
              <a:rPr lang="en-US" sz="2000" dirty="0"/>
              <a:t>Manual contingencies must also be considered during these transitions</a:t>
            </a:r>
          </a:p>
          <a:p>
            <a:r>
              <a:rPr lang="en-US" sz="2400" dirty="0"/>
              <a:t>Review project phases to ensure all manual contingencies are modeled ahead of time</a:t>
            </a:r>
          </a:p>
          <a:p>
            <a:pPr lvl="1"/>
            <a:r>
              <a:rPr lang="en-US" sz="2000" dirty="0"/>
              <a:t>If done correctly, all manual-contingency-DPCs should be for enabling/disabling </a:t>
            </a:r>
            <a:r>
              <a:rPr lang="en-US" sz="2000" u="sng" dirty="0"/>
              <a:t>existing </a:t>
            </a:r>
            <a:r>
              <a:rPr lang="en-US" sz="2000" dirty="0"/>
              <a:t>definitions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38D9C-14FD-4146-C45D-60ABD484C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DA3980-D688-8A8E-7F37-483FF0859529}"/>
              </a:ext>
            </a:extLst>
          </p:cNvPr>
          <p:cNvSpPr txBox="1">
            <a:spLocks/>
          </p:cNvSpPr>
          <p:nvPr/>
        </p:nvSpPr>
        <p:spPr>
          <a:xfrm>
            <a:off x="228600" y="1155974"/>
            <a:ext cx="11679583" cy="223282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TSPs should avoid </a:t>
            </a:r>
            <a:r>
              <a:rPr lang="en-US" sz="3600" u="sng" dirty="0"/>
              <a:t>defining</a:t>
            </a:r>
            <a:r>
              <a:rPr lang="en-US" sz="3600" dirty="0"/>
              <a:t> manual contingencies through the DPC process</a:t>
            </a:r>
            <a:endParaRPr lang="en-US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757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118CBD-ED02-1DC7-D658-89302DBFE9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80CA013-A2E5-72D2-709F-D6A443B90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8E2AA-CF8B-7AB8-3C19-668A19C4D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5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CIM16 Project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1"/>
            <a:ext cx="11658600" cy="4953000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20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20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is formalizing a project to enhance NMMS to natively produce CIM16 model files</a:t>
            </a:r>
          </a:p>
          <a:p>
            <a:pPr lvl="1"/>
            <a:r>
              <a:rPr lang="en-US" sz="2000" dirty="0"/>
              <a:t>Reduce the need for ERCOT-specific legacy code in vendor applications</a:t>
            </a:r>
          </a:p>
          <a:p>
            <a:pPr lvl="1"/>
            <a:r>
              <a:rPr lang="en-US" sz="2000" dirty="0"/>
              <a:t>Currently collecting vendor estimates and determining resource loading</a:t>
            </a:r>
          </a:p>
          <a:p>
            <a:pPr lvl="1"/>
            <a:r>
              <a:rPr lang="en-US" sz="2000" dirty="0"/>
              <a:t>Tentatively scheduled to start in first half of 2023</a:t>
            </a:r>
          </a:p>
          <a:p>
            <a:pPr lvl="1"/>
            <a:r>
              <a:rPr lang="en-US" sz="2000" dirty="0"/>
              <a:t>Project duration is estimated at 18-24 months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8BEE8-6ED5-454A-AD17-66AD81B5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CIM 16 Project Timeline - Two Year Duration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5D294-0861-443A-B911-84B4FFD2E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90F1A7-F42D-41AC-82DB-7D7D776945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85" y="762000"/>
            <a:ext cx="10716829" cy="50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4BBA2D-95C2-4440-8038-A6F099741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5484411"/>
            <a:ext cx="690797" cy="533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74EA88-D93C-41DE-B44D-805B6412609F}"/>
              </a:ext>
            </a:extLst>
          </p:cNvPr>
          <p:cNvSpPr txBox="1"/>
          <p:nvPr/>
        </p:nvSpPr>
        <p:spPr>
          <a:xfrm>
            <a:off x="1488398" y="5880298"/>
            <a:ext cx="4302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Sample </a:t>
            </a:r>
            <a:r>
              <a:rPr lang="en-US" sz="1200" i="1" u="sng" dirty="0"/>
              <a:t>full</a:t>
            </a:r>
            <a:r>
              <a:rPr lang="en-US" sz="1200" i="1" dirty="0"/>
              <a:t> CIM16 file already posted to Citrix folder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5D6FE2-8606-46E3-9A79-F5635E892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5484411"/>
            <a:ext cx="457200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C0E2B5-270F-4101-AFE8-9F89FBAD90AC}"/>
              </a:ext>
            </a:extLst>
          </p:cNvPr>
          <p:cNvSpPr txBox="1"/>
          <p:nvPr/>
        </p:nvSpPr>
        <p:spPr>
          <a:xfrm>
            <a:off x="6858000" y="5880298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Incremental files will not be available until later in the timeline</a:t>
            </a:r>
          </a:p>
        </p:txBody>
      </p:sp>
    </p:spTree>
    <p:extLst>
      <p:ext uri="{BB962C8B-B14F-4D97-AF65-F5344CB8AC3E}">
        <p14:creationId xmlns:p14="http://schemas.microsoft.com/office/powerpoint/2010/main" val="128590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66FB-732B-446B-9670-DA6569AB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Deconsolidating Shunt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6FF1-6474-45BC-BB67-829E220C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36703"/>
            <a:ext cx="6781800" cy="12437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PSSE ID of many shunt devices must be updated to avoid consolidation during topology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873B3-0281-4120-8C94-27FAC43AA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987AC8-3683-4F36-AF8A-A244B8213539}"/>
              </a:ext>
            </a:extLst>
          </p:cNvPr>
          <p:cNvSpPr txBox="1">
            <a:spLocks/>
          </p:cNvSpPr>
          <p:nvPr/>
        </p:nvSpPr>
        <p:spPr>
          <a:xfrm>
            <a:off x="7569150" y="650478"/>
            <a:ext cx="2133600" cy="4906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Bus-Branch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A15648-CF36-46C4-8785-88915BB5F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739960"/>
            <a:ext cx="2857501" cy="1679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979765-7FB7-4730-B86B-F84584763E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88"/>
          <a:stretch/>
        </p:blipFill>
        <p:spPr>
          <a:xfrm>
            <a:off x="7467677" y="1047791"/>
            <a:ext cx="2336549" cy="23812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77E22F-B633-4F6E-85E9-760F2A4A1F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7198" y="3988383"/>
            <a:ext cx="2527951" cy="24485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15E84A-8F44-41BD-99B4-3494E6C4A1A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381501" y="2238396"/>
            <a:ext cx="3086176" cy="634936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776049-8878-454C-A9A7-249534E24ABD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381501" y="4224892"/>
            <a:ext cx="2945697" cy="987742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51095C-4481-40FA-9FDA-D126888CCB6D}"/>
              </a:ext>
            </a:extLst>
          </p:cNvPr>
          <p:cNvSpPr txBox="1">
            <a:spLocks/>
          </p:cNvSpPr>
          <p:nvPr/>
        </p:nvSpPr>
        <p:spPr>
          <a:xfrm>
            <a:off x="7422900" y="3596482"/>
            <a:ext cx="2286000" cy="5183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Node-Breaker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BE73E-AD94-42BC-9CAD-5C642F07D139}"/>
              </a:ext>
            </a:extLst>
          </p:cNvPr>
          <p:cNvSpPr/>
          <p:nvPr/>
        </p:nvSpPr>
        <p:spPr>
          <a:xfrm>
            <a:off x="5181677" y="2057400"/>
            <a:ext cx="1447800" cy="315523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Processing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972A08D-8B08-45CB-A54F-1590955D458C}"/>
              </a:ext>
            </a:extLst>
          </p:cNvPr>
          <p:cNvSpPr txBox="1">
            <a:spLocks/>
          </p:cNvSpPr>
          <p:nvPr/>
        </p:nvSpPr>
        <p:spPr>
          <a:xfrm>
            <a:off x="838200" y="4419600"/>
            <a:ext cx="4039526" cy="12437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Example: The operations model has 4 loads connected to the same Connectivity Node Group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8B9F219-61E4-4ECD-A0BE-4F5E6086F85E}"/>
              </a:ext>
            </a:extLst>
          </p:cNvPr>
          <p:cNvSpPr txBox="1">
            <a:spLocks/>
          </p:cNvSpPr>
          <p:nvPr/>
        </p:nvSpPr>
        <p:spPr>
          <a:xfrm>
            <a:off x="9728113" y="2555864"/>
            <a:ext cx="2133600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are consolidated if their </a:t>
            </a:r>
            <a:r>
              <a:rPr lang="en-US" sz="1400" u="sng" dirty="0"/>
              <a:t>PSSE IDs are the same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D1D13E-D731-43BB-A72D-1D843A518896}"/>
              </a:ext>
            </a:extLst>
          </p:cNvPr>
          <p:cNvSpPr txBox="1">
            <a:spLocks/>
          </p:cNvSpPr>
          <p:nvPr/>
        </p:nvSpPr>
        <p:spPr>
          <a:xfrm>
            <a:off x="9827672" y="5562600"/>
            <a:ext cx="1981374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remain unaggregated if their </a:t>
            </a:r>
            <a:r>
              <a:rPr lang="en-US" sz="1400" u="sng" dirty="0"/>
              <a:t>PSSE IDs are different </a:t>
            </a:r>
          </a:p>
        </p:txBody>
      </p:sp>
    </p:spTree>
    <p:extLst>
      <p:ext uri="{BB962C8B-B14F-4D97-AF65-F5344CB8AC3E}">
        <p14:creationId xmlns:p14="http://schemas.microsoft.com/office/powerpoint/2010/main" val="42731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CBE1-14F9-76B7-9296-89B8AEB9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Deconsolidating Shunt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E82F7-6540-041D-9716-132C27A68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AF544B-6E5F-1B4C-EEA4-B7A3EE484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0129" y="1143000"/>
            <a:ext cx="5533571" cy="490904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9E8146-7CD8-CBFD-D715-4CD0AA82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28" y="2194040"/>
            <a:ext cx="5749472" cy="12437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u="sng" dirty="0"/>
              <a:t>Ongoing</a:t>
            </a:r>
            <a:r>
              <a:rPr lang="en-US" sz="2400" dirty="0"/>
              <a:t> submissions must consider collisions with pre-existing PSSE IDs at the same </a:t>
            </a:r>
            <a:r>
              <a:rPr lang="en-US" sz="2400" dirty="0" err="1"/>
              <a:t>ConnectivityNodeGroup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099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E9874-04BF-E4EC-7236-6CE6F83A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Substation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566A6-8D31-9B1B-076B-55EC1AEAC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77" y="1940331"/>
            <a:ext cx="5842000" cy="2590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Topology Processor will use the PSSE ID of Substation instances when creating node/breaker Planning models.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409A6-8563-5F44-818B-87188A614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B79CB6-4500-DF95-64BF-6FB05EF28A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444"/>
          <a:stretch/>
        </p:blipFill>
        <p:spPr>
          <a:xfrm>
            <a:off x="138922" y="5137759"/>
            <a:ext cx="7010400" cy="11336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75CAF0-3AEA-5A13-263F-C480FF457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478" y="1027923"/>
            <a:ext cx="5562600" cy="441561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81661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D3D55-B312-A70D-4679-874B15E5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NPRR1164 – New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3D488-AA2F-0F35-648B-A2B61B193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FF8821-698F-D04D-BED0-0C862EF78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821" y="990600"/>
            <a:ext cx="7252762" cy="51664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F9F1870-328D-14BF-DBF3-452F60F6E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4419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NPRR1164 creates 4 new definitions in section 2.1</a:t>
            </a:r>
          </a:p>
        </p:txBody>
      </p:sp>
    </p:spTree>
    <p:extLst>
      <p:ext uri="{BB962C8B-B14F-4D97-AF65-F5344CB8AC3E}">
        <p14:creationId xmlns:p14="http://schemas.microsoft.com/office/powerpoint/2010/main" val="3674031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B4C93-F7BE-A6F5-3C3B-443095FAA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NPRR1164 – 3.14.2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36704-4521-2905-2014-F35C4E09C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A18048-4C4D-10C2-E2AE-C56951A7EDD1}"/>
              </a:ext>
            </a:extLst>
          </p:cNvPr>
          <p:cNvGrpSpPr/>
          <p:nvPr/>
        </p:nvGrpSpPr>
        <p:grpSpPr>
          <a:xfrm>
            <a:off x="1302819" y="2133600"/>
            <a:ext cx="9586362" cy="2040580"/>
            <a:chOff x="700638" y="1236019"/>
            <a:chExt cx="9586362" cy="204058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A671D8-B359-28AC-9FDB-1E31F798D09E}"/>
                </a:ext>
              </a:extLst>
            </p:cNvPr>
            <p:cNvGrpSpPr/>
            <p:nvPr/>
          </p:nvGrpSpPr>
          <p:grpSpPr>
            <a:xfrm>
              <a:off x="729946" y="1244811"/>
              <a:ext cx="9460760" cy="2031788"/>
              <a:chOff x="-260654" y="3121268"/>
              <a:chExt cx="9460760" cy="2031788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E6C8E1D1-BDFD-36FA-35CE-202206EC6A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60654" y="3121268"/>
                <a:ext cx="2415821" cy="30480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16AF6792-155B-BC8E-59D4-5536070237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60654" y="3428999"/>
                <a:ext cx="9460760" cy="1724057"/>
              </a:xfrm>
              <a:prstGeom prst="rect">
                <a:avLst/>
              </a:prstGeom>
            </p:spPr>
          </p:pic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17340A-EDBE-90A4-1D4C-7C31013291E1}"/>
                </a:ext>
              </a:extLst>
            </p:cNvPr>
            <p:cNvSpPr/>
            <p:nvPr/>
          </p:nvSpPr>
          <p:spPr>
            <a:xfrm>
              <a:off x="700638" y="1236019"/>
              <a:ext cx="9586362" cy="204058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6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Project Updates</a:t>
            </a:r>
          </a:p>
          <a:p>
            <a:r>
              <a:rPr lang="en-US" sz="2800" dirty="0"/>
              <a:t>NPRR1164 Data Collection Kickoff</a:t>
            </a:r>
          </a:p>
          <a:p>
            <a:r>
              <a:rPr lang="en-US" sz="2800" dirty="0"/>
              <a:t>Change Request Comment Types</a:t>
            </a:r>
          </a:p>
          <a:p>
            <a:r>
              <a:rPr lang="en-US" sz="2800" dirty="0"/>
              <a:t>Preparations For End of Summer Restrictions</a:t>
            </a:r>
          </a:p>
          <a:p>
            <a:pPr lvl="1"/>
            <a:r>
              <a:rPr lang="en-US" sz="2600" dirty="0"/>
              <a:t>Manual Contingencies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A455-F852-6C2D-1C10-2FEE0D97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NPRR1164 – Updating in NMMS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AFD6E-3DF9-65E5-DAAC-DC7205A7F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92" y="1747638"/>
            <a:ext cx="5223370" cy="3071022"/>
          </a:xfrm>
        </p:spPr>
        <p:txBody>
          <a:bodyPr/>
          <a:lstStyle/>
          <a:p>
            <a:r>
              <a:rPr lang="en-US" sz="2000" dirty="0"/>
              <a:t>Metrics from Network Operations Model:</a:t>
            </a:r>
          </a:p>
          <a:p>
            <a:pPr lvl="1"/>
            <a:r>
              <a:rPr lang="en-US" sz="1800" dirty="0"/>
              <a:t>Circuit Breakers (18,670)</a:t>
            </a:r>
          </a:p>
          <a:p>
            <a:pPr lvl="2"/>
            <a:r>
              <a:rPr lang="en-US" sz="1800" dirty="0"/>
              <a:t>Synchronism Check Relay: 286</a:t>
            </a:r>
          </a:p>
          <a:p>
            <a:pPr lvl="2"/>
            <a:r>
              <a:rPr lang="en-US" sz="1800" dirty="0"/>
              <a:t>Synchroscope: 1,341</a:t>
            </a:r>
          </a:p>
          <a:p>
            <a:pPr lvl="2"/>
            <a:r>
              <a:rPr lang="en-US" sz="1800" dirty="0"/>
              <a:t>Both: 158</a:t>
            </a:r>
          </a:p>
          <a:p>
            <a:pPr lvl="1"/>
            <a:r>
              <a:rPr lang="en-US" sz="1800" dirty="0"/>
              <a:t>Disconnectors (45,850)</a:t>
            </a:r>
          </a:p>
          <a:p>
            <a:pPr lvl="2"/>
            <a:r>
              <a:rPr lang="en-US" sz="1800" dirty="0"/>
              <a:t>Synchronism Check Relay: 0</a:t>
            </a:r>
          </a:p>
          <a:p>
            <a:pPr lvl="2"/>
            <a:r>
              <a:rPr lang="en-US" sz="1800" dirty="0"/>
              <a:t>Synchroscope: 0</a:t>
            </a:r>
          </a:p>
          <a:p>
            <a:pPr lvl="2"/>
            <a:r>
              <a:rPr lang="en-US" sz="1800" dirty="0"/>
              <a:t>Both: 0</a:t>
            </a:r>
          </a:p>
          <a:p>
            <a:pPr lvl="2"/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0555F-F3E6-8E86-6B62-6BD8DDF77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675A6E-4E17-B35C-3133-9E966B49E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223" y="1597719"/>
            <a:ext cx="4816969" cy="33708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00C451-8A74-9760-7338-DA443710FC38}"/>
              </a:ext>
            </a:extLst>
          </p:cNvPr>
          <p:cNvSpPr txBox="1"/>
          <p:nvPr/>
        </p:nvSpPr>
        <p:spPr>
          <a:xfrm>
            <a:off x="6615105" y="4968579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Breaker and Disconnector instances already have attributes to hold this information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A5D5E6-E14C-3455-0CCC-7D1777B95D0C}"/>
              </a:ext>
            </a:extLst>
          </p:cNvPr>
          <p:cNvSpPr/>
          <p:nvPr/>
        </p:nvSpPr>
        <p:spPr>
          <a:xfrm>
            <a:off x="6674607" y="3925052"/>
            <a:ext cx="2621793" cy="5183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E24D-A3F4-ED06-3C94-4CDAA32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4A36-11EC-DA7D-7B00-D05319BA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SCR789 Node/Breaker Modeling for SSWG</a:t>
            </a:r>
          </a:p>
          <a:p>
            <a:pPr lvl="2"/>
            <a:r>
              <a:rPr lang="en-US" dirty="0"/>
              <a:t>Will require coordination between Operations modelers and Planners</a:t>
            </a:r>
          </a:p>
          <a:p>
            <a:pPr lvl="2"/>
            <a:r>
              <a:rPr lang="en-US" dirty="0"/>
              <a:t>Deadline for TDSP-provided data updates is 9/1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dirty="0"/>
              <a:t>In Planning phase</a:t>
            </a:r>
          </a:p>
          <a:p>
            <a:pPr lvl="2"/>
            <a:r>
              <a:rPr lang="en-US" dirty="0"/>
              <a:t>Upgrades the OS of additional NMMS systems</a:t>
            </a:r>
          </a:p>
          <a:p>
            <a:pPr lvl="1"/>
            <a:r>
              <a:rPr lang="en-US" dirty="0"/>
              <a:t>Upgrade to CIM16</a:t>
            </a:r>
          </a:p>
          <a:p>
            <a:pPr lvl="2"/>
            <a:r>
              <a:rPr lang="en-US" dirty="0"/>
              <a:t>Officially starting in end of August</a:t>
            </a:r>
          </a:p>
          <a:p>
            <a:pPr lvl="3"/>
            <a:r>
              <a:rPr lang="en-US" dirty="0"/>
              <a:t>Key dates and milestones to be determined during planning phase</a:t>
            </a:r>
          </a:p>
          <a:p>
            <a:pPr lvl="2"/>
            <a:r>
              <a:rPr lang="en-US" dirty="0"/>
              <a:t>Upgrades the NMMS database schema to meet the CIM16 standard</a:t>
            </a:r>
          </a:p>
          <a:p>
            <a:pPr lvl="2"/>
            <a:r>
              <a:rPr lang="en-US" dirty="0"/>
              <a:t>Updates the format of the XML models and incremental files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0C14-B5C2-5CB8-EC9F-A5EEA941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70CD-875B-6182-EAA5-43FDE55D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for NPRR1164: Synchroscope and Synch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4F4A7-C4C0-0C4D-CACD-BB260317E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262976"/>
            <a:ext cx="11379200" cy="3985424"/>
          </a:xfrm>
        </p:spPr>
        <p:txBody>
          <a:bodyPr/>
          <a:lstStyle/>
          <a:p>
            <a:r>
              <a:rPr lang="en-US" sz="2000" dirty="0"/>
              <a:t>NPRR1164’s expected approval date is 10/1</a:t>
            </a:r>
          </a:p>
          <a:p>
            <a:pPr lvl="1"/>
            <a:r>
              <a:rPr lang="en-US" sz="1800" dirty="0"/>
              <a:t>Goal is for updated values to be provided to ERCOT prior to approval date</a:t>
            </a:r>
          </a:p>
          <a:p>
            <a:r>
              <a:rPr lang="en-US" sz="2000" dirty="0"/>
              <a:t>Bulk Update Process:</a:t>
            </a:r>
          </a:p>
          <a:p>
            <a:pPr lvl="1"/>
            <a:r>
              <a:rPr lang="en-US" sz="1800" i="1" dirty="0"/>
              <a:t>(ERCOT to send email with detailed instructions this week)</a:t>
            </a:r>
          </a:p>
          <a:p>
            <a:pPr lvl="1"/>
            <a:r>
              <a:rPr lang="en-US" sz="1800" dirty="0"/>
              <a:t>ERCOT will create TSP-specific spreadsheets pre-populated with currently modeled values</a:t>
            </a:r>
          </a:p>
          <a:p>
            <a:pPr lvl="1"/>
            <a:r>
              <a:rPr lang="en-US" sz="1800" dirty="0"/>
              <a:t>TSPs will review and modify spreadsheet</a:t>
            </a:r>
          </a:p>
          <a:p>
            <a:pPr lvl="1"/>
            <a:r>
              <a:rPr lang="en-US" sz="1800" dirty="0"/>
              <a:t>TSPs will create a CAMR attaching the updated spreadsheet</a:t>
            </a:r>
          </a:p>
          <a:p>
            <a:pPr lvl="2"/>
            <a:r>
              <a:rPr lang="en-US" sz="1800" dirty="0"/>
              <a:t>PLD to be in December</a:t>
            </a:r>
          </a:p>
          <a:p>
            <a:r>
              <a:rPr lang="en-US" sz="2000" dirty="0"/>
              <a:t>Ongoing Maintenance:</a:t>
            </a:r>
          </a:p>
          <a:p>
            <a:pPr lvl="1"/>
            <a:r>
              <a:rPr lang="en-US" sz="1800" dirty="0"/>
              <a:t>ERCOT is updating template to specifically request this data during instance creation</a:t>
            </a:r>
          </a:p>
          <a:p>
            <a:pPr lvl="1"/>
            <a:r>
              <a:rPr lang="en-US" sz="1800" dirty="0"/>
              <a:t>Future CR submissions should consider these values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803CC-76E9-E135-6D81-32631F992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47C1515-54E9-5777-C85D-72F378D74FED}"/>
              </a:ext>
            </a:extLst>
          </p:cNvPr>
          <p:cNvGrpSpPr/>
          <p:nvPr/>
        </p:nvGrpSpPr>
        <p:grpSpPr>
          <a:xfrm>
            <a:off x="1143000" y="914400"/>
            <a:ext cx="9586362" cy="1295399"/>
            <a:chOff x="1447800" y="4572000"/>
            <a:chExt cx="9586362" cy="129539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F85A522-0AAE-D95F-7C12-20EFCCDD52BF}"/>
                </a:ext>
              </a:extLst>
            </p:cNvPr>
            <p:cNvGrpSpPr/>
            <p:nvPr/>
          </p:nvGrpSpPr>
          <p:grpSpPr>
            <a:xfrm>
              <a:off x="1477108" y="4572000"/>
              <a:ext cx="9460760" cy="1295399"/>
              <a:chOff x="-260654" y="3857657"/>
              <a:chExt cx="9460760" cy="1295399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4C9FE588-97E9-DC0A-C720-12AD8C87A1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13762" y="3857657"/>
                <a:ext cx="2415821" cy="30480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E5C5D69F-4F50-94C3-BDE7-CD7AE24873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42543"/>
              <a:stretch/>
            </p:blipFill>
            <p:spPr>
              <a:xfrm>
                <a:off x="-260654" y="4162457"/>
                <a:ext cx="9460760" cy="990599"/>
              </a:xfrm>
              <a:prstGeom prst="rect">
                <a:avLst/>
              </a:prstGeom>
            </p:spPr>
          </p:pic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09F267-F41A-E507-7799-A259F86AF7BC}"/>
                </a:ext>
              </a:extLst>
            </p:cNvPr>
            <p:cNvSpPr/>
            <p:nvPr/>
          </p:nvSpPr>
          <p:spPr>
            <a:xfrm>
              <a:off x="1447800" y="4572001"/>
              <a:ext cx="9586362" cy="1295398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147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0FC69-24FC-5999-177B-2A790E9B0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Request Comments – Message ISO vs. Public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39FA2-3119-8F4F-FBD1-ACC0A26EE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2191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There are two types of comments that can be submitted for Change Requests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BF6B0-10B6-25EB-C9AD-A1850900C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F3D6653-D7AC-1EE6-BD2D-C23FE8C79427}"/>
              </a:ext>
            </a:extLst>
          </p:cNvPr>
          <p:cNvSpPr txBox="1">
            <a:spLocks/>
          </p:cNvSpPr>
          <p:nvPr/>
        </p:nvSpPr>
        <p:spPr>
          <a:xfrm>
            <a:off x="228600" y="4320378"/>
            <a:ext cx="5319346" cy="19280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3200" u="sng" dirty="0"/>
              <a:t>Message ISO Only</a:t>
            </a:r>
          </a:p>
          <a:p>
            <a:pPr lvl="2"/>
            <a:r>
              <a:rPr lang="en-US" dirty="0"/>
              <a:t>Changes the CR status</a:t>
            </a:r>
          </a:p>
          <a:p>
            <a:pPr lvl="2"/>
            <a:r>
              <a:rPr lang="en-US" dirty="0"/>
              <a:t>NMMS email notification triggered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1C30DB-1E49-7368-22DE-440FE79DB872}"/>
              </a:ext>
            </a:extLst>
          </p:cNvPr>
          <p:cNvSpPr txBox="1">
            <a:spLocks/>
          </p:cNvSpPr>
          <p:nvPr/>
        </p:nvSpPr>
        <p:spPr>
          <a:xfrm>
            <a:off x="6644054" y="4320378"/>
            <a:ext cx="5319346" cy="19280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3200" u="sng" dirty="0"/>
              <a:t>Public Comment</a:t>
            </a:r>
          </a:p>
          <a:p>
            <a:pPr lvl="2"/>
            <a:r>
              <a:rPr lang="en-US" dirty="0"/>
              <a:t>Does not change CR status</a:t>
            </a:r>
          </a:p>
          <a:p>
            <a:pPr lvl="2"/>
            <a:r>
              <a:rPr lang="en-US" dirty="0"/>
              <a:t>No notification sent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A75050-462D-0C44-167B-876660E7B2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0" r="7080" b="56052"/>
          <a:stretch/>
        </p:blipFill>
        <p:spPr>
          <a:xfrm>
            <a:off x="1828819" y="2209800"/>
            <a:ext cx="8534362" cy="17978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1137E5E-F6D4-3C8C-AAC1-2171D6E4B7E3}"/>
              </a:ext>
            </a:extLst>
          </p:cNvPr>
          <p:cNvSpPr/>
          <p:nvPr/>
        </p:nvSpPr>
        <p:spPr>
          <a:xfrm>
            <a:off x="965200" y="4191000"/>
            <a:ext cx="4038600" cy="192721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ckmark PNG, Checkmark Transparent Background - FreeIconsPNG">
            <a:extLst>
              <a:ext uri="{FF2B5EF4-FFF2-40B4-BE49-F238E27FC236}">
                <a16:creationId xmlns:a16="http://schemas.microsoft.com/office/drawing/2014/main" id="{AF63E7AD-73D0-EBF9-EDFD-CB76E32C2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082378"/>
            <a:ext cx="1419556" cy="134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E6D387-4E32-DAEC-2E1B-915DE7C7077F}"/>
              </a:ext>
            </a:extLst>
          </p:cNvPr>
          <p:cNvSpPr txBox="1"/>
          <p:nvPr/>
        </p:nvSpPr>
        <p:spPr>
          <a:xfrm>
            <a:off x="5003800" y="5613791"/>
            <a:ext cx="239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Use this option for most (all?) use cases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1D21DB-357A-BD89-258D-096258304268}"/>
              </a:ext>
            </a:extLst>
          </p:cNvPr>
          <p:cNvSpPr/>
          <p:nvPr/>
        </p:nvSpPr>
        <p:spPr>
          <a:xfrm>
            <a:off x="7847373" y="3076570"/>
            <a:ext cx="1659802" cy="3047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43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ERCOT has asked TSP a Question in CR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7B2D30-ABB8-BEA9-3FF4-5D2CC3066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of CR is “Additional Action Required”</a:t>
            </a:r>
          </a:p>
          <a:p>
            <a:pPr lvl="1"/>
            <a:r>
              <a:rPr lang="en-US" dirty="0"/>
              <a:t>A reply is needed from TSP to ERCOT</a:t>
            </a:r>
          </a:p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1D64FD-E647-D924-4FCE-B1DDF59BB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2362200"/>
            <a:ext cx="8610600" cy="376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8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D356-A30A-4F83-DA0A-D32E8258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Message ISO Only or Public Comment?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724AB-2F92-B4EC-32DD-979ECF930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820E3C9-5CD7-34E1-CB35-9332C3370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TSP enters reply to ERCOT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TSP selects Message ISO Only button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B6D158-EE99-325F-768A-2AA0CA624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057400"/>
            <a:ext cx="8123809" cy="403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8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9E9A-C490-2A6F-F278-C0DF4690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Message Posted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9DA87-9621-C12B-8FBD-B4E91F1C8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CE943ED-5654-0DC9-7AD1-A6E4D3C80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of CR is now “Additional Action Requested”</a:t>
            </a:r>
          </a:p>
          <a:p>
            <a:pPr lvl="1"/>
            <a:r>
              <a:rPr lang="en-US" dirty="0"/>
              <a:t>ERCOT knows to review TSP reply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14E2A3-7CC0-FB11-82B3-F81D9569D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1981200"/>
            <a:ext cx="7924800" cy="444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1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681A-4ED9-E3BA-66CC-FC3A249E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Public Comment added by TSP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FB264-3F25-5FA9-E1D4-CA67C4C71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of CR is “Approved For Testing”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87091-F1DB-2699-3C07-D2D2B1823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DFE607-C27F-8129-C446-B22E81539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752600"/>
            <a:ext cx="7723809" cy="3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943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842</Words>
  <Application>Microsoft Office PowerPoint</Application>
  <PresentationFormat>Widescreen</PresentationFormat>
  <Paragraphs>140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1_Custom Design</vt:lpstr>
      <vt:lpstr>Office Theme</vt:lpstr>
      <vt:lpstr>PowerPoint Presentation</vt:lpstr>
      <vt:lpstr>Topics</vt:lpstr>
      <vt:lpstr>Project Overview</vt:lpstr>
      <vt:lpstr>Data Collection for NPRR1164: Synchroscope and Synch Check</vt:lpstr>
      <vt:lpstr>Change Request Comments – Message ISO vs. Public Comment</vt:lpstr>
      <vt:lpstr>Example - ERCOT has asked TSP a Question in CR </vt:lpstr>
      <vt:lpstr>Example - Message ISO Only or Public Comment?</vt:lpstr>
      <vt:lpstr>Example - Message Posted</vt:lpstr>
      <vt:lpstr>Example - Public Comment added by TSP</vt:lpstr>
      <vt:lpstr>Example - Public Comment Posted</vt:lpstr>
      <vt:lpstr>End of Summer Restrictions – Managing DPCs</vt:lpstr>
      <vt:lpstr>Supplemental Slides</vt:lpstr>
      <vt:lpstr>CIM16 Project – Upgrading from CIM10 to CIM16</vt:lpstr>
      <vt:lpstr>Estimated CIM 16 Project Timeline - Two Year Duration</vt:lpstr>
      <vt:lpstr>SSWG NOMCR Example: Deconsolidating Shunt Devices</vt:lpstr>
      <vt:lpstr>SSWG NOMCR Example: Deconsolidating Shunt Devices</vt:lpstr>
      <vt:lpstr>SSWG NOMCR Example: Substation Numbering</vt:lpstr>
      <vt:lpstr>NPRR1164 – New Definitions</vt:lpstr>
      <vt:lpstr>NPRR1164 – 3.14.2 Updates</vt:lpstr>
      <vt:lpstr>NPRR1164 – Updating in NMMS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Guiyab, Rochie</cp:lastModifiedBy>
  <cp:revision>79</cp:revision>
  <cp:lastPrinted>2016-01-21T20:53:15Z</cp:lastPrinted>
  <dcterms:created xsi:type="dcterms:W3CDTF">2016-01-21T15:20:31Z</dcterms:created>
  <dcterms:modified xsi:type="dcterms:W3CDTF">2023-08-15T16:13:00Z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2023-08-15T03:06:05Z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81a826b3-0f89-4e0a-b1a4-882d4f2673bf</vt:lpwstr>
  </property>
  <property fmtid="{D5CDD505-2E9C-101B-9397-08002B2CF9AE}" pid="9" name="MSIP_Label_7084cbda-52b8-46fb-a7b7-cb5bd465ed85_ContentBits">
    <vt:lpwstr>0</vt:lpwstr>
  </property>
</Properties>
</file>