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10" r:id="rId4"/>
  </p:sldMasterIdLst>
  <p:notesMasterIdLst>
    <p:notesMasterId r:id="rId14"/>
  </p:notesMasterIdLst>
  <p:sldIdLst>
    <p:sldId id="256" r:id="rId5"/>
    <p:sldId id="257" r:id="rId6"/>
    <p:sldId id="265" r:id="rId7"/>
    <p:sldId id="267" r:id="rId8"/>
    <p:sldId id="270" r:id="rId9"/>
    <p:sldId id="268" r:id="rId10"/>
    <p:sldId id="269" r:id="rId11"/>
    <p:sldId id="271" r:id="rId12"/>
    <p:sldId id="260" r:id="rId13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0" autoAdjust="0"/>
    <p:restoredTop sz="72822" autoAdjust="0"/>
  </p:normalViewPr>
  <p:slideViewPr>
    <p:cSldViewPr snapToGrid="0">
      <p:cViewPr varScale="1">
        <p:scale>
          <a:sx n="84" d="100"/>
          <a:sy n="84" d="100"/>
        </p:scale>
        <p:origin x="13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70" d="100"/>
          <a:sy n="70" d="100"/>
        </p:scale>
        <p:origin x="4200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key, Eric" userId="29cc8d84-5a45-4cd1-9434-ff07b65a2be5" providerId="ADAL" clId="{4169C090-0D1F-439A-8EDA-865E224C4455}"/>
    <pc:docChg chg="modSld">
      <pc:chgData name="Blakey, Eric" userId="29cc8d84-5a45-4cd1-9434-ff07b65a2be5" providerId="ADAL" clId="{4169C090-0D1F-439A-8EDA-865E224C4455}" dt="2023-08-15T18:52:28.038" v="6" actId="6549"/>
      <pc:docMkLst>
        <pc:docMk/>
      </pc:docMkLst>
      <pc:sldChg chg="modNotesTx">
        <pc:chgData name="Blakey, Eric" userId="29cc8d84-5a45-4cd1-9434-ff07b65a2be5" providerId="ADAL" clId="{4169C090-0D1F-439A-8EDA-865E224C4455}" dt="2023-08-15T18:52:07.694" v="0" actId="6549"/>
        <pc:sldMkLst>
          <pc:docMk/>
          <pc:sldMk cId="333387915" sldId="257"/>
        </pc:sldMkLst>
      </pc:sldChg>
      <pc:sldChg chg="modNotesTx">
        <pc:chgData name="Blakey, Eric" userId="29cc8d84-5a45-4cd1-9434-ff07b65a2be5" providerId="ADAL" clId="{4169C090-0D1F-439A-8EDA-865E224C4455}" dt="2023-08-15T18:52:11.447" v="1" actId="6549"/>
        <pc:sldMkLst>
          <pc:docMk/>
          <pc:sldMk cId="964125275" sldId="265"/>
        </pc:sldMkLst>
      </pc:sldChg>
      <pc:sldChg chg="modNotesTx">
        <pc:chgData name="Blakey, Eric" userId="29cc8d84-5a45-4cd1-9434-ff07b65a2be5" providerId="ADAL" clId="{4169C090-0D1F-439A-8EDA-865E224C4455}" dt="2023-08-15T18:52:14.565" v="2" actId="6549"/>
        <pc:sldMkLst>
          <pc:docMk/>
          <pc:sldMk cId="809913610" sldId="267"/>
        </pc:sldMkLst>
      </pc:sldChg>
      <pc:sldChg chg="modNotesTx">
        <pc:chgData name="Blakey, Eric" userId="29cc8d84-5a45-4cd1-9434-ff07b65a2be5" providerId="ADAL" clId="{4169C090-0D1F-439A-8EDA-865E224C4455}" dt="2023-08-15T18:52:20.797" v="4" actId="6549"/>
        <pc:sldMkLst>
          <pc:docMk/>
          <pc:sldMk cId="4206416605" sldId="268"/>
        </pc:sldMkLst>
      </pc:sldChg>
      <pc:sldChg chg="modNotesTx">
        <pc:chgData name="Blakey, Eric" userId="29cc8d84-5a45-4cd1-9434-ff07b65a2be5" providerId="ADAL" clId="{4169C090-0D1F-439A-8EDA-865E224C4455}" dt="2023-08-15T18:52:24.174" v="5" actId="6549"/>
        <pc:sldMkLst>
          <pc:docMk/>
          <pc:sldMk cId="1096700030" sldId="269"/>
        </pc:sldMkLst>
      </pc:sldChg>
      <pc:sldChg chg="modNotesTx">
        <pc:chgData name="Blakey, Eric" userId="29cc8d84-5a45-4cd1-9434-ff07b65a2be5" providerId="ADAL" clId="{4169C090-0D1F-439A-8EDA-865E224C4455}" dt="2023-08-15T18:52:17.933" v="3" actId="6549"/>
        <pc:sldMkLst>
          <pc:docMk/>
          <pc:sldMk cId="1292834582" sldId="270"/>
        </pc:sldMkLst>
      </pc:sldChg>
      <pc:sldChg chg="modNotesTx">
        <pc:chgData name="Blakey, Eric" userId="29cc8d84-5a45-4cd1-9434-ff07b65a2be5" providerId="ADAL" clId="{4169C090-0D1F-439A-8EDA-865E224C4455}" dt="2023-08-15T18:52:28.038" v="6" actId="6549"/>
        <pc:sldMkLst>
          <pc:docMk/>
          <pc:sldMk cId="2651698109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58642C1-E434-4516-AF1B-D01F509F0640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3"/>
            <a:ext cx="5618480" cy="3665459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98AC153-6618-4A23-95D4-54729088A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22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5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22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86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74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effectLst/>
              <a:latin typeface="Roboto" panose="02000000000000000000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95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07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87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66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41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officeapps.live.com/op/view.aspx?src=https%3A%2F%2Fwww.ercot.com%2Ffiles%2Fdocs%2F2023%2F07%2F26%2F05-wms_settlement-stability-report_q2_2023.pptx&amp;wdOrigin=BROWSELIN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iew.officeapps.live.com/op/view.aspx?src=https%3A%2F%2Fwww.ercot.com%2Ffiles%2Fdocs%2F2023%2F07%2F28%2F05-ems_upgrade_project_update_2023-08.pptx&amp;wdOrigin=BROWSELINK" TargetMode="External"/><Relationship Id="rId4" Type="http://schemas.openxmlformats.org/officeDocument/2006/relationships/hyperlink" Target="https://view.officeapps.live.com/op/view.aspx?src=https%3A%2F%2Fwww.ercot.com%2Ffiles%2Fdocs%2F2023%2F07%2F26%2F05-2023-q2-unregistered-distributed-generation-dg-report-wms-update.pptx&amp;wdOrigin=BROWSELINK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rcot.com/mktrules/issues/NOGRR215" TargetMode="External"/><Relationship Id="rId3" Type="http://schemas.openxmlformats.org/officeDocument/2006/relationships/hyperlink" Target="https://www.ercot.com/mktrules/issues/NPRR1070" TargetMode="External"/><Relationship Id="rId7" Type="http://schemas.openxmlformats.org/officeDocument/2006/relationships/hyperlink" Target="https://www.ercot.com/mktrules/issues/NPRR118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rcot.com/mktrules/issues/NPRR1179" TargetMode="External"/><Relationship Id="rId5" Type="http://schemas.openxmlformats.org/officeDocument/2006/relationships/hyperlink" Target="https://www.ercot.com/mktrules/issues/NPRR1172" TargetMode="External"/><Relationship Id="rId10" Type="http://schemas.openxmlformats.org/officeDocument/2006/relationships/hyperlink" Target="https://www.ercot.com/mktrules/issues/VCMRR037" TargetMode="External"/><Relationship Id="rId4" Type="http://schemas.openxmlformats.org/officeDocument/2006/relationships/hyperlink" Target="https://www.ercot.com/mktrules/issues/NPRR1162" TargetMode="External"/><Relationship Id="rId9" Type="http://schemas.openxmlformats.org/officeDocument/2006/relationships/hyperlink" Target="https://www.ercot.com/mktrules/issues/VCMRR03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officeapps.live.com/op/view.aspx?src=https%3A%2F%2Fwww.ercot.com%2Ffiles%2Fdocs%2F2023%2F08%2F04%2FWMWG_ECRS%2520Update_080423_2.pptx&amp;wdOrigin=BROWSELIN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WMS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1830" y="4619624"/>
            <a:ext cx="5425874" cy="1038225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TAC Meeting – August 22, 2023 </a:t>
            </a:r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Overview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267848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/>
              <a:t>Previous Meetings and Workshops </a:t>
            </a:r>
          </a:p>
          <a:p>
            <a:pPr marL="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 WMS - August 2, 2023</a:t>
            </a:r>
          </a:p>
          <a:p>
            <a:pPr marL="365760" lvl="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 Revision Requests Under WMS Review </a:t>
            </a:r>
          </a:p>
          <a:p>
            <a:pPr marL="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 ECRS Update (WMWG) - August 4, 2023</a:t>
            </a:r>
          </a:p>
          <a:p>
            <a:pPr marL="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 RUC and VC Workshop - August 14, 2023</a:t>
            </a:r>
          </a:p>
        </p:txBody>
      </p:sp>
    </p:spTree>
    <p:extLst>
      <p:ext uri="{BB962C8B-B14F-4D97-AF65-F5344CB8AC3E}">
        <p14:creationId xmlns:p14="http://schemas.microsoft.com/office/powerpoint/2010/main" val="33338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4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August 2</a:t>
            </a:r>
            <a:r>
              <a:rPr lang="en-US" sz="3600" baseline="30000" dirty="0">
                <a:solidFill>
                  <a:srgbClr val="FFFFFF"/>
                </a:solidFill>
              </a:rPr>
              <a:t>nd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WMS Meeting Overview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9EB68B06-02BF-1134-B5D7-D0A1409066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191801"/>
              </p:ext>
            </p:extLst>
          </p:nvPr>
        </p:nvGraphicFramePr>
        <p:xfrm>
          <a:off x="4329404" y="210546"/>
          <a:ext cx="7493250" cy="585676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493250">
                  <a:extLst>
                    <a:ext uri="{9D8B030D-6E8A-4147-A177-3AD203B41FA5}">
                      <a16:colId xmlns:a16="http://schemas.microsoft.com/office/drawing/2014/main" val="1156528365"/>
                    </a:ext>
                  </a:extLst>
                </a:gridCol>
              </a:tblGrid>
              <a:tr h="47589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Updates: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2023 Q2 Settlement Stability Report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2023 Q2 Unregistered DG Report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EMS Upgrade Project Update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PRS Referrals –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NPRR1170, Capturing Natural Gas Delivery Information for Natural Gas Generation Resources –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Referred to WMWG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Next WMS – September 6, 2023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IMM will present and answer questions on the 2022 State of the Market Report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6815" marR="136815" marT="1900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632082"/>
                  </a:ext>
                </a:extLst>
              </a:tr>
              <a:tr h="10978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6815" marR="136815" marT="1900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3599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125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Revision Requests Under WMS Review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0028" y="139849"/>
            <a:ext cx="7594899" cy="6486862"/>
          </a:xfrm>
        </p:spPr>
        <p:txBody>
          <a:bodyPr anchor="ctr">
            <a:noAutofit/>
          </a:bodyPr>
          <a:lstStyle/>
          <a:p>
            <a:pPr marL="0">
              <a:buNone/>
            </a:pPr>
            <a:r>
              <a:rPr lang="en-US" i="0" dirty="0">
                <a:effectLst/>
                <a:latin typeface="Roboto" panose="02000000000000000000" pitchFamily="2" charset="0"/>
              </a:rPr>
              <a:t>Revision Requests Tabled at PRS or ROS and Referred to WMS</a:t>
            </a:r>
            <a:endParaRPr lang="en-US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hlinkClick r:id="rId3"/>
              </a:rPr>
              <a:t>NPRR1070</a:t>
            </a:r>
            <a:r>
              <a:rPr lang="en-US" sz="2000" dirty="0"/>
              <a:t>, Planning Criteria for GTC Exit Solutions </a:t>
            </a:r>
            <a:r>
              <a:rPr lang="en-US" sz="2000" dirty="0">
                <a:solidFill>
                  <a:srgbClr val="FF0000"/>
                </a:solidFill>
              </a:rPr>
              <a:t>Tabled</a:t>
            </a:r>
            <a:endParaRPr lang="en-US" sz="2000" b="1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hlinkClick r:id="rId4"/>
              </a:rPr>
              <a:t>NPRR1162</a:t>
            </a:r>
            <a:r>
              <a:rPr lang="en-US" sz="2000" dirty="0"/>
              <a:t>, Single Agent Designation for a QSE and its Sub-QSEs for Voice Communications over the ERCOT WAN (WMWG) </a:t>
            </a:r>
            <a:r>
              <a:rPr lang="en-US" sz="2000" dirty="0">
                <a:solidFill>
                  <a:srgbClr val="FF0000"/>
                </a:solidFill>
              </a:rPr>
              <a:t>Tabled, related to SCR825 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hlinkClick r:id="rId5"/>
              </a:rPr>
              <a:t>NPRR1172</a:t>
            </a:r>
            <a:r>
              <a:rPr lang="en-US" sz="2000" dirty="0"/>
              <a:t>, Fuel Adder Definition, Mitigated Offer Caps, and RUC </a:t>
            </a:r>
            <a:r>
              <a:rPr lang="en-US" sz="2000" dirty="0" err="1"/>
              <a:t>Clawback</a:t>
            </a:r>
            <a:r>
              <a:rPr lang="en-US" sz="2000" dirty="0"/>
              <a:t> (RCWG) </a:t>
            </a:r>
            <a:r>
              <a:rPr lang="en-US" sz="2000" dirty="0">
                <a:solidFill>
                  <a:srgbClr val="FF0000"/>
                </a:solidFill>
              </a:rPr>
              <a:t>Tabled, 8/14 Workshop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hlinkClick r:id="rId6"/>
              </a:rPr>
              <a:t>NPRR1179</a:t>
            </a:r>
            <a:r>
              <a:rPr lang="en-US" sz="2000" dirty="0"/>
              <a:t>, Fuel Purchase Requirements for Resources Submitting RUC Fuel Costs (RCWG) </a:t>
            </a:r>
            <a:r>
              <a:rPr lang="en-US" sz="2000" dirty="0">
                <a:solidFill>
                  <a:srgbClr val="FF0000"/>
                </a:solidFill>
              </a:rPr>
              <a:t>Tabled, 8/14 Workshop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0" i="0" dirty="0">
                <a:solidFill>
                  <a:srgbClr val="2D3338"/>
                </a:solidFill>
                <a:effectLst/>
                <a:hlinkClick r:id="rId7"/>
              </a:rPr>
              <a:t>NPRR1181</a:t>
            </a:r>
            <a:r>
              <a:rPr lang="en-US" sz="2000" b="0" i="0" dirty="0">
                <a:solidFill>
                  <a:srgbClr val="2D3338"/>
                </a:solidFill>
                <a:effectLst/>
              </a:rPr>
              <a:t>, Submission of Seasonal Coal and Lignite Inventory Declaration (WMWG) 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Tabled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hlinkClick r:id="rId8"/>
              </a:rPr>
              <a:t>NOGRR215</a:t>
            </a:r>
            <a:r>
              <a:rPr lang="en-US" sz="2000" dirty="0"/>
              <a:t>, Limit Use of Remedial Action Schemes </a:t>
            </a:r>
            <a:r>
              <a:rPr lang="en-US" sz="2000" dirty="0">
                <a:solidFill>
                  <a:srgbClr val="FF0000"/>
                </a:solidFill>
              </a:rPr>
              <a:t>Tabled (Approved at 8/3 ROS)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indent="0">
              <a:buNone/>
            </a:pPr>
            <a:r>
              <a:rPr lang="en-US" b="0" i="0" dirty="0">
                <a:effectLst/>
                <a:latin typeface="Roboto" panose="02000000000000000000" pitchFamily="2" charset="0"/>
              </a:rPr>
              <a:t>WMS Revision Requests Tabled at WMS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hlinkClick r:id="rId9"/>
              </a:rPr>
              <a:t>VCMRR033</a:t>
            </a:r>
            <a:r>
              <a:rPr lang="en-US" sz="2000" dirty="0"/>
              <a:t>, Excluding Exceptional Fuel Costs from Fuel Adders (WMWG) </a:t>
            </a:r>
            <a:r>
              <a:rPr lang="en-US" sz="2000" dirty="0">
                <a:solidFill>
                  <a:srgbClr val="FF0000"/>
                </a:solidFill>
              </a:rPr>
              <a:t>Tabled, ERCOT withdrew on 8/10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10"/>
              </a:rPr>
              <a:t>VCMRR037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, Related to NPRR1172, Fuel Adder Definition, Mitigated Offer Caps, and RUC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Clawback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Tabled to RCWG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91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4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August 4</a:t>
            </a:r>
            <a:r>
              <a:rPr lang="en-US" sz="3600" baseline="30000" dirty="0">
                <a:solidFill>
                  <a:srgbClr val="FFFFFF"/>
                </a:solidFill>
              </a:rPr>
              <a:t>th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WMWG Meeting  - ECRS Update</a:t>
            </a:r>
            <a:br>
              <a:rPr lang="en-US" sz="3600" dirty="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9EB68B06-02BF-1134-B5D7-D0A1409066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213081"/>
              </p:ext>
            </p:extLst>
          </p:nvPr>
        </p:nvGraphicFramePr>
        <p:xfrm>
          <a:off x="4329404" y="210546"/>
          <a:ext cx="7493250" cy="623745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493250">
                  <a:extLst>
                    <a:ext uri="{9D8B030D-6E8A-4147-A177-3AD203B41FA5}">
                      <a16:colId xmlns:a16="http://schemas.microsoft.com/office/drawing/2014/main" val="1156528365"/>
                    </a:ext>
                  </a:extLst>
                </a:gridCol>
              </a:tblGrid>
              <a:tr h="47589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WMWG – ECRS Update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August 4, 2023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>
                        <a:buFont typeface="Wingdings" panose="05000000000000000000" pitchFamily="2" charset="2"/>
                        <a:buNone/>
                      </a:pPr>
                      <a:r>
                        <a:rPr lang="en-US" sz="2400" dirty="0">
                          <a:latin typeface="+mn-lt"/>
                        </a:rPr>
                        <a:t>Deep Dive Review of </a:t>
                      </a:r>
                      <a:r>
                        <a:rPr lang="en-US" sz="2400" dirty="0">
                          <a:latin typeface="+mn-lt"/>
                          <a:hlinkClick r:id="rId3"/>
                        </a:rPr>
                        <a:t>ECRS Deployment</a:t>
                      </a:r>
                      <a:r>
                        <a:rPr lang="en-US" sz="2400" dirty="0">
                          <a:latin typeface="+mn-lt"/>
                        </a:rPr>
                        <a:t>:</a:t>
                      </a:r>
                    </a:p>
                    <a:p>
                      <a:pPr>
                        <a:buFont typeface="Wingdings" panose="05000000000000000000" pitchFamily="2" charset="2"/>
                        <a:buNone/>
                      </a:pPr>
                      <a:endParaRPr lang="en-US" sz="2400" dirty="0">
                        <a:latin typeface="+mn-lt"/>
                      </a:endParaRP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US" sz="2400" dirty="0">
                          <a:latin typeface="+mn-lt"/>
                        </a:rPr>
                        <a:t> June 20</a:t>
                      </a:r>
                      <a:r>
                        <a:rPr lang="en-US" sz="2400" baseline="30000" dirty="0">
                          <a:latin typeface="+mn-lt"/>
                        </a:rPr>
                        <a:t>th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ECRS deployment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Updated initial analysis to correct an under-estimation of utilized ECRS MWs. </a:t>
                      </a: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>
                        <a:buFont typeface="Wingdings" panose="05000000000000000000" pitchFamily="2" charset="2"/>
                        <a:buChar char="Ø"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July 10</a:t>
                      </a:r>
                      <a:r>
                        <a:rPr lang="en-US" sz="2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ECRS Deployment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ECRS and Non-Spin deployed to increase dispatchable capacity available to SCED. </a:t>
                      </a:r>
                    </a:p>
                  </a:txBody>
                  <a:tcPr marL="136815" marR="136815" marT="1900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632082"/>
                  </a:ext>
                </a:extLst>
              </a:tr>
              <a:tr h="10978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36815" marR="136815" marT="1900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3599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834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DFA5F1-D94C-1FBE-FBEB-7886C1E1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RUC/VC Workshop – August 14, 2023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459C0-B486-E0E2-4520-EFEA89A29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 fontScale="92500" lnSpcReduction="20000"/>
          </a:bodyPr>
          <a:lstStyle/>
          <a:p>
            <a:pPr marL="0" indent="-67666" defTabSz="676656">
              <a:lnSpc>
                <a:spcPct val="110000"/>
              </a:lnSpc>
              <a:spcBef>
                <a:spcPts val="600"/>
              </a:spcBef>
              <a:spcAft>
                <a:spcPts val="592"/>
              </a:spcAft>
            </a:pPr>
            <a:r>
              <a:rPr lang="en-US" sz="2400" b="1" kern="120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Presented by WMWG and RCWG</a:t>
            </a:r>
          </a:p>
          <a:p>
            <a:pPr marL="0" indent="-67666" defTabSz="676656">
              <a:lnSpc>
                <a:spcPct val="110000"/>
              </a:lnSpc>
              <a:spcBef>
                <a:spcPts val="600"/>
              </a:spcBef>
              <a:spcAft>
                <a:spcPts val="592"/>
              </a:spcAft>
            </a:pPr>
            <a:r>
              <a:rPr lang="en-US" sz="2400" b="1" i="1" kern="120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Reliability Unit Commitment (RUC)</a:t>
            </a:r>
          </a:p>
          <a:p>
            <a:pPr defTabSz="676656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kern="120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- When, why, how does ERCOT use RUC  </a:t>
            </a:r>
          </a:p>
          <a:p>
            <a:pPr defTabSz="676656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kern="120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What about the current RUC process is/isn’t working from ERCOT’s perspective</a:t>
            </a:r>
          </a:p>
          <a:p>
            <a:pPr defTabSz="676656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kern="120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- Existing plans to reduce RUC</a:t>
            </a:r>
          </a:p>
          <a:p>
            <a:pPr marL="681228" lvl="1" indent="-342900" defTabSz="676656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kern="120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DRRS</a:t>
            </a:r>
          </a:p>
          <a:p>
            <a:pPr marL="681228" lvl="1" indent="-342900" defTabSz="676656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kern="120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Other</a:t>
            </a:r>
          </a:p>
          <a:p>
            <a:pPr defTabSz="676656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kern="120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- IMM Review of economics and other RUC data </a:t>
            </a:r>
          </a:p>
          <a:p>
            <a:pPr defTabSz="676656">
              <a:lnSpc>
                <a:spcPct val="110000"/>
              </a:lnSpc>
              <a:spcBef>
                <a:spcPts val="600"/>
              </a:spcBef>
              <a:spcAft>
                <a:spcPts val="592"/>
              </a:spcAft>
            </a:pPr>
            <a:r>
              <a:rPr lang="en-US" sz="2400" kern="120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- Self-commitment decision factors </a:t>
            </a:r>
          </a:p>
          <a:p>
            <a:pPr defTabSz="338328">
              <a:lnSpc>
                <a:spcPct val="120000"/>
              </a:lnSpc>
              <a:spcAft>
                <a:spcPts val="0"/>
              </a:spcAft>
            </a:pPr>
            <a:r>
              <a:rPr lang="en-US" sz="2400" b="1" i="1" kern="120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Verifiable Costs (VC)</a:t>
            </a:r>
          </a:p>
          <a:p>
            <a:pPr defTabSz="338328">
              <a:lnSpc>
                <a:spcPct val="110000"/>
              </a:lnSpc>
              <a:spcBef>
                <a:spcPts val="600"/>
              </a:spcBef>
            </a:pPr>
            <a:r>
              <a:rPr lang="en-US" sz="2400" kern="120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- What isn’t or hasn’t been working and why</a:t>
            </a:r>
          </a:p>
          <a:p>
            <a:pPr defTabSz="338328">
              <a:lnSpc>
                <a:spcPct val="110000"/>
              </a:lnSpc>
              <a:spcBef>
                <a:spcPts val="600"/>
              </a:spcBef>
            </a:pPr>
            <a:r>
              <a:rPr lang="en-US" sz="2400" kern="1200" dirty="0"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- Recent changes to VC and expected impact</a:t>
            </a:r>
          </a:p>
        </p:txBody>
      </p:sp>
    </p:spTree>
    <p:extLst>
      <p:ext uri="{BB962C8B-B14F-4D97-AF65-F5344CB8AC3E}">
        <p14:creationId xmlns:p14="http://schemas.microsoft.com/office/powerpoint/2010/main" val="4206416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DFA5F1-D94C-1FBE-FBEB-7886C1E1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RUC/VC Workshop – August 14, 2023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90AAD1-9345-A1D4-91F7-C10C43123FE4}"/>
              </a:ext>
            </a:extLst>
          </p:cNvPr>
          <p:cNvSpPr txBox="1"/>
          <p:nvPr/>
        </p:nvSpPr>
        <p:spPr>
          <a:xfrm>
            <a:off x="4742016" y="605896"/>
            <a:ext cx="6413663" cy="5646208"/>
          </a:xfrm>
          <a:prstGeom prst="rect">
            <a:avLst/>
          </a:prstGeom>
        </p:spPr>
        <p:txBody>
          <a:bodyPr vert="horz" lIns="0" tIns="45720" rIns="0" bIns="45720" rtlCol="0" anchor="ctr">
            <a:normAutofit lnSpcReduction="10000"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Potential incentives and changes to reduce RUC and improve VC process </a:t>
            </a:r>
          </a:p>
          <a:p>
            <a:pPr marL="253746" indent="-253746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Shorter-term considerations</a:t>
            </a:r>
          </a:p>
          <a:p>
            <a:pPr marL="668655" lvl="1" indent="-211455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Change to RUC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clawback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(see NPRR 1172)</a:t>
            </a:r>
          </a:p>
          <a:p>
            <a:pPr marL="668655" lvl="1" indent="-211455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Improve RUC make-whole process</a:t>
            </a:r>
          </a:p>
          <a:p>
            <a:pPr marL="668655" lvl="1" indent="-211455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Permanent solution to Exceptional Fuel Costs</a:t>
            </a:r>
          </a:p>
          <a:p>
            <a:pPr marL="668655" lvl="1" indent="-211455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Potential changes to RUC commitment timeframes</a:t>
            </a:r>
          </a:p>
          <a:p>
            <a:pPr marL="668655" lvl="1" indent="-211455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Review minimum online reserve level (from IMM report)</a:t>
            </a:r>
          </a:p>
          <a:p>
            <a:pPr marL="668655" lvl="1" indent="-211455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Address alternatives to the use of RUC</a:t>
            </a:r>
          </a:p>
          <a:p>
            <a:pPr marL="668655" lvl="1" indent="-211455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Change forecast selection alternatives</a:t>
            </a:r>
          </a:p>
          <a:p>
            <a:pPr marL="342900" indent="-342900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Longer-term market incentives</a:t>
            </a:r>
          </a:p>
          <a:p>
            <a:pPr marL="800100" lvl="1" indent="-342900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Potential DAM upgrades/changes</a:t>
            </a:r>
          </a:p>
          <a:p>
            <a:pPr marL="800100" lvl="1" indent="-342900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DAM and RTM energy offer restrictions/mitigation rules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96700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DFA5F1-D94C-1FBE-FBEB-7886C1E1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RUC/VC Workshop – August 14, 2023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90AAD1-9345-A1D4-91F7-C10C43123FE4}"/>
              </a:ext>
            </a:extLst>
          </p:cNvPr>
          <p:cNvSpPr txBox="1"/>
          <p:nvPr/>
        </p:nvSpPr>
        <p:spPr>
          <a:xfrm>
            <a:off x="4742016" y="605896"/>
            <a:ext cx="6413663" cy="2641157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85000" lnSpcReduction="10000"/>
          </a:bodyPr>
          <a:lstStyle/>
          <a:p>
            <a:pPr defTabSz="914400"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Next Steps:</a:t>
            </a:r>
          </a:p>
          <a:p>
            <a:pPr marL="342900" indent="-342900" defTabSz="914400"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Summary of improvements and suggestions identified are being documented and circulated for </a:t>
            </a: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working group review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.</a:t>
            </a:r>
          </a:p>
          <a:p>
            <a:pPr marL="342900" indent="-342900" defTabSz="914400"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This list will be posted to the next regularly scheduled RCWG and WMWG meeting pages along with posting to the 8/14/23 workshop page.</a:t>
            </a:r>
          </a:p>
          <a:p>
            <a:pPr marL="342900" indent="-342900" defTabSz="914400">
              <a:spcBef>
                <a:spcPts val="600"/>
              </a:spcBef>
              <a:buClr>
                <a:schemeClr val="accent1"/>
              </a:buClr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Discussion will then continue in those working groups.</a:t>
            </a:r>
          </a:p>
          <a:p>
            <a:pPr marL="571500" indent="-571500" defTabSz="914400">
              <a:lnSpc>
                <a:spcPct val="90000"/>
              </a:lnSpc>
              <a:spcAft>
                <a:spcPts val="592"/>
              </a:spcAft>
              <a:buClr>
                <a:schemeClr val="accent1"/>
              </a:buClr>
              <a:buFont typeface="Calibri" panose="020F0502020204030204" pitchFamily="34" charset="0"/>
              <a:buChar char="-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51698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5C8D2C1-DA83-420D-9635-D52CE066B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4F74C9-6A0B-409E-AD1C-45B58BE91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5486A9D-1265-4B57-91E6-68E666B9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452A527-3631-41ED-858D-3777A7D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2150" y="639097"/>
            <a:ext cx="6416691" cy="366467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Next Meeting </a:t>
            </a:r>
            <a:br>
              <a:rPr lang="en-US" sz="6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sz="6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66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September 6th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7469"/>
          <a:stretch/>
        </p:blipFill>
        <p:spPr>
          <a:xfrm>
            <a:off x="162302" y="284703"/>
            <a:ext cx="5462001" cy="505415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85B92BC-678C-4E14-97E6-3227DEF86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644120-A6B9-4D5C-8A60-E2F4CC220E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9730CC-A266-4BA8-9C1E-8492A0A26614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60b3afc9-a72a-4286-a1f6-3c61aad5d6c4"/>
    <ds:schemaRef ds:uri="http://www.w3.org/XML/1998/namespace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24399</TotalTime>
  <Words>580</Words>
  <Application>Microsoft Office PowerPoint</Application>
  <PresentationFormat>Widescreen</PresentationFormat>
  <Paragraphs>86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</vt:lpstr>
      <vt:lpstr>Roboto</vt:lpstr>
      <vt:lpstr>Wingdings</vt:lpstr>
      <vt:lpstr>Retrospect</vt:lpstr>
      <vt:lpstr>WMS Report</vt:lpstr>
      <vt:lpstr>Overview</vt:lpstr>
      <vt:lpstr>August 2nd WMS Meeting Overview</vt:lpstr>
      <vt:lpstr>Revision Requests Under WMS Review</vt:lpstr>
      <vt:lpstr>August 4th WMWG Meeting  - ECRS Update </vt:lpstr>
      <vt:lpstr>RUC/VC Workshop – August 14, 2023</vt:lpstr>
      <vt:lpstr>RUC/VC Workshop – August 14, 2023</vt:lpstr>
      <vt:lpstr>RUC/VC Workshop – August 14, 2023</vt:lpstr>
      <vt:lpstr>Next Meeting   September 6th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Eric Blakey</cp:lastModifiedBy>
  <cp:revision>207</cp:revision>
  <cp:lastPrinted>2023-01-18T21:52:04Z</cp:lastPrinted>
  <dcterms:created xsi:type="dcterms:W3CDTF">2021-01-14T19:13:08Z</dcterms:created>
  <dcterms:modified xsi:type="dcterms:W3CDTF">2023-08-15T18:52:34Z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