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48" r:id="rId2"/>
    <p:sldMasterId id="2147483651" r:id="rId3"/>
  </p:sldMasterIdLst>
  <p:notesMasterIdLst>
    <p:notesMasterId r:id="rId11"/>
  </p:notesMasterIdLst>
  <p:handoutMasterIdLst>
    <p:handoutMasterId r:id="rId12"/>
  </p:handoutMasterIdLst>
  <p:sldIdLst>
    <p:sldId id="368" r:id="rId4"/>
    <p:sldId id="552" r:id="rId5"/>
    <p:sldId id="556" r:id="rId6"/>
    <p:sldId id="554" r:id="rId7"/>
    <p:sldId id="557" r:id="rId8"/>
    <p:sldId id="555" r:id="rId9"/>
    <p:sldId id="38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FFD100"/>
    <a:srgbClr val="FF8200"/>
    <a:srgbClr val="003865"/>
    <a:srgbClr val="5F8642"/>
    <a:srgbClr val="B8DCF4"/>
    <a:srgbClr val="74B273"/>
    <a:srgbClr val="0076C6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1" autoAdjust="0"/>
    <p:restoredTop sz="95355" autoAdjust="0"/>
  </p:normalViewPr>
  <p:slideViewPr>
    <p:cSldViewPr showGuides="1">
      <p:cViewPr varScale="1">
        <p:scale>
          <a:sx n="130" d="100"/>
          <a:sy n="130" d="100"/>
        </p:scale>
        <p:origin x="105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812"/>
    </p:cViewPr>
  </p:sorterViewPr>
  <p:notesViewPr>
    <p:cSldViewPr showGuides="1">
      <p:cViewPr varScale="1">
        <p:scale>
          <a:sx n="41" d="100"/>
          <a:sy n="41" d="100"/>
        </p:scale>
        <p:origin x="1968" y="-8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D4036-C496-426B-80D9-0599FA8E6410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2205FE-88E4-4228-A0AC-E29F5D2D5575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staylor.ercot.com/owa/redir.aspx?C=oPhl4_Wz9UCI7oVqJkGdaM-P4-MvhtMIRAMJFZ7-K5eOg6lo6esBMUiebAbXd4c8z8FTPzV8g8A.&amp;URL=http://www.vox.com/2015/6/19/8808545/wind-solar-grid-integration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astaylor.ercot.com/owa/redir.aspx?C=oPhl4_Wz9UCI7oVqJkGdaM-P4-MvhtMIRAMJFZ7-K5eOg6lo6esBMUiebAbXd4c8z8FTPzV8g8A.&amp;URL=http://energy.gov/eere/sunshot/systems-integration" TargetMode="External"/><Relationship Id="rId5" Type="http://schemas.openxmlformats.org/officeDocument/2006/relationships/hyperlink" Target="https://castaylor.ercot.com/owa/redir.aspx?C=oPhl4_Wz9UCI7oVqJkGdaM-P4-MvhtMIRAMJFZ7-K5eOg6lo6esBMUiebAbXd4c8z8FTPzV8g8A.&amp;URL=https://ec.europa.eu/energy/intelligent/projects/en/projects/pv-grid" TargetMode="External"/><Relationship Id="rId4" Type="http://schemas.openxmlformats.org/officeDocument/2006/relationships/hyperlink" Target="https://castaylor.ercot.com/owa/redir.aspx?C=oPhl4_Wz9UCI7oVqJkGdaM-P4-MvhtMIRAMJFZ7-K5eOg6lo6esBMUiebAbXd4c8z8FTPzV8g8A.&amp;URL=http://greeningthegrid.org/quick-read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8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  <a:hlinkClick r:id="rId3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castaylor.ercot.com/owa/redir.aspx?C=oPhl4_Wz9UCI7oVqJkGdaM-P4-MvhtMIRAMJFZ7-K5eOg6lo6esBMUiebAbXd4c8z8FTPzV8g8A.&amp;URL=https%3a%2f%2ftheconversation.com%2fwhen-will-rooftop-solar-be-cheaper-than-the-grid-heres-a-map-54789%3futm_source%3dtwitter%26utm_medium%3dreferral%26utm_campaign%3dUTAustinNews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  <a:hlinkClick r:id="rId3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http://www.vox.com/2015/6/19/8808545/wind-solar-grid-integration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http://greeningthegrid.org/quick-reads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https://ec.europa.eu/energy/intelligent/projects/en/projects/pv-grid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http://energy.gov/eere/sunshot/systems-integration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3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Book Antiqu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+mj-lt"/>
                <a:cs typeface="Book Antiqua"/>
              </a:defRPr>
            </a:lvl1pPr>
            <a:lvl2pPr>
              <a:defRPr sz="2000">
                <a:latin typeface="+mj-lt"/>
                <a:cs typeface="Book Antiqua"/>
              </a:defRPr>
            </a:lvl2pPr>
            <a:lvl3pPr>
              <a:defRPr sz="1900">
                <a:latin typeface="+mj-lt"/>
                <a:cs typeface="Book Antiqua"/>
              </a:defRPr>
            </a:lvl3pPr>
            <a:lvl4pPr>
              <a:defRPr sz="1800">
                <a:latin typeface="+mj-lt"/>
                <a:cs typeface="Book Antiqua"/>
              </a:defRPr>
            </a:lvl4pPr>
            <a:lvl5pPr>
              <a:defRPr sz="1800"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  <a:lvl2pPr>
              <a:defRPr>
                <a:latin typeface="+mj-lt"/>
                <a:cs typeface="Book Antiqua"/>
              </a:defRPr>
            </a:lvl2pPr>
            <a:lvl3pPr>
              <a:defRPr>
                <a:latin typeface="+mj-lt"/>
                <a:cs typeface="Book Antiqua"/>
              </a:defRPr>
            </a:lvl3pPr>
            <a:lvl4pPr>
              <a:defRPr>
                <a:latin typeface="+mj-lt"/>
                <a:cs typeface="Book Antiqua"/>
              </a:defRPr>
            </a:lvl4pPr>
            <a:lvl5pPr>
              <a:defRPr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62400" y="1828562"/>
            <a:ext cx="4800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Verifiable Cost      Summary</a:t>
            </a:r>
          </a:p>
          <a:p>
            <a:endParaRPr lang="en-US" sz="2800" b="1" i="1" dirty="0">
              <a:solidFill>
                <a:schemeClr val="tx2"/>
              </a:solidFill>
              <a:latin typeface="Book Antiqua"/>
              <a:cs typeface="Book Antiqua"/>
            </a:endParaRP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 González</a:t>
            </a:r>
          </a:p>
          <a:p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</a:t>
            </a:r>
          </a:p>
          <a:p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Accounting and Settlements</a:t>
            </a:r>
          </a:p>
          <a:p>
            <a:endParaRPr lang="en-US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RUC and VC Workshop</a:t>
            </a:r>
          </a:p>
          <a:p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14, 2023</a:t>
            </a: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77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842089"/>
            <a:ext cx="8610600" cy="4600768"/>
          </a:xfrm>
        </p:spPr>
        <p:txBody>
          <a:bodyPr>
            <a:noAutofit/>
          </a:bodyPr>
          <a:lstStyle/>
          <a:p>
            <a:r>
              <a:rPr lang="en-US" sz="2000" dirty="0"/>
              <a:t>ERCOT has been approving verifiable costs (VC) since Nodal-Go-Live</a:t>
            </a:r>
            <a:r>
              <a:rPr lang="en-US" sz="1800" dirty="0"/>
              <a:t>.</a:t>
            </a:r>
          </a:p>
          <a:p>
            <a:r>
              <a:rPr lang="en-US" sz="2000" dirty="0"/>
              <a:t>More than 230 individual Generation Resources approved.</a:t>
            </a:r>
          </a:p>
          <a:p>
            <a:r>
              <a:rPr lang="en-US" sz="2000" dirty="0"/>
              <a:t>The VC process includes review and approval of:</a:t>
            </a:r>
          </a:p>
          <a:p>
            <a:pPr lvl="1"/>
            <a:r>
              <a:rPr lang="en-US" sz="1800" dirty="0"/>
              <a:t>Operations &amp; Maintenance costs (up to 10 years average costs)</a:t>
            </a:r>
          </a:p>
          <a:p>
            <a:pPr lvl="1"/>
            <a:r>
              <a:rPr lang="en-US" sz="1800" dirty="0"/>
              <a:t>Fuel rates</a:t>
            </a:r>
          </a:p>
          <a:p>
            <a:pPr lvl="1"/>
            <a:r>
              <a:rPr lang="en-US" sz="1800" dirty="0"/>
              <a:t>Heat rates</a:t>
            </a:r>
          </a:p>
          <a:p>
            <a:r>
              <a:rPr lang="en-US" sz="2000" dirty="0"/>
              <a:t>Fuel adders (FA).</a:t>
            </a:r>
          </a:p>
          <a:p>
            <a:r>
              <a:rPr lang="en-US" sz="2000" dirty="0"/>
              <a:t>Monthly calculation to include Startup and Min-Energy costs with mitigated offer cap (MOC) for QSGRs.</a:t>
            </a:r>
          </a:p>
          <a:p>
            <a:r>
              <a:rPr lang="en-US" sz="2000" dirty="0"/>
              <a:t>Approve fuel costs:</a:t>
            </a:r>
          </a:p>
          <a:p>
            <a:pPr lvl="1"/>
            <a:r>
              <a:rPr lang="en-US" sz="1800" dirty="0"/>
              <a:t>RUC fuel disputes</a:t>
            </a:r>
          </a:p>
          <a:p>
            <a:pPr lvl="1"/>
            <a:r>
              <a:rPr lang="en-US" sz="1800" dirty="0"/>
              <a:t>Firm Fuel Supply Service (FFSS)</a:t>
            </a:r>
          </a:p>
          <a:p>
            <a:pPr lvl="1"/>
            <a:r>
              <a:rPr lang="en-US" sz="1800" dirty="0"/>
              <a:t>Exceptional Fuel Costs (EFCs)</a:t>
            </a:r>
            <a:endParaRPr lang="en-US" sz="20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6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/>
              <a:t>Verifiable Cost Review – What’s Working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E1266DA-671D-5241-08A0-263DC49B467B}"/>
              </a:ext>
            </a:extLst>
          </p:cNvPr>
          <p:cNvSpPr txBox="1">
            <a:spLocks/>
          </p:cNvSpPr>
          <p:nvPr/>
        </p:nvSpPr>
        <p:spPr>
          <a:xfrm>
            <a:off x="973394" y="5562600"/>
            <a:ext cx="7848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>
                <a:alpha val="59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91440" rIns="274320" bIns="9144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/>
              </a:rPr>
              <a:t>Key Takeaway: </a:t>
            </a:r>
            <a:r>
              <a:rPr lang="en-US" sz="1600" dirty="0">
                <a:latin typeface="Arial" panose="020B0604020202020204"/>
              </a:rPr>
              <a:t>The VC process is working as described in the Protocols and the Verifiable Cost Manual</a:t>
            </a:r>
            <a:r>
              <a:rPr lang="en-US" sz="16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3525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48509"/>
            <a:ext cx="8610600" cy="5105400"/>
          </a:xfrm>
        </p:spPr>
        <p:txBody>
          <a:bodyPr>
            <a:noAutofit/>
          </a:bodyPr>
          <a:lstStyle/>
          <a:p>
            <a:r>
              <a:rPr lang="en-US" sz="2000" dirty="0"/>
              <a:t>QSEs submitting Exceptional Fuel Costs as approved with </a:t>
            </a:r>
            <a:r>
              <a:rPr lang="en-US" sz="2000" u="sng" dirty="0"/>
              <a:t>NPRR 847</a:t>
            </a:r>
            <a:r>
              <a:rPr lang="en-US" sz="2000" dirty="0"/>
              <a:t>, </a:t>
            </a:r>
            <a:r>
              <a:rPr lang="en-US" sz="2000" i="1" u="sng" dirty="0"/>
              <a:t>Exceptional Fuel Cost Included in the Mitigated Offer Cap</a:t>
            </a:r>
            <a:r>
              <a:rPr lang="en-US" sz="2000" dirty="0"/>
              <a:t>, were not able to fully comply with Protocol requirements.</a:t>
            </a:r>
          </a:p>
          <a:p>
            <a:endParaRPr lang="en-US" sz="1800" dirty="0"/>
          </a:p>
          <a:p>
            <a:pPr marL="457200" lvl="1" indent="0">
              <a:buNone/>
            </a:pPr>
            <a:r>
              <a:rPr lang="en-US" sz="1800" b="1" dirty="0"/>
              <a:t>Solution</a:t>
            </a:r>
            <a:r>
              <a:rPr lang="en-US" sz="1800" dirty="0"/>
              <a:t>: 	NPRR1177, Enhance Exceptional Fuel Cost Process                      		</a:t>
            </a:r>
            <a:r>
              <a:rPr lang="en-US" sz="1400" dirty="0"/>
              <a:t>(Effective: 06/29/2023)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QSEs submitting FA were including EFCs and RUC fuel costs with the calculation of historical average fuel cost.  </a:t>
            </a:r>
          </a:p>
          <a:p>
            <a:endParaRPr lang="en-US" sz="2000" dirty="0"/>
          </a:p>
          <a:p>
            <a:pPr marL="457200" lvl="1" indent="0">
              <a:buNone/>
            </a:pPr>
            <a:r>
              <a:rPr lang="en-US" sz="1800" b="1" dirty="0"/>
              <a:t>Solution</a:t>
            </a:r>
            <a:r>
              <a:rPr lang="en-US" sz="1800" dirty="0"/>
              <a:t>:	NPRR1177, Enhance Exceptional Fuel Cost Process, excluded 		EFCs from FA calculation.				           			(</a:t>
            </a:r>
            <a:r>
              <a:rPr lang="en-US" sz="1400" i="1" dirty="0"/>
              <a:t>Effective: </a:t>
            </a:r>
            <a:r>
              <a:rPr lang="en-US" sz="1400" dirty="0"/>
              <a:t>06/29/2023</a:t>
            </a:r>
            <a:r>
              <a:rPr lang="en-US" sz="1800" dirty="0"/>
              <a:t>)</a:t>
            </a:r>
          </a:p>
          <a:p>
            <a:endParaRPr lang="en-US" sz="2000" dirty="0"/>
          </a:p>
          <a:p>
            <a:pPr marL="457200" lvl="1" indent="0">
              <a:buNone/>
            </a:pPr>
            <a:r>
              <a:rPr lang="en-US" sz="1600" dirty="0"/>
              <a:t>		VCMRR034, Excluding RUC Approved Fuel Costs from Fuel Adders. 			</a:t>
            </a:r>
            <a:r>
              <a:rPr lang="en-US" sz="1400" i="1" dirty="0"/>
              <a:t>(TAC Recommended Approval: 07/25/2023)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/>
              <a:t>Verifiable Cost Review – What Wasn’t Working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63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48509"/>
            <a:ext cx="8610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QSEs submitting RUC fuel disputes were not able to fully recover their Generation Resources’ variable fuel costs.  </a:t>
            </a:r>
          </a:p>
          <a:p>
            <a:endParaRPr lang="en-US" sz="2000" dirty="0"/>
          </a:p>
          <a:p>
            <a:pPr marL="457200" lvl="1" indent="0">
              <a:buNone/>
            </a:pPr>
            <a:r>
              <a:rPr lang="en-US" sz="1800" b="1" dirty="0"/>
              <a:t>Solution</a:t>
            </a:r>
            <a:r>
              <a:rPr lang="en-US" sz="1800" dirty="0"/>
              <a:t>:	NPRR1124, Recovering Actual Fuel Costs through RUC 			Guarantee </a:t>
            </a:r>
          </a:p>
          <a:p>
            <a:pPr marL="457200" lvl="1" indent="0">
              <a:buNone/>
            </a:pPr>
            <a:r>
              <a:rPr lang="en-US" sz="1800" dirty="0"/>
              <a:t>		(</a:t>
            </a:r>
            <a:r>
              <a:rPr lang="en-US" sz="1400" i="1" dirty="0"/>
              <a:t>Effective: 05/13/2022</a:t>
            </a:r>
            <a:r>
              <a:rPr lang="en-US" sz="1800" dirty="0"/>
              <a:t>)</a:t>
            </a:r>
          </a:p>
          <a:p>
            <a:endParaRPr lang="en-US" sz="2000" dirty="0"/>
          </a:p>
          <a:p>
            <a:pPr marL="457200" lvl="1" indent="0">
              <a:buNone/>
            </a:pPr>
            <a:r>
              <a:rPr lang="en-US" sz="1600" dirty="0"/>
              <a:t>		NPRR1140, Recovering Fuel Costs for Generation Above LSL During 			RUC-Committed Hours 							</a:t>
            </a:r>
            <a:r>
              <a:rPr lang="en-US" sz="1400" i="1" dirty="0"/>
              <a:t>(Effective: 11/03/2022)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/>
              <a:t>Verifiable Cost Review – What Wasn’t Working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631D39-7191-A78A-3467-37AA3C1DBA6A}"/>
              </a:ext>
            </a:extLst>
          </p:cNvPr>
          <p:cNvSpPr txBox="1">
            <a:spLocks/>
          </p:cNvSpPr>
          <p:nvPr/>
        </p:nvSpPr>
        <p:spPr>
          <a:xfrm>
            <a:off x="762000" y="5150440"/>
            <a:ext cx="7848600" cy="759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>
                <a:alpha val="59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91440" rIns="274320" bIns="9144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/>
              </a:rPr>
              <a:t>Key Takeaway: </a:t>
            </a:r>
            <a:r>
              <a:rPr lang="en-US" sz="1600" dirty="0">
                <a:latin typeface="Arial" panose="020B0604020202020204"/>
              </a:rPr>
              <a:t>The changes made to the Protocols ensure fuel cost recovery for instances where FIP does not cover local delivery fuel prices</a:t>
            </a:r>
            <a:r>
              <a:rPr lang="en-US" sz="16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205235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48509"/>
            <a:ext cx="8610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QSEs submitting RUC fuel disputes do not have an obligation to procure and nominate fuel. This could result in higher overall fuel costs.  </a:t>
            </a:r>
          </a:p>
          <a:p>
            <a:endParaRPr lang="en-US" sz="2000" dirty="0"/>
          </a:p>
          <a:p>
            <a:pPr marL="457200" lvl="1" indent="0">
              <a:buNone/>
            </a:pPr>
            <a:r>
              <a:rPr lang="en-US" sz="1800" b="1" dirty="0"/>
              <a:t>Solution</a:t>
            </a:r>
            <a:r>
              <a:rPr lang="en-US" sz="1800" dirty="0"/>
              <a:t>:	NPRR1179, Fuel Purchase Requirements for Resources 			Submitting RUC Fuel Costs</a:t>
            </a:r>
          </a:p>
          <a:p>
            <a:pPr marL="457200" lvl="1" indent="0">
              <a:buNone/>
            </a:pPr>
            <a:r>
              <a:rPr lang="en-US" sz="1800" dirty="0"/>
              <a:t>		(</a:t>
            </a:r>
            <a:r>
              <a:rPr lang="en-US" sz="1400" i="1" dirty="0"/>
              <a:t>Pending at WMS: 08/14/2023</a:t>
            </a:r>
            <a:r>
              <a:rPr lang="en-US" sz="1800" dirty="0"/>
              <a:t>)</a:t>
            </a:r>
          </a:p>
          <a:p>
            <a:endParaRPr lang="en-US" sz="2000" dirty="0"/>
          </a:p>
          <a:p>
            <a:pPr marL="457200" lvl="1" indent="0">
              <a:buNone/>
            </a:pPr>
            <a:r>
              <a:rPr lang="en-US" sz="1600" dirty="0"/>
              <a:t>		</a:t>
            </a: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88515"/>
          </a:xfrm>
        </p:spPr>
        <p:txBody>
          <a:bodyPr>
            <a:normAutofit/>
          </a:bodyPr>
          <a:lstStyle/>
          <a:p>
            <a:r>
              <a:rPr lang="en-US" dirty="0"/>
              <a:t>Verifiable Cost Review – What is Pending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631D39-7191-A78A-3467-37AA3C1DBA6A}"/>
              </a:ext>
            </a:extLst>
          </p:cNvPr>
          <p:cNvSpPr txBox="1">
            <a:spLocks/>
          </p:cNvSpPr>
          <p:nvPr/>
        </p:nvSpPr>
        <p:spPr>
          <a:xfrm>
            <a:off x="762000" y="5105400"/>
            <a:ext cx="7848600" cy="759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>
                <a:alpha val="59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91440" rIns="274320" bIns="9144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/>
              </a:rPr>
              <a:t>Key Takeaway: </a:t>
            </a:r>
            <a:r>
              <a:rPr lang="en-US" sz="1600" dirty="0">
                <a:latin typeface="Arial" panose="020B0604020202020204"/>
              </a:rPr>
              <a:t>Approving this NPRR should help reduce overall fuel costs during RUC periods the QSE is able to purchase and nominate fuel</a:t>
            </a:r>
            <a:r>
              <a:rPr lang="en-US" sz="16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64927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71B4B-B916-54BD-C4E0-C09980D30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Verifiable Cost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AB6C5-D499-47D1-D385-0C11C666F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7101F95-937C-745D-B689-7EE5980EB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" y="1524000"/>
            <a:ext cx="8610600" cy="91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VC Training scheduled for Sept 18, 2023, at the ERCOT Metro Center Facility</a:t>
            </a:r>
          </a:p>
          <a:p>
            <a:endParaRPr lang="en-US" sz="1800" dirty="0"/>
          </a:p>
          <a:p>
            <a:endParaRPr lang="en-US" sz="16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41526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458200" cy="594518"/>
          </a:xfrm>
        </p:spPr>
        <p:txBody>
          <a:bodyPr/>
          <a:lstStyle/>
          <a:p>
            <a:pPr algn="ctr"/>
            <a:r>
              <a:rPr lang="en-US" sz="4800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" y="0"/>
            <a:ext cx="2667000" cy="15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9165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18842</TotalTime>
  <Words>576</Words>
  <Application>Microsoft Office PowerPoint</Application>
  <PresentationFormat>On-screen Show (4:3)</PresentationFormat>
  <Paragraphs>83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1_Custom Design</vt:lpstr>
      <vt:lpstr>Office Theme</vt:lpstr>
      <vt:lpstr>Custom Design</vt:lpstr>
      <vt:lpstr>PowerPoint Presentation</vt:lpstr>
      <vt:lpstr>Verifiable Cost Review – What’s Working </vt:lpstr>
      <vt:lpstr>Verifiable Cost Review – What Wasn’t Working </vt:lpstr>
      <vt:lpstr>Verifiable Cost Review – What Wasn’t Working </vt:lpstr>
      <vt:lpstr>Verifiable Cost Review – What is Pending </vt:lpstr>
      <vt:lpstr>Verifiable Cost Training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</cp:lastModifiedBy>
  <cp:revision>540</cp:revision>
  <cp:lastPrinted>2016-05-23T17:34:43Z</cp:lastPrinted>
  <dcterms:created xsi:type="dcterms:W3CDTF">2016-01-21T15:20:31Z</dcterms:created>
  <dcterms:modified xsi:type="dcterms:W3CDTF">2023-08-11T19:37:15Z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2023-08-03T13:31:39Z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6a49549b-da60-4991-8045-711b741d381d</vt:lpwstr>
  </property>
  <property fmtid="{D5CDD505-2E9C-101B-9397-08002B2CF9AE}" pid="8" name="MSIP_Label_7084cbda-52b8-46fb-a7b7-cb5bd465ed85_ContentBits">
    <vt:lpwstr>0</vt:lpwstr>
  </property>
</Properties>
</file>