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0"/>
  </p:notesMasterIdLst>
  <p:handoutMasterIdLst>
    <p:handoutMasterId r:id="rId21"/>
  </p:handoutMasterIdLst>
  <p:sldIdLst>
    <p:sldId id="338" r:id="rId6"/>
    <p:sldId id="312" r:id="rId7"/>
    <p:sldId id="366" r:id="rId8"/>
    <p:sldId id="357" r:id="rId9"/>
    <p:sldId id="355" r:id="rId10"/>
    <p:sldId id="358" r:id="rId11"/>
    <p:sldId id="360" r:id="rId12"/>
    <p:sldId id="359" r:id="rId13"/>
    <p:sldId id="361" r:id="rId14"/>
    <p:sldId id="362" r:id="rId15"/>
    <p:sldId id="363" r:id="rId16"/>
    <p:sldId id="364" r:id="rId17"/>
    <p:sldId id="365" r:id="rId18"/>
    <p:sldId id="353"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A5BF4A-79CF-094C-5A49-8F5E49E493A8}" name="Schmall, John" initials="SJ" userId="S::John.Schmall@ercot.com::f98f7ff2-2efd-46b1-a0be-6e7428f04ce8" providerId="AD"/>
  <p188:author id="{1E6A1C6D-95E2-9F58-4E53-AFEA81F9AAB2}" name="Solis, Stephen" initials="SS" userId="S::Stephen.Solis@ercot.com::4217e5b7-af20-42de-818f-e9ca39127043" providerId="AD"/>
  <p188:author id="{CDF5FEB7-78D3-4C15-478A-589B231CF4D8}" name="Shun Hsien (Fred) Huang" initials="SH" userId="Shun Hsien (Fred) Huang"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124A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5" autoAdjust="0"/>
  </p:normalViewPr>
  <p:slideViewPr>
    <p:cSldViewPr showGuides="1">
      <p:cViewPr varScale="1">
        <p:scale>
          <a:sx n="154" d="100"/>
          <a:sy n="154" d="100"/>
        </p:scale>
        <p:origin x="2004" y="13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FFBC0ADB-1F9E-4732-BB93-78C1BA195612}"/>
    <pc:docChg chg="undo custSel modSld">
      <pc:chgData name="Solis, Stephen" userId="4217e5b7-af20-42de-818f-e9ca39127043" providerId="ADAL" clId="{FFBC0ADB-1F9E-4732-BB93-78C1BA195612}" dt="2023-08-11T16:59:45.340" v="166" actId="20577"/>
      <pc:docMkLst>
        <pc:docMk/>
      </pc:docMkLst>
      <pc:sldChg chg="modSp mod">
        <pc:chgData name="Solis, Stephen" userId="4217e5b7-af20-42de-818f-e9ca39127043" providerId="ADAL" clId="{FFBC0ADB-1F9E-4732-BB93-78C1BA195612}" dt="2023-08-10T23:10:16.236" v="130" actId="20577"/>
        <pc:sldMkLst>
          <pc:docMk/>
          <pc:sldMk cId="4083415869" sldId="312"/>
        </pc:sldMkLst>
        <pc:spChg chg="mod">
          <ac:chgData name="Solis, Stephen" userId="4217e5b7-af20-42de-818f-e9ca39127043" providerId="ADAL" clId="{FFBC0ADB-1F9E-4732-BB93-78C1BA195612}" dt="2023-08-10T23:10:16.236" v="130" actId="20577"/>
          <ac:spMkLst>
            <pc:docMk/>
            <pc:sldMk cId="4083415869" sldId="312"/>
            <ac:spMk id="3" creationId="{830E89B5-69E0-4503-97F1-8E7B5F399868}"/>
          </ac:spMkLst>
        </pc:spChg>
      </pc:sldChg>
      <pc:sldChg chg="modSp mod">
        <pc:chgData name="Solis, Stephen" userId="4217e5b7-af20-42de-818f-e9ca39127043" providerId="ADAL" clId="{FFBC0ADB-1F9E-4732-BB93-78C1BA195612}" dt="2023-08-11T14:35:54.598" v="152" actId="20577"/>
        <pc:sldMkLst>
          <pc:docMk/>
          <pc:sldMk cId="3676918888" sldId="338"/>
        </pc:sldMkLst>
        <pc:spChg chg="mod">
          <ac:chgData name="Solis, Stephen" userId="4217e5b7-af20-42de-818f-e9ca39127043" providerId="ADAL" clId="{FFBC0ADB-1F9E-4732-BB93-78C1BA195612}" dt="2023-08-11T14:35:54.598" v="152" actId="20577"/>
          <ac:spMkLst>
            <pc:docMk/>
            <pc:sldMk cId="3676918888" sldId="338"/>
            <ac:spMk id="7" creationId="{00000000-0000-0000-0000-000000000000}"/>
          </ac:spMkLst>
        </pc:spChg>
      </pc:sldChg>
      <pc:sldChg chg="modSp mod">
        <pc:chgData name="Solis, Stephen" userId="4217e5b7-af20-42de-818f-e9ca39127043" providerId="ADAL" clId="{FFBC0ADB-1F9E-4732-BB93-78C1BA195612}" dt="2023-08-11T16:55:58.924" v="160" actId="20577"/>
        <pc:sldMkLst>
          <pc:docMk/>
          <pc:sldMk cId="4286994717" sldId="355"/>
        </pc:sldMkLst>
        <pc:spChg chg="mod">
          <ac:chgData name="Solis, Stephen" userId="4217e5b7-af20-42de-818f-e9ca39127043" providerId="ADAL" clId="{FFBC0ADB-1F9E-4732-BB93-78C1BA195612}" dt="2023-08-11T16:55:58.924" v="160" actId="20577"/>
          <ac:spMkLst>
            <pc:docMk/>
            <pc:sldMk cId="4286994717" sldId="355"/>
            <ac:spMk id="7" creationId="{D1220634-BAC3-37C8-1E24-CC4339D36D79}"/>
          </ac:spMkLst>
        </pc:spChg>
      </pc:sldChg>
      <pc:sldChg chg="modSp mod">
        <pc:chgData name="Solis, Stephen" userId="4217e5b7-af20-42de-818f-e9ca39127043" providerId="ADAL" clId="{FFBC0ADB-1F9E-4732-BB93-78C1BA195612}" dt="2023-08-11T16:55:16.092" v="153" actId="20577"/>
        <pc:sldMkLst>
          <pc:docMk/>
          <pc:sldMk cId="1614251601" sldId="359"/>
        </pc:sldMkLst>
        <pc:spChg chg="mod">
          <ac:chgData name="Solis, Stephen" userId="4217e5b7-af20-42de-818f-e9ca39127043" providerId="ADAL" clId="{FFBC0ADB-1F9E-4732-BB93-78C1BA195612}" dt="2023-08-11T16:55:16.092" v="153" actId="20577"/>
          <ac:spMkLst>
            <pc:docMk/>
            <pc:sldMk cId="1614251601" sldId="359"/>
            <ac:spMk id="7" creationId="{D1220634-BAC3-37C8-1E24-CC4339D36D79}"/>
          </ac:spMkLst>
        </pc:spChg>
      </pc:sldChg>
      <pc:sldChg chg="modSp mod">
        <pc:chgData name="Solis, Stephen" userId="4217e5b7-af20-42de-818f-e9ca39127043" providerId="ADAL" clId="{FFBC0ADB-1F9E-4732-BB93-78C1BA195612}" dt="2023-08-11T16:56:26.041" v="165" actId="20577"/>
        <pc:sldMkLst>
          <pc:docMk/>
          <pc:sldMk cId="3137823237" sldId="360"/>
        </pc:sldMkLst>
        <pc:spChg chg="mod">
          <ac:chgData name="Solis, Stephen" userId="4217e5b7-af20-42de-818f-e9ca39127043" providerId="ADAL" clId="{FFBC0ADB-1F9E-4732-BB93-78C1BA195612}" dt="2023-08-11T16:56:26.041" v="165" actId="20577"/>
          <ac:spMkLst>
            <pc:docMk/>
            <pc:sldMk cId="3137823237" sldId="360"/>
            <ac:spMk id="7" creationId="{D1220634-BAC3-37C8-1E24-CC4339D36D79}"/>
          </ac:spMkLst>
        </pc:spChg>
      </pc:sldChg>
      <pc:sldChg chg="modSp mod">
        <pc:chgData name="Solis, Stephen" userId="4217e5b7-af20-42de-818f-e9ca39127043" providerId="ADAL" clId="{FFBC0ADB-1F9E-4732-BB93-78C1BA195612}" dt="2023-08-11T16:59:45.340" v="166" actId="20577"/>
        <pc:sldMkLst>
          <pc:docMk/>
          <pc:sldMk cId="3396738704" sldId="362"/>
        </pc:sldMkLst>
        <pc:spChg chg="mod">
          <ac:chgData name="Solis, Stephen" userId="4217e5b7-af20-42de-818f-e9ca39127043" providerId="ADAL" clId="{FFBC0ADB-1F9E-4732-BB93-78C1BA195612}" dt="2023-08-11T16:59:45.340" v="166" actId="20577"/>
          <ac:spMkLst>
            <pc:docMk/>
            <pc:sldMk cId="3396738704" sldId="362"/>
            <ac:spMk id="7" creationId="{D1220634-BAC3-37C8-1E24-CC4339D36D79}"/>
          </ac:spMkLst>
        </pc:spChg>
      </pc:sldChg>
      <pc:sldChg chg="modSp mod">
        <pc:chgData name="Solis, Stephen" userId="4217e5b7-af20-42de-818f-e9ca39127043" providerId="ADAL" clId="{FFBC0ADB-1F9E-4732-BB93-78C1BA195612}" dt="2023-08-10T23:12:05.225" v="150" actId="313"/>
        <pc:sldMkLst>
          <pc:docMk/>
          <pc:sldMk cId="4228882797" sldId="366"/>
        </pc:sldMkLst>
        <pc:spChg chg="mod">
          <ac:chgData name="Solis, Stephen" userId="4217e5b7-af20-42de-818f-e9ca39127043" providerId="ADAL" clId="{FFBC0ADB-1F9E-4732-BB93-78C1BA195612}" dt="2023-08-10T23:12:05.225" v="150" actId="313"/>
          <ac:spMkLst>
            <pc:docMk/>
            <pc:sldMk cId="4228882797" sldId="366"/>
            <ac:spMk id="3" creationId="{830E89B5-69E0-4503-97F1-8E7B5F39986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8/11/2023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8/11/2023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665770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847632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985433"/>
          </a:xfrm>
          <a:prstGeom prst="rect">
            <a:avLst/>
          </a:prstGeom>
          <a:noFill/>
        </p:spPr>
        <p:txBody>
          <a:bodyPr wrap="square" rtlCol="0">
            <a:spAutoFit/>
          </a:bodyPr>
          <a:lstStyle/>
          <a:p>
            <a:r>
              <a:rPr lang="en-US" sz="2800" b="1" dirty="0">
                <a:solidFill>
                  <a:schemeClr val="tx2"/>
                </a:solidFill>
              </a:rPr>
              <a:t>NOGRR245 Update </a:t>
            </a:r>
          </a:p>
          <a:p>
            <a:endParaRPr lang="en-US" sz="2000" b="1" dirty="0">
              <a:solidFill>
                <a:schemeClr val="tx2"/>
              </a:solidFill>
            </a:endParaRPr>
          </a:p>
          <a:p>
            <a:endParaRPr lang="en-US" sz="2000" b="1" dirty="0">
              <a:solidFill>
                <a:schemeClr val="tx2"/>
              </a:solidFill>
            </a:endParaRPr>
          </a:p>
          <a:p>
            <a:r>
              <a:rPr lang="en-US" sz="2000" b="1" dirty="0">
                <a:solidFill>
                  <a:schemeClr val="tx2"/>
                </a:solidFill>
              </a:rPr>
              <a:t>Stephen Solis </a:t>
            </a:r>
          </a:p>
          <a:p>
            <a:r>
              <a:rPr lang="en-US" sz="2000" b="1" dirty="0">
                <a:solidFill>
                  <a:schemeClr val="tx2"/>
                </a:solidFill>
              </a:rPr>
              <a:t>Principal, System Operations Improvement</a:t>
            </a:r>
          </a:p>
          <a:p>
            <a:endParaRPr lang="en-US" sz="2000" b="1" dirty="0">
              <a:solidFill>
                <a:schemeClr val="tx2"/>
              </a:solidFill>
            </a:endParaRPr>
          </a:p>
          <a:p>
            <a:endParaRPr lang="en-US" sz="2000" b="1" dirty="0">
              <a:solidFill>
                <a:schemeClr val="tx2"/>
              </a:solidFill>
            </a:endParaRPr>
          </a:p>
          <a:p>
            <a:r>
              <a:rPr lang="en-US" sz="2000" b="1" dirty="0">
                <a:solidFill>
                  <a:schemeClr val="tx2"/>
                </a:solidFill>
              </a:rPr>
              <a:t>IBRWG Meeting</a:t>
            </a:r>
          </a:p>
          <a:p>
            <a:r>
              <a:rPr lang="en-US" sz="2000" b="1" dirty="0">
                <a:solidFill>
                  <a:schemeClr val="tx2"/>
                </a:solidFill>
              </a:rPr>
              <a:t>August 11, 2023</a:t>
            </a:r>
          </a:p>
        </p:txBody>
      </p:sp>
    </p:spTree>
    <p:extLst>
      <p:ext uri="{BB962C8B-B14F-4D97-AF65-F5344CB8AC3E}">
        <p14:creationId xmlns:p14="http://schemas.microsoft.com/office/powerpoint/2010/main" val="367691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dirty="0"/>
              <a:t>WGR Ride-through Failures - 6/18/19</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7" name="TextBox 6">
            <a:extLst>
              <a:ext uri="{FF2B5EF4-FFF2-40B4-BE49-F238E27FC236}">
                <a16:creationId xmlns:a16="http://schemas.microsoft.com/office/drawing/2014/main" id="{D1220634-BAC3-37C8-1E24-CC4339D36D79}"/>
              </a:ext>
            </a:extLst>
          </p:cNvPr>
          <p:cNvSpPr txBox="1"/>
          <p:nvPr/>
        </p:nvSpPr>
        <p:spPr>
          <a:xfrm>
            <a:off x="304800" y="990600"/>
            <a:ext cx="7848600" cy="4201150"/>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Event Date and Time: 6/18/2019 04:06</a:t>
            </a:r>
          </a:p>
          <a:p>
            <a:pPr marL="285750" indent="-285750">
              <a:buFont typeface="Arial" panose="020B0604020202020204" pitchFamily="34" charset="0"/>
              <a:buChar char="•"/>
            </a:pPr>
            <a:r>
              <a:rPr lang="en-US" dirty="0">
                <a:solidFill>
                  <a:schemeClr val="tx2"/>
                </a:solidFill>
              </a:rPr>
              <a:t>Total Generation Loss: 417MW</a:t>
            </a:r>
          </a:p>
          <a:p>
            <a:pPr marL="285750" indent="-285750">
              <a:buFont typeface="Arial" panose="020B0604020202020204" pitchFamily="34" charset="0"/>
              <a:buChar char="•"/>
            </a:pPr>
            <a:r>
              <a:rPr lang="en-US" dirty="0">
                <a:solidFill>
                  <a:schemeClr val="tx2"/>
                </a:solidFill>
              </a:rPr>
              <a:t>Total potential Nameplate capacity loss: 468 MW</a:t>
            </a:r>
          </a:p>
          <a:p>
            <a:pPr marL="285750" indent="-285750">
              <a:buFont typeface="Arial" panose="020B0604020202020204" pitchFamily="34" charset="0"/>
              <a:buChar char="•"/>
            </a:pPr>
            <a:r>
              <a:rPr lang="en-US" dirty="0">
                <a:solidFill>
                  <a:schemeClr val="tx2"/>
                </a:solidFill>
              </a:rPr>
              <a:t># of sites: 2</a:t>
            </a:r>
          </a:p>
          <a:p>
            <a:pPr marL="285750" indent="-285750">
              <a:buFont typeface="Arial" panose="020B0604020202020204" pitchFamily="34" charset="0"/>
              <a:buChar char="•"/>
            </a:pPr>
            <a:r>
              <a:rPr lang="en-US" dirty="0">
                <a:solidFill>
                  <a:schemeClr val="tx2"/>
                </a:solidFill>
              </a:rPr>
              <a:t># of units: 5</a:t>
            </a:r>
          </a:p>
          <a:p>
            <a:pPr marL="285750" indent="-285750">
              <a:buFont typeface="Arial" panose="020B0604020202020204" pitchFamily="34" charset="0"/>
              <a:buChar char="•"/>
            </a:pPr>
            <a:r>
              <a:rPr lang="en-US" dirty="0">
                <a:solidFill>
                  <a:schemeClr val="tx2"/>
                </a:solidFill>
              </a:rPr>
              <a:t>Some PMU measurements provided by TO</a:t>
            </a:r>
          </a:p>
          <a:p>
            <a:pPr marL="285750" marR="0" indent="-285750">
              <a:spcBef>
                <a:spcPts val="600"/>
              </a:spcBef>
              <a:spcAft>
                <a:spcPts val="0"/>
              </a:spcAft>
              <a:buFont typeface="Arial" panose="020B0604020202020204" pitchFamily="34" charset="0"/>
              <a:buChar char="•"/>
            </a:pPr>
            <a:r>
              <a:rPr lang="en-US" u="sng" dirty="0">
                <a:solidFill>
                  <a:schemeClr val="tx2"/>
                </a:solidFill>
              </a:rPr>
              <a:t>Description</a:t>
            </a:r>
            <a:r>
              <a:rPr lang="en-US" dirty="0">
                <a:solidFill>
                  <a:schemeClr val="tx2"/>
                </a:solidFill>
              </a:rPr>
              <a:t>: </a:t>
            </a:r>
          </a:p>
          <a:p>
            <a:pPr marL="742950" lvl="1" indent="-285750">
              <a:spcBef>
                <a:spcPts val="600"/>
              </a:spcBef>
              <a:buFont typeface="Arial" panose="020B0604020202020204" pitchFamily="34" charset="0"/>
              <a:buChar char="•"/>
            </a:pPr>
            <a:r>
              <a:rPr lang="en-US" dirty="0">
                <a:solidFill>
                  <a:schemeClr val="tx2"/>
                </a:solidFill>
              </a:rPr>
              <a:t>Several WGRs tripped off (approximately 417 MW) due to 345 kV line loss </a:t>
            </a:r>
          </a:p>
          <a:p>
            <a:pPr marL="285750" marR="0" indent="-285750">
              <a:spcBef>
                <a:spcPts val="600"/>
              </a:spcBef>
              <a:spcAft>
                <a:spcPts val="0"/>
              </a:spcAft>
              <a:buFont typeface="Arial" panose="020B0604020202020204" pitchFamily="34" charset="0"/>
              <a:buChar char="•"/>
            </a:pPr>
            <a:r>
              <a:rPr lang="en-US" u="sng" dirty="0">
                <a:solidFill>
                  <a:schemeClr val="tx2"/>
                </a:solidFill>
              </a:rPr>
              <a:t>Reported causes</a:t>
            </a:r>
            <a:r>
              <a:rPr lang="en-US">
                <a:solidFill>
                  <a:schemeClr val="tx2"/>
                </a:solidFill>
              </a:rPr>
              <a:t>: protective </a:t>
            </a:r>
            <a:r>
              <a:rPr lang="en-US" dirty="0">
                <a:solidFill>
                  <a:schemeClr val="tx2"/>
                </a:solidFill>
              </a:rPr>
              <a:t>relay actions</a:t>
            </a:r>
          </a:p>
          <a:p>
            <a:pPr marL="285750" indent="-285750">
              <a:buFont typeface="Arial" panose="020B0604020202020204" pitchFamily="34" charset="0"/>
              <a:buChar char="•"/>
            </a:pPr>
            <a:r>
              <a:rPr lang="en-US" u="sng" dirty="0">
                <a:solidFill>
                  <a:schemeClr val="tx2"/>
                </a:solidFill>
              </a:rPr>
              <a:t>Notes</a:t>
            </a:r>
            <a:r>
              <a:rPr lang="en-US" dirty="0">
                <a:solidFill>
                  <a:schemeClr val="tx2"/>
                </a:solidFill>
              </a:rPr>
              <a:t>: </a:t>
            </a:r>
          </a:p>
          <a:p>
            <a:pPr marL="742950" lvl="1" indent="-285750">
              <a:buFont typeface="Arial" panose="020B0604020202020204" pitchFamily="34" charset="0"/>
              <a:buChar char="•"/>
            </a:pPr>
            <a:r>
              <a:rPr lang="en-US" dirty="0">
                <a:solidFill>
                  <a:schemeClr val="tx2"/>
                </a:solidFill>
              </a:rPr>
              <a:t>Relay actions </a:t>
            </a:r>
            <a:r>
              <a:rPr lang="en-US" i="1" dirty="0">
                <a:solidFill>
                  <a:schemeClr val="tx2"/>
                </a:solidFill>
              </a:rPr>
              <a:t>not </a:t>
            </a:r>
            <a:r>
              <a:rPr lang="en-US" dirty="0" err="1">
                <a:solidFill>
                  <a:schemeClr val="tx2"/>
                </a:solidFill>
              </a:rPr>
              <a:t>misoperations</a:t>
            </a:r>
            <a:r>
              <a:rPr lang="en-US" dirty="0">
                <a:solidFill>
                  <a:schemeClr val="tx2"/>
                </a:solidFill>
              </a:rPr>
              <a:t> </a:t>
            </a:r>
          </a:p>
          <a:p>
            <a:pPr marL="742950" lvl="1" indent="-285750">
              <a:buFont typeface="Arial" panose="020B0604020202020204" pitchFamily="34" charset="0"/>
              <a:buChar char="•"/>
            </a:pPr>
            <a:r>
              <a:rPr lang="en-US" dirty="0">
                <a:solidFill>
                  <a:schemeClr val="tx2"/>
                </a:solidFill>
              </a:rPr>
              <a:t>No ride-through failures clearly identified</a:t>
            </a:r>
          </a:p>
          <a:p>
            <a:pPr marL="742950" lvl="1" indent="-285750">
              <a:buFont typeface="Arial" panose="020B0604020202020204" pitchFamily="34" charset="0"/>
              <a:buChar char="•"/>
            </a:pPr>
            <a:r>
              <a:rPr lang="en-US" dirty="0">
                <a:solidFill>
                  <a:schemeClr val="tx2"/>
                </a:solidFill>
              </a:rPr>
              <a:t>Numbers on slide 3 updated in red to reflect changes</a:t>
            </a:r>
          </a:p>
        </p:txBody>
      </p:sp>
    </p:spTree>
    <p:extLst>
      <p:ext uri="{BB962C8B-B14F-4D97-AF65-F5344CB8AC3E}">
        <p14:creationId xmlns:p14="http://schemas.microsoft.com/office/powerpoint/2010/main" val="3396738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dirty="0"/>
              <a:t>WGR Ride-through Failures - 10/06/19</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7" name="TextBox 6">
            <a:extLst>
              <a:ext uri="{FF2B5EF4-FFF2-40B4-BE49-F238E27FC236}">
                <a16:creationId xmlns:a16="http://schemas.microsoft.com/office/drawing/2014/main" id="{D1220634-BAC3-37C8-1E24-CC4339D36D79}"/>
              </a:ext>
            </a:extLst>
          </p:cNvPr>
          <p:cNvSpPr txBox="1"/>
          <p:nvPr/>
        </p:nvSpPr>
        <p:spPr>
          <a:xfrm>
            <a:off x="304800" y="990600"/>
            <a:ext cx="7848600" cy="5078313"/>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Event Date and Time: 10/06/19 14:50</a:t>
            </a:r>
          </a:p>
          <a:p>
            <a:pPr marL="285750" indent="-285750">
              <a:buFont typeface="Arial" panose="020B0604020202020204" pitchFamily="34" charset="0"/>
              <a:buChar char="•"/>
            </a:pPr>
            <a:r>
              <a:rPr lang="en-US" dirty="0">
                <a:solidFill>
                  <a:schemeClr val="tx2"/>
                </a:solidFill>
              </a:rPr>
              <a:t>Total Generation Loss: 20.9 MW</a:t>
            </a:r>
          </a:p>
          <a:p>
            <a:pPr marL="285750" indent="-285750">
              <a:buFont typeface="Arial" panose="020B0604020202020204" pitchFamily="34" charset="0"/>
              <a:buChar char="•"/>
            </a:pPr>
            <a:r>
              <a:rPr lang="en-US" dirty="0">
                <a:solidFill>
                  <a:schemeClr val="tx2"/>
                </a:solidFill>
              </a:rPr>
              <a:t>Total potential Nameplate capacity loss: 448 MW</a:t>
            </a:r>
          </a:p>
          <a:p>
            <a:pPr marL="285750" indent="-285750">
              <a:buFont typeface="Arial" panose="020B0604020202020204" pitchFamily="34" charset="0"/>
              <a:buChar char="•"/>
            </a:pPr>
            <a:r>
              <a:rPr lang="en-US" dirty="0">
                <a:solidFill>
                  <a:schemeClr val="tx2"/>
                </a:solidFill>
              </a:rPr>
              <a:t># of sites: 2</a:t>
            </a:r>
          </a:p>
          <a:p>
            <a:pPr marL="285750" indent="-285750">
              <a:buFont typeface="Arial" panose="020B0604020202020204" pitchFamily="34" charset="0"/>
              <a:buChar char="•"/>
            </a:pPr>
            <a:r>
              <a:rPr lang="en-US" dirty="0">
                <a:solidFill>
                  <a:schemeClr val="tx2"/>
                </a:solidFill>
              </a:rPr>
              <a:t># of units: 3</a:t>
            </a:r>
          </a:p>
          <a:p>
            <a:pPr marL="285750" indent="-285750">
              <a:buFont typeface="Arial" panose="020B0604020202020204" pitchFamily="34" charset="0"/>
              <a:buChar char="•"/>
            </a:pPr>
            <a:r>
              <a:rPr lang="en-US" dirty="0">
                <a:solidFill>
                  <a:schemeClr val="tx2"/>
                </a:solidFill>
              </a:rPr>
              <a:t>Some PMU measurements provided by TO</a:t>
            </a:r>
          </a:p>
          <a:p>
            <a:pPr marL="285750" marR="0" indent="-285750">
              <a:spcBef>
                <a:spcPts val="0"/>
              </a:spcBef>
              <a:spcAft>
                <a:spcPts val="0"/>
              </a:spcAft>
              <a:buFont typeface="Arial" panose="020B0604020202020204" pitchFamily="34" charset="0"/>
              <a:buChar char="•"/>
            </a:pPr>
            <a:r>
              <a:rPr lang="en-US" u="sng" dirty="0">
                <a:solidFill>
                  <a:schemeClr val="tx2"/>
                </a:solidFill>
              </a:rPr>
              <a:t>Description</a:t>
            </a:r>
            <a:r>
              <a:rPr lang="en-US" dirty="0">
                <a:solidFill>
                  <a:schemeClr val="tx2"/>
                </a:solidFill>
              </a:rPr>
              <a:t>: </a:t>
            </a:r>
          </a:p>
          <a:p>
            <a:pPr marL="742950" lvl="1" indent="-285750">
              <a:buFont typeface="Arial" panose="020B0604020202020204" pitchFamily="34" charset="0"/>
              <a:buChar char="•"/>
            </a:pPr>
            <a:r>
              <a:rPr lang="en-US" dirty="0">
                <a:solidFill>
                  <a:schemeClr val="tx2"/>
                </a:solidFill>
              </a:rPr>
              <a:t>138kV capacitor misoperated during evolving, high-current fault</a:t>
            </a:r>
          </a:p>
          <a:p>
            <a:pPr marL="742950" lvl="1" indent="-285750">
              <a:buFont typeface="Arial" panose="020B0604020202020204" pitchFamily="34" charset="0"/>
              <a:buChar char="•"/>
            </a:pPr>
            <a:r>
              <a:rPr lang="en-US" dirty="0">
                <a:solidFill>
                  <a:schemeClr val="tx2"/>
                </a:solidFill>
              </a:rPr>
              <a:t>Led to delayed fault clearing causing extended low voltages </a:t>
            </a:r>
          </a:p>
          <a:p>
            <a:pPr marL="285750" indent="-285750">
              <a:buFont typeface="Arial" panose="020B0604020202020204" pitchFamily="34" charset="0"/>
              <a:buChar char="•"/>
            </a:pPr>
            <a:r>
              <a:rPr lang="en-US" u="sng" dirty="0">
                <a:solidFill>
                  <a:schemeClr val="tx2"/>
                </a:solidFill>
              </a:rPr>
              <a:t>Reported causes</a:t>
            </a:r>
            <a:r>
              <a:rPr lang="en-US" dirty="0">
                <a:solidFill>
                  <a:schemeClr val="tx2"/>
                </a:solidFill>
              </a:rPr>
              <a:t>: Crowbar failures, unknown</a:t>
            </a:r>
          </a:p>
          <a:p>
            <a:pPr marL="285750" indent="-285750">
              <a:buFont typeface="Arial" panose="020B0604020202020204" pitchFamily="34" charset="0"/>
              <a:buChar char="•"/>
            </a:pPr>
            <a:r>
              <a:rPr lang="en-US" u="sng" dirty="0">
                <a:solidFill>
                  <a:schemeClr val="tx2"/>
                </a:solidFill>
              </a:rPr>
              <a:t>Notes</a:t>
            </a:r>
            <a:r>
              <a:rPr lang="en-US" dirty="0">
                <a:solidFill>
                  <a:schemeClr val="tx2"/>
                </a:solidFill>
              </a:rPr>
              <a:t>: </a:t>
            </a:r>
          </a:p>
          <a:p>
            <a:pPr marL="742950" lvl="1" indent="-285750">
              <a:buFont typeface="Arial" panose="020B0604020202020204" pitchFamily="34" charset="0"/>
              <a:buChar char="•"/>
            </a:pPr>
            <a:r>
              <a:rPr lang="en-US" dirty="0">
                <a:solidFill>
                  <a:schemeClr val="tx2"/>
                </a:solidFill>
              </a:rPr>
              <a:t>Extended low voltages led to loss of ~883 MW of thermal generation (2 units)</a:t>
            </a:r>
          </a:p>
          <a:p>
            <a:pPr marL="742950" lvl="1" indent="-285750">
              <a:buFont typeface="Arial" panose="020B0604020202020204" pitchFamily="34" charset="0"/>
              <a:buChar char="•"/>
            </a:pPr>
            <a:r>
              <a:rPr lang="en-US" dirty="0">
                <a:solidFill>
                  <a:schemeClr val="tx2"/>
                </a:solidFill>
              </a:rPr>
              <a:t>Additional 215 MWs of imported generation on DC tie tripped offline</a:t>
            </a:r>
          </a:p>
          <a:p>
            <a:pPr marL="742950" lvl="1" indent="-285750">
              <a:buFont typeface="Arial" panose="020B0604020202020204" pitchFamily="34" charset="0"/>
              <a:buChar char="•"/>
            </a:pPr>
            <a:r>
              <a:rPr lang="en-US" dirty="0">
                <a:solidFill>
                  <a:schemeClr val="tx2"/>
                </a:solidFill>
              </a:rPr>
              <a:t>Thermal generation loss (incl. DC Tie) due to protective logic for low voltage conditions</a:t>
            </a:r>
          </a:p>
          <a:p>
            <a:pPr marL="742950" lvl="1" indent="-285750">
              <a:buFont typeface="Arial" panose="020B0604020202020204" pitchFamily="34" charset="0"/>
              <a:buChar char="•"/>
            </a:pPr>
            <a:r>
              <a:rPr lang="en-US" dirty="0">
                <a:solidFill>
                  <a:schemeClr val="tx2"/>
                </a:solidFill>
              </a:rPr>
              <a:t>POIB voltage still in ride-through requirement zone for WGRs</a:t>
            </a:r>
          </a:p>
          <a:p>
            <a:endParaRPr lang="en-US" dirty="0">
              <a:solidFill>
                <a:schemeClr val="tx2"/>
              </a:solidFill>
            </a:endParaRPr>
          </a:p>
        </p:txBody>
      </p:sp>
    </p:spTree>
    <p:extLst>
      <p:ext uri="{BB962C8B-B14F-4D97-AF65-F5344CB8AC3E}">
        <p14:creationId xmlns:p14="http://schemas.microsoft.com/office/powerpoint/2010/main" val="196065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dirty="0"/>
              <a:t>WGR Ride-through Failures - 10/25/19</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
        <p:nvSpPr>
          <p:cNvPr id="7" name="TextBox 6">
            <a:extLst>
              <a:ext uri="{FF2B5EF4-FFF2-40B4-BE49-F238E27FC236}">
                <a16:creationId xmlns:a16="http://schemas.microsoft.com/office/drawing/2014/main" id="{D1220634-BAC3-37C8-1E24-CC4339D36D79}"/>
              </a:ext>
            </a:extLst>
          </p:cNvPr>
          <p:cNvSpPr txBox="1"/>
          <p:nvPr/>
        </p:nvSpPr>
        <p:spPr>
          <a:xfrm>
            <a:off x="304800" y="990600"/>
            <a:ext cx="7848600" cy="4247317"/>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Event Date and Time: 10/25/19 00:36</a:t>
            </a:r>
          </a:p>
          <a:p>
            <a:pPr marL="285750" indent="-285750">
              <a:buFont typeface="Arial" panose="020B0604020202020204" pitchFamily="34" charset="0"/>
              <a:buChar char="•"/>
            </a:pPr>
            <a:r>
              <a:rPr lang="en-US" dirty="0">
                <a:solidFill>
                  <a:schemeClr val="tx2"/>
                </a:solidFill>
              </a:rPr>
              <a:t>Total Generation Loss: 468 MW</a:t>
            </a:r>
          </a:p>
          <a:p>
            <a:pPr marL="285750" indent="-285750">
              <a:buFont typeface="Arial" panose="020B0604020202020204" pitchFamily="34" charset="0"/>
              <a:buChar char="•"/>
            </a:pPr>
            <a:r>
              <a:rPr lang="en-US" dirty="0">
                <a:solidFill>
                  <a:schemeClr val="tx2"/>
                </a:solidFill>
              </a:rPr>
              <a:t>Total potential Nameplate capacity loss: 1,055 MW</a:t>
            </a:r>
          </a:p>
          <a:p>
            <a:pPr marL="285750" indent="-285750">
              <a:buFont typeface="Arial" panose="020B0604020202020204" pitchFamily="34" charset="0"/>
              <a:buChar char="•"/>
            </a:pPr>
            <a:r>
              <a:rPr lang="en-US" dirty="0">
                <a:solidFill>
                  <a:schemeClr val="tx2"/>
                </a:solidFill>
              </a:rPr>
              <a:t># of sites: 5</a:t>
            </a:r>
          </a:p>
          <a:p>
            <a:pPr marL="285750" indent="-285750">
              <a:buFont typeface="Arial" panose="020B0604020202020204" pitchFamily="34" charset="0"/>
              <a:buChar char="•"/>
            </a:pPr>
            <a:r>
              <a:rPr lang="en-US" dirty="0">
                <a:solidFill>
                  <a:schemeClr val="tx2"/>
                </a:solidFill>
              </a:rPr>
              <a:t># of units: 7</a:t>
            </a:r>
          </a:p>
          <a:p>
            <a:pPr marL="285750" indent="-285750">
              <a:buFont typeface="Arial" panose="020B0604020202020204" pitchFamily="34" charset="0"/>
              <a:buChar char="•"/>
            </a:pPr>
            <a:r>
              <a:rPr lang="en-US" dirty="0">
                <a:solidFill>
                  <a:schemeClr val="tx2"/>
                </a:solidFill>
              </a:rPr>
              <a:t>No known DME data available</a:t>
            </a:r>
          </a:p>
          <a:p>
            <a:pPr marL="285750" marR="0" indent="-285750">
              <a:spcBef>
                <a:spcPts val="0"/>
              </a:spcBef>
              <a:spcAft>
                <a:spcPts val="0"/>
              </a:spcAft>
              <a:buFont typeface="Arial" panose="020B0604020202020204" pitchFamily="34" charset="0"/>
              <a:buChar char="•"/>
            </a:pPr>
            <a:r>
              <a:rPr lang="en-US" u="sng" dirty="0">
                <a:solidFill>
                  <a:schemeClr val="tx2"/>
                </a:solidFill>
              </a:rPr>
              <a:t>Description</a:t>
            </a:r>
            <a:r>
              <a:rPr lang="en-US" dirty="0">
                <a:solidFill>
                  <a:schemeClr val="tx2"/>
                </a:solidFill>
              </a:rPr>
              <a:t>: Several wind units, tripped due to 345kV line experiencing fault in the area during inclement weather</a:t>
            </a:r>
          </a:p>
          <a:p>
            <a:pPr marL="285750" indent="-285750">
              <a:buFont typeface="Arial" panose="020B0604020202020204" pitchFamily="34" charset="0"/>
              <a:buChar char="•"/>
            </a:pPr>
            <a:r>
              <a:rPr lang="en-US" u="sng" dirty="0">
                <a:solidFill>
                  <a:schemeClr val="tx2"/>
                </a:solidFill>
              </a:rPr>
              <a:t>Reported causes</a:t>
            </a:r>
            <a:r>
              <a:rPr lang="en-US" dirty="0">
                <a:solidFill>
                  <a:schemeClr val="tx2"/>
                </a:solidFill>
              </a:rPr>
              <a:t>: Generator inverter controls logic de-coupled generators from system due to perceived frequency disturbance (potentially unfiltered frequency measurement), pitch communication fault on axis 1, normally a loose cable connection, pitch mechanical malfunctions, and converter side rotor voltage faults, unknown LVRT failures</a:t>
            </a:r>
          </a:p>
          <a:p>
            <a:pPr marL="285750" indent="-285750">
              <a:buFont typeface="Arial" panose="020B0604020202020204" pitchFamily="34" charset="0"/>
              <a:buChar char="•"/>
            </a:pPr>
            <a:r>
              <a:rPr lang="en-US" dirty="0">
                <a:solidFill>
                  <a:schemeClr val="tx2"/>
                </a:solidFill>
              </a:rPr>
              <a:t>Notes: None</a:t>
            </a:r>
          </a:p>
        </p:txBody>
      </p:sp>
    </p:spTree>
    <p:extLst>
      <p:ext uri="{BB962C8B-B14F-4D97-AF65-F5344CB8AC3E}">
        <p14:creationId xmlns:p14="http://schemas.microsoft.com/office/powerpoint/2010/main" val="997747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dirty="0"/>
              <a:t>WGR Ride-through Failures - 12/17/19</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
        <p:nvSpPr>
          <p:cNvPr id="7" name="TextBox 6">
            <a:extLst>
              <a:ext uri="{FF2B5EF4-FFF2-40B4-BE49-F238E27FC236}">
                <a16:creationId xmlns:a16="http://schemas.microsoft.com/office/drawing/2014/main" id="{D1220634-BAC3-37C8-1E24-CC4339D36D79}"/>
              </a:ext>
            </a:extLst>
          </p:cNvPr>
          <p:cNvSpPr txBox="1"/>
          <p:nvPr/>
        </p:nvSpPr>
        <p:spPr>
          <a:xfrm>
            <a:off x="304800" y="990600"/>
            <a:ext cx="7848600" cy="5632311"/>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Event Date and Time: 12/17/19 00:04</a:t>
            </a:r>
          </a:p>
          <a:p>
            <a:pPr marL="285750" indent="-285750">
              <a:buFont typeface="Arial" panose="020B0604020202020204" pitchFamily="34" charset="0"/>
              <a:buChar char="•"/>
            </a:pPr>
            <a:r>
              <a:rPr lang="en-US" dirty="0">
                <a:solidFill>
                  <a:schemeClr val="tx2"/>
                </a:solidFill>
              </a:rPr>
              <a:t>Total Generation Loss: 201 MW</a:t>
            </a:r>
          </a:p>
          <a:p>
            <a:pPr marL="285750" indent="-285750">
              <a:buFont typeface="Arial" panose="020B0604020202020204" pitchFamily="34" charset="0"/>
              <a:buChar char="•"/>
            </a:pPr>
            <a:r>
              <a:rPr lang="en-US" dirty="0">
                <a:solidFill>
                  <a:schemeClr val="tx2"/>
                </a:solidFill>
              </a:rPr>
              <a:t>Total potential Nameplate capacity loss: 1,624 MW</a:t>
            </a:r>
          </a:p>
          <a:p>
            <a:pPr marL="285750" indent="-285750">
              <a:buFont typeface="Arial" panose="020B0604020202020204" pitchFamily="34" charset="0"/>
              <a:buChar char="•"/>
            </a:pPr>
            <a:r>
              <a:rPr lang="en-US" dirty="0">
                <a:solidFill>
                  <a:schemeClr val="tx2"/>
                </a:solidFill>
              </a:rPr>
              <a:t># of sites: 9</a:t>
            </a:r>
          </a:p>
          <a:p>
            <a:pPr marL="285750" indent="-285750">
              <a:buFont typeface="Arial" panose="020B0604020202020204" pitchFamily="34" charset="0"/>
              <a:buChar char="•"/>
            </a:pPr>
            <a:r>
              <a:rPr lang="en-US" dirty="0">
                <a:solidFill>
                  <a:schemeClr val="tx2"/>
                </a:solidFill>
              </a:rPr>
              <a:t># of units: 12</a:t>
            </a:r>
          </a:p>
          <a:p>
            <a:pPr marL="285750" indent="-285750">
              <a:buFont typeface="Arial" panose="020B0604020202020204" pitchFamily="34" charset="0"/>
              <a:buChar char="•"/>
            </a:pPr>
            <a:r>
              <a:rPr lang="en-US" dirty="0">
                <a:solidFill>
                  <a:schemeClr val="tx2"/>
                </a:solidFill>
              </a:rPr>
              <a:t>Some PMU measurements provided by TO</a:t>
            </a:r>
          </a:p>
          <a:p>
            <a:pPr marL="285750" marR="0" indent="-285750">
              <a:spcBef>
                <a:spcPts val="0"/>
              </a:spcBef>
              <a:spcAft>
                <a:spcPts val="0"/>
              </a:spcAft>
              <a:buFont typeface="Arial" panose="020B0604020202020204" pitchFamily="34" charset="0"/>
              <a:buChar char="•"/>
            </a:pPr>
            <a:r>
              <a:rPr lang="en-US" u="sng" dirty="0">
                <a:solidFill>
                  <a:schemeClr val="tx2"/>
                </a:solidFill>
              </a:rPr>
              <a:t>Description</a:t>
            </a:r>
            <a:r>
              <a:rPr lang="en-US" dirty="0">
                <a:solidFill>
                  <a:schemeClr val="tx2"/>
                </a:solidFill>
              </a:rPr>
              <a:t>: </a:t>
            </a:r>
          </a:p>
          <a:p>
            <a:pPr marL="742950" lvl="1" indent="-285750">
              <a:buFont typeface="Arial" panose="020B0604020202020204" pitchFamily="34" charset="0"/>
              <a:buChar char="•"/>
            </a:pPr>
            <a:r>
              <a:rPr lang="en-US" dirty="0">
                <a:solidFill>
                  <a:schemeClr val="tx2"/>
                </a:solidFill>
              </a:rPr>
              <a:t>Fault on 69 kV disconnect switch on low-side of 138/69 kV Autotransformer</a:t>
            </a:r>
          </a:p>
          <a:p>
            <a:pPr marL="742950" lvl="1" indent="-285750">
              <a:buFont typeface="Arial" panose="020B0604020202020204" pitchFamily="34" charset="0"/>
              <a:buChar char="•"/>
            </a:pPr>
            <a:r>
              <a:rPr lang="en-US" dirty="0">
                <a:solidFill>
                  <a:schemeClr val="tx2"/>
                </a:solidFill>
              </a:rPr>
              <a:t>138 kV and 69 kV circuit breakers connecting to transformer also opened</a:t>
            </a:r>
          </a:p>
          <a:p>
            <a:pPr marL="742950" lvl="1" indent="-285750">
              <a:buFont typeface="Arial" panose="020B0604020202020204" pitchFamily="34" charset="0"/>
              <a:buChar char="•"/>
            </a:pPr>
            <a:r>
              <a:rPr lang="en-US" dirty="0">
                <a:solidFill>
                  <a:schemeClr val="tx2"/>
                </a:solidFill>
              </a:rPr>
              <a:t>Wind generation dropped by ~201 MW (although no single unit tripped fully offline) </a:t>
            </a:r>
          </a:p>
          <a:p>
            <a:pPr marL="285750" marR="0" indent="-285750">
              <a:spcBef>
                <a:spcPts val="0"/>
              </a:spcBef>
              <a:spcAft>
                <a:spcPts val="0"/>
              </a:spcAft>
              <a:buFont typeface="Arial" panose="020B0604020202020204" pitchFamily="34" charset="0"/>
              <a:buChar char="•"/>
            </a:pPr>
            <a:r>
              <a:rPr lang="en-US" u="sng" dirty="0">
                <a:solidFill>
                  <a:schemeClr val="tx2"/>
                </a:solidFill>
              </a:rPr>
              <a:t>Reported causes</a:t>
            </a:r>
            <a:r>
              <a:rPr lang="en-US" dirty="0">
                <a:solidFill>
                  <a:schemeClr val="tx2"/>
                </a:solidFill>
              </a:rPr>
              <a:t>: Unknown</a:t>
            </a:r>
          </a:p>
          <a:p>
            <a:pPr marL="285750" indent="-285750">
              <a:buFont typeface="Arial" panose="020B0604020202020204" pitchFamily="34" charset="0"/>
              <a:buChar char="•"/>
            </a:pPr>
            <a:r>
              <a:rPr lang="en-US" u="sng" dirty="0">
                <a:solidFill>
                  <a:schemeClr val="tx2"/>
                </a:solidFill>
              </a:rPr>
              <a:t>Notes</a:t>
            </a:r>
            <a:r>
              <a:rPr lang="en-US" dirty="0">
                <a:solidFill>
                  <a:schemeClr val="tx2"/>
                </a:solidFill>
              </a:rPr>
              <a:t>: </a:t>
            </a:r>
          </a:p>
          <a:p>
            <a:pPr marL="742950" lvl="1" indent="-285750">
              <a:buFont typeface="Arial" panose="020B0604020202020204" pitchFamily="34" charset="0"/>
              <a:buChar char="•"/>
            </a:pPr>
            <a:r>
              <a:rPr lang="en-US" dirty="0">
                <a:solidFill>
                  <a:schemeClr val="tx2"/>
                </a:solidFill>
              </a:rPr>
              <a:t>Second event 9 minutes after initial event</a:t>
            </a:r>
          </a:p>
          <a:p>
            <a:pPr marL="742950" lvl="1" indent="-285750">
              <a:buFont typeface="Arial" panose="020B0604020202020204" pitchFamily="34" charset="0"/>
              <a:buChar char="•"/>
            </a:pPr>
            <a:r>
              <a:rPr lang="en-US" dirty="0">
                <a:solidFill>
                  <a:schemeClr val="tx2"/>
                </a:solidFill>
              </a:rPr>
              <a:t>On further investigation, additional 3 units with SGIA after 1/16/14 had ride-through failure for short duration</a:t>
            </a:r>
          </a:p>
          <a:p>
            <a:pPr marL="742950" lvl="1" indent="-285750">
              <a:buFont typeface="Arial" panose="020B0604020202020204" pitchFamily="34" charset="0"/>
              <a:buChar char="•"/>
            </a:pPr>
            <a:r>
              <a:rPr lang="en-US" dirty="0">
                <a:solidFill>
                  <a:schemeClr val="tx2"/>
                </a:solidFill>
              </a:rPr>
              <a:t>Numbers on slide 3 updated</a:t>
            </a:r>
          </a:p>
          <a:p>
            <a:endParaRPr lang="en-US" dirty="0">
              <a:solidFill>
                <a:schemeClr val="tx2"/>
              </a:solidFill>
            </a:endParaRPr>
          </a:p>
        </p:txBody>
      </p:sp>
    </p:spTree>
    <p:extLst>
      <p:ext uri="{BB962C8B-B14F-4D97-AF65-F5344CB8AC3E}">
        <p14:creationId xmlns:p14="http://schemas.microsoft.com/office/powerpoint/2010/main" val="2778249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grpSp>
        <p:nvGrpSpPr>
          <p:cNvPr id="10" name="Group 9">
            <a:extLst>
              <a:ext uri="{FF2B5EF4-FFF2-40B4-BE49-F238E27FC236}">
                <a16:creationId xmlns:a16="http://schemas.microsoft.com/office/drawing/2014/main" id="{A8BCA165-8537-4668-8F20-0591F421F9EB}"/>
              </a:ext>
            </a:extLst>
          </p:cNvPr>
          <p:cNvGrpSpPr/>
          <p:nvPr/>
        </p:nvGrpSpPr>
        <p:grpSpPr>
          <a:xfrm>
            <a:off x="2263903" y="1003713"/>
            <a:ext cx="4616194" cy="5315711"/>
            <a:chOff x="2263139" y="1542288"/>
            <a:chExt cx="4616194" cy="5315711"/>
          </a:xfrm>
        </p:grpSpPr>
        <p:pic>
          <p:nvPicPr>
            <p:cNvPr id="11" name="object 3">
              <a:extLst>
                <a:ext uri="{FF2B5EF4-FFF2-40B4-BE49-F238E27FC236}">
                  <a16:creationId xmlns:a16="http://schemas.microsoft.com/office/drawing/2014/main" id="{033B2242-14C8-4F81-B11B-295F51D20D1B}"/>
                </a:ext>
              </a:extLst>
            </p:cNvPr>
            <p:cNvPicPr/>
            <p:nvPr/>
          </p:nvPicPr>
          <p:blipFill>
            <a:blip r:embed="rId2" cstate="print"/>
            <a:stretch>
              <a:fillRect/>
            </a:stretch>
          </p:blipFill>
          <p:spPr>
            <a:xfrm>
              <a:off x="2263139" y="1542288"/>
              <a:ext cx="4616194" cy="5315711"/>
            </a:xfrm>
            <a:prstGeom prst="rect">
              <a:avLst/>
            </a:prstGeom>
          </p:spPr>
        </p:pic>
        <p:sp>
          <p:nvSpPr>
            <p:cNvPr id="12" name="object 4">
              <a:extLst>
                <a:ext uri="{FF2B5EF4-FFF2-40B4-BE49-F238E27FC236}">
                  <a16:creationId xmlns:a16="http://schemas.microsoft.com/office/drawing/2014/main" id="{1B63AB97-F12B-4540-9336-D6861CA8DF97}"/>
                </a:ext>
              </a:extLst>
            </p:cNvPr>
            <p:cNvSpPr txBox="1"/>
            <p:nvPr/>
          </p:nvSpPr>
          <p:spPr>
            <a:xfrm>
              <a:off x="3851846" y="2248916"/>
              <a:ext cx="1438275" cy="3074035"/>
            </a:xfrm>
            <a:prstGeom prst="rect">
              <a:avLst/>
            </a:prstGeom>
          </p:spPr>
          <p:txBody>
            <a:bodyPr vert="horz" wrap="square" lIns="0" tIns="12700" rIns="0" bIns="0" rtlCol="0">
              <a:spAutoFit/>
            </a:bodyPr>
            <a:lstStyle/>
            <a:p>
              <a:pPr marL="12700">
                <a:lnSpc>
                  <a:spcPct val="100000"/>
                </a:lnSpc>
                <a:spcBef>
                  <a:spcPts val="100"/>
                </a:spcBef>
              </a:pPr>
              <a:r>
                <a:rPr sz="20000" spc="-5" dirty="0">
                  <a:solidFill>
                    <a:srgbClr val="00AEC7"/>
                  </a:solidFill>
                  <a:latin typeface="Arial"/>
                  <a:cs typeface="Arial"/>
                </a:rPr>
                <a:t>?</a:t>
              </a:r>
              <a:endParaRPr sz="20000" dirty="0">
                <a:latin typeface="Arial"/>
                <a:cs typeface="Arial"/>
              </a:endParaRPr>
            </a:p>
          </p:txBody>
        </p:sp>
      </p:grpSp>
    </p:spTree>
    <p:extLst>
      <p:ext uri="{BB962C8B-B14F-4D97-AF65-F5344CB8AC3E}">
        <p14:creationId xmlns:p14="http://schemas.microsoft.com/office/powerpoint/2010/main" val="2981967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Upcoming ERCOT NOGRR 245 comments</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53568" y="990600"/>
            <a:ext cx="8686800" cy="5005633"/>
          </a:xfrm>
        </p:spPr>
        <p:txBody>
          <a:bodyPr/>
          <a:lstStyle/>
          <a:p>
            <a:r>
              <a:rPr lang="en-US" sz="1700" dirty="0"/>
              <a:t>ERCOT considering submitting comments responsive to latest stakeholder comments &amp; OEM discussions (potential concepts below)</a:t>
            </a:r>
          </a:p>
          <a:p>
            <a:pPr lvl="1"/>
            <a:r>
              <a:rPr lang="en-US" sz="1500" dirty="0"/>
              <a:t>Maintains balance of ride-through failure risk (actual, uncontrolled load loss risk) against resource adequacy risk (potential, controlled load loss risk) if REs choose to not invest in available mitigations to reduce ride-through risks  </a:t>
            </a:r>
          </a:p>
          <a:p>
            <a:pPr lvl="1"/>
            <a:r>
              <a:rPr lang="en-US" sz="1500" dirty="0"/>
              <a:t>Incorporate Type 1 and Type 2 WGRs into requirements</a:t>
            </a:r>
          </a:p>
          <a:p>
            <a:pPr lvl="1"/>
            <a:r>
              <a:rPr lang="en-US" sz="1500" dirty="0"/>
              <a:t>Allows alternative options for Type 1 and Type 2 WGRs to meet ride-through requirements with supplemental dynamic reactive resources or co-located Energy Storage Resources </a:t>
            </a:r>
          </a:p>
          <a:p>
            <a:pPr lvl="1"/>
            <a:r>
              <a:rPr lang="en-US" sz="1500" dirty="0"/>
              <a:t>Allows additional time for reports [from March 1 to June 1, 2024 (post 1/16/14) and December 1, 2024 (pre-1/16/14)]</a:t>
            </a:r>
          </a:p>
          <a:p>
            <a:pPr lvl="1"/>
            <a:r>
              <a:rPr lang="en-US" sz="1500" dirty="0"/>
              <a:t>Allows specific carve out for certain documented Type 3 WGRs for part of Frequency Ride-Through (FRT) requirements</a:t>
            </a:r>
          </a:p>
          <a:p>
            <a:pPr lvl="1"/>
            <a:r>
              <a:rPr lang="en-US" sz="1500" dirty="0"/>
              <a:t>Allows extension for Type 3 WGRs to confirm phase angle jump and Multiple Fault Ride-Through (MFRT) capability up to 12/31/28, if needed</a:t>
            </a:r>
          </a:p>
          <a:p>
            <a:pPr lvl="1"/>
            <a:r>
              <a:rPr lang="en-US" sz="1500" dirty="0"/>
              <a:t>Clarifies Type 1 and Type 2 WGRs need not meet IEEE 2800-2022</a:t>
            </a:r>
          </a:p>
          <a:p>
            <a:pPr lvl="1"/>
            <a:r>
              <a:rPr lang="en-US" sz="1500" dirty="0"/>
              <a:t>Clarifies IBR retrofits implemented prior to 1/1/28 to comply with legacy IBR requirements need not meet IEEE 2800-2022</a:t>
            </a:r>
          </a:p>
          <a:p>
            <a:pPr marL="0" indent="0">
              <a:buNone/>
            </a:pPr>
            <a:endParaRPr lang="en-US" sz="1700" dirty="0"/>
          </a:p>
          <a:p>
            <a:pPr marL="0" indent="0">
              <a:buNone/>
            </a:pPr>
            <a:endParaRPr lang="en-US" sz="1700" dirty="0"/>
          </a:p>
          <a:p>
            <a:pPr marL="0" indent="0">
              <a:buNone/>
            </a:pPr>
            <a:endParaRPr lang="en-US" sz="17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Summary of 3 Major WGR OEM Discussions</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53568" y="990600"/>
            <a:ext cx="8686800" cy="5005633"/>
          </a:xfrm>
        </p:spPr>
        <p:txBody>
          <a:bodyPr/>
          <a:lstStyle/>
          <a:p>
            <a:r>
              <a:rPr lang="en-US" sz="1600" dirty="0"/>
              <a:t>One OEM detailed a plan for all but one Type 3 (DFIG) wind turbine model where settings and retrofit were available  </a:t>
            </a:r>
          </a:p>
          <a:p>
            <a:pPr lvl="1"/>
            <a:r>
              <a:rPr lang="en-US" sz="1400" dirty="0"/>
              <a:t>Additional time needed to design and implement plan for oldest model</a:t>
            </a:r>
          </a:p>
          <a:p>
            <a:pPr lvl="1"/>
            <a:r>
              <a:rPr lang="en-US" sz="1400" dirty="0"/>
              <a:t>Concerns about implementation time relative to volume of changes</a:t>
            </a:r>
          </a:p>
          <a:p>
            <a:pPr lvl="1"/>
            <a:r>
              <a:rPr lang="en-US" sz="1400" dirty="0"/>
              <a:t>Potential extension for phase angle jump and MFRT requirements (more challenging) helps allow meeting current timelines for other requirements</a:t>
            </a:r>
          </a:p>
          <a:p>
            <a:r>
              <a:rPr lang="en-US" sz="1600" dirty="0"/>
              <a:t>Second OEM says all WGRs could meet all NOGRR 245 requirements with parameter changes with exception of two older models (could mostly meet requirements, but not fully meet the durations needed)  </a:t>
            </a:r>
          </a:p>
          <a:p>
            <a:r>
              <a:rPr lang="en-US" sz="1600" dirty="0"/>
              <a:t>Third OEM says it feels comfortable it has solutions for all NOGRR 245 requirements, but concerned Type 3 repowers, even with full converter changeouts, could meet all IEEE-2800 requirements</a:t>
            </a:r>
          </a:p>
          <a:p>
            <a:pPr marL="0" indent="0">
              <a:buNone/>
            </a:pPr>
            <a:endParaRPr lang="en-US" sz="1600" dirty="0"/>
          </a:p>
          <a:p>
            <a:r>
              <a:rPr lang="en-US" sz="1600" dirty="0"/>
              <a:t>All can validate only </a:t>
            </a:r>
            <a:r>
              <a:rPr lang="en-US" sz="1600" i="1" dirty="0"/>
              <a:t>their </a:t>
            </a:r>
            <a:r>
              <a:rPr lang="en-US" sz="1600" dirty="0"/>
              <a:t>equipment and Resource owner must address remainder of site</a:t>
            </a:r>
          </a:p>
          <a:p>
            <a:r>
              <a:rPr lang="en-US" sz="1600" dirty="0"/>
              <a:t>All had options for IEEE 2800 compliance either shipping today or w/n 2 years  </a:t>
            </a:r>
          </a:p>
          <a:p>
            <a:pPr lvl="1"/>
            <a:r>
              <a:rPr lang="en-US" sz="1400" dirty="0"/>
              <a:t>One had options to retrofit older turbines w/ purchase agreements w/o SGIAs but need additional time to implement if required at interconnection</a:t>
            </a:r>
          </a:p>
          <a:p>
            <a:pPr marL="0" indent="0">
              <a:buNone/>
            </a:pPr>
            <a:endParaRPr lang="en-US" sz="1600" dirty="0"/>
          </a:p>
          <a:p>
            <a:pPr marL="0" indent="0">
              <a:buNone/>
            </a:pPr>
            <a:endParaRPr lang="en-US" sz="1600" dirty="0"/>
          </a:p>
          <a:p>
            <a:pPr marL="0" indent="0">
              <a:buNone/>
            </a:pPr>
            <a:endParaRPr lang="en-US" sz="16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4228882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dirty="0"/>
              <a:t>NOGRR 245 path forward</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7" name="TextBox 6">
            <a:extLst>
              <a:ext uri="{FF2B5EF4-FFF2-40B4-BE49-F238E27FC236}">
                <a16:creationId xmlns:a16="http://schemas.microsoft.com/office/drawing/2014/main" id="{D1220634-BAC3-37C8-1E24-CC4339D36D79}"/>
              </a:ext>
            </a:extLst>
          </p:cNvPr>
          <p:cNvSpPr txBox="1"/>
          <p:nvPr/>
        </p:nvSpPr>
        <p:spPr>
          <a:xfrm>
            <a:off x="304800" y="1219200"/>
            <a:ext cx="7848600" cy="3139321"/>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Special ROS meeting in September (or urgency requested at Sept meeting) to allow NOGRR to go to Board of Directors in October</a:t>
            </a:r>
          </a:p>
          <a:p>
            <a:endParaRPr lang="en-US" dirty="0">
              <a:solidFill>
                <a:schemeClr val="tx2"/>
              </a:solidFill>
            </a:endParaRPr>
          </a:p>
          <a:p>
            <a:pPr marL="285750" indent="-285750">
              <a:buFont typeface="Arial" panose="020B0604020202020204" pitchFamily="34" charset="0"/>
              <a:buChar char="•"/>
            </a:pPr>
            <a:r>
              <a:rPr lang="en-US" dirty="0">
                <a:solidFill>
                  <a:schemeClr val="tx2"/>
                </a:solidFill>
              </a:rPr>
              <a:t>Suggested revisions should demonstrate how they address reliability risk of ride-through failures with urgency to remove reliability risk</a:t>
            </a:r>
          </a:p>
          <a:p>
            <a:endParaRPr lang="en-US" dirty="0">
              <a:solidFill>
                <a:schemeClr val="tx2"/>
              </a:solidFill>
            </a:endParaRPr>
          </a:p>
          <a:p>
            <a:pPr marL="285750" indent="-285750">
              <a:buFont typeface="Arial" panose="020B0604020202020204" pitchFamily="34" charset="0"/>
              <a:buChar char="•"/>
            </a:pPr>
            <a:r>
              <a:rPr lang="en-US" dirty="0">
                <a:solidFill>
                  <a:schemeClr val="tx2"/>
                </a:solidFill>
              </a:rPr>
              <a:t>ERCOT does not support any current permanent exemptions or changes to authority to place restrictions on IBRs for performance-related failures</a:t>
            </a: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dirty="0">
                <a:solidFill>
                  <a:schemeClr val="tx2"/>
                </a:solidFill>
              </a:rPr>
              <a:t>ERCOT continues to recommend entities maximize ride-through capabilities w/o delay to minimize reliability risk to ERCOT System</a:t>
            </a:r>
          </a:p>
        </p:txBody>
      </p:sp>
    </p:spTree>
    <p:extLst>
      <p:ext uri="{BB962C8B-B14F-4D97-AF65-F5344CB8AC3E}">
        <p14:creationId xmlns:p14="http://schemas.microsoft.com/office/powerpoint/2010/main" val="1623231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dirty="0"/>
              <a:t>WGR Ride-through Failures </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7" name="TextBox 6">
            <a:extLst>
              <a:ext uri="{FF2B5EF4-FFF2-40B4-BE49-F238E27FC236}">
                <a16:creationId xmlns:a16="http://schemas.microsoft.com/office/drawing/2014/main" id="{D1220634-BAC3-37C8-1E24-CC4339D36D79}"/>
              </a:ext>
            </a:extLst>
          </p:cNvPr>
          <p:cNvSpPr txBox="1"/>
          <p:nvPr/>
        </p:nvSpPr>
        <p:spPr>
          <a:xfrm>
            <a:off x="304800" y="990600"/>
            <a:ext cx="7848600" cy="4739759"/>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Two Odessa events primarily PVGR units, but multiple events over last 5 years involve WGR ride through failures.</a:t>
            </a:r>
          </a:p>
          <a:p>
            <a:pPr marL="285750" indent="-285750">
              <a:buFont typeface="Arial" panose="020B0604020202020204" pitchFamily="34" charset="0"/>
              <a:buChar char="•"/>
            </a:pPr>
            <a:r>
              <a:rPr lang="en-US" dirty="0">
                <a:solidFill>
                  <a:schemeClr val="tx2"/>
                </a:solidFill>
              </a:rPr>
              <a:t>Between 2018 and 2023 WGRs have and continue to demonstrate ride-through performance failures</a:t>
            </a:r>
          </a:p>
          <a:p>
            <a:pPr marL="742950" lvl="1" indent="-285750">
              <a:buFont typeface="Courier New" panose="02070309020205020404" pitchFamily="49" charset="0"/>
              <a:buChar char="o"/>
            </a:pPr>
            <a:r>
              <a:rPr lang="en-US" dirty="0">
                <a:solidFill>
                  <a:srgbClr val="FF0000"/>
                </a:solidFill>
              </a:rPr>
              <a:t>17% </a:t>
            </a:r>
            <a:r>
              <a:rPr lang="en-US" dirty="0">
                <a:solidFill>
                  <a:schemeClr val="tx2"/>
                </a:solidFill>
              </a:rPr>
              <a:t>(</a:t>
            </a:r>
            <a:r>
              <a:rPr lang="en-US" dirty="0">
                <a:solidFill>
                  <a:srgbClr val="FF0000"/>
                </a:solidFill>
              </a:rPr>
              <a:t>13</a:t>
            </a:r>
            <a:r>
              <a:rPr lang="en-US" dirty="0">
                <a:solidFill>
                  <a:schemeClr val="tx2"/>
                </a:solidFill>
              </a:rPr>
              <a:t> of 77 WGRs) with an SGIA before 11/1/2008 experienced ≥1 ride-through failure</a:t>
            </a:r>
          </a:p>
          <a:p>
            <a:pPr marL="742950" lvl="1" indent="-285750">
              <a:buFont typeface="Courier New" panose="02070309020205020404" pitchFamily="49" charset="0"/>
              <a:buChar char="o"/>
            </a:pPr>
            <a:r>
              <a:rPr lang="en-US" dirty="0">
                <a:solidFill>
                  <a:schemeClr val="tx2"/>
                </a:solidFill>
              </a:rPr>
              <a:t>34% (23 of 67 WGRs) with an SGIA after 11/1/2008 and before 1/16/14 experienced ≥1 ride-through failure</a:t>
            </a:r>
          </a:p>
          <a:p>
            <a:pPr marL="742950" lvl="1" indent="-285750">
              <a:buFont typeface="Courier New" panose="02070309020205020404" pitchFamily="49" charset="0"/>
              <a:buChar char="o"/>
            </a:pPr>
            <a:r>
              <a:rPr lang="en-US" dirty="0">
                <a:solidFill>
                  <a:srgbClr val="FF0000"/>
                </a:solidFill>
              </a:rPr>
              <a:t>25%</a:t>
            </a:r>
            <a:r>
              <a:rPr lang="en-US" dirty="0">
                <a:solidFill>
                  <a:schemeClr val="tx2"/>
                </a:solidFill>
              </a:rPr>
              <a:t>(</a:t>
            </a:r>
            <a:r>
              <a:rPr lang="en-US" dirty="0">
                <a:solidFill>
                  <a:srgbClr val="FF0000"/>
                </a:solidFill>
              </a:rPr>
              <a:t>53</a:t>
            </a:r>
            <a:r>
              <a:rPr lang="en-US" dirty="0">
                <a:solidFill>
                  <a:schemeClr val="tx2"/>
                </a:solidFill>
              </a:rPr>
              <a:t> of 211 WGRs) with an SGIA after 1/16/14 experienced ≥1 ride-through failure</a:t>
            </a:r>
          </a:p>
          <a:p>
            <a:pPr marL="285750" indent="-285750">
              <a:buFont typeface="Arial" panose="020B0604020202020204" pitchFamily="34" charset="0"/>
              <a:buChar char="•"/>
            </a:pPr>
            <a:r>
              <a:rPr lang="en-US" dirty="0">
                <a:solidFill>
                  <a:schemeClr val="tx2"/>
                </a:solidFill>
              </a:rPr>
              <a:t>Some events may have had a significantly greater MW loss if wind speed was higher at the time</a:t>
            </a:r>
          </a:p>
          <a:p>
            <a:pPr marL="285750" indent="-285750">
              <a:buFont typeface="Arial" panose="020B0604020202020204" pitchFamily="34" charset="0"/>
              <a:buChar char="•"/>
            </a:pPr>
            <a:r>
              <a:rPr lang="en-US" dirty="0">
                <a:solidFill>
                  <a:schemeClr val="tx2"/>
                </a:solidFill>
              </a:rPr>
              <a:t>IBRTF asked ERCOT to provide additional details</a:t>
            </a:r>
          </a:p>
          <a:p>
            <a:pPr marL="285750" indent="-285750">
              <a:buFont typeface="Arial" panose="020B0604020202020204" pitchFamily="34" charset="0"/>
              <a:buChar char="•"/>
            </a:pPr>
            <a:r>
              <a:rPr lang="en-US" dirty="0">
                <a:solidFill>
                  <a:schemeClr val="tx2"/>
                </a:solidFill>
              </a:rPr>
              <a:t>Details on noted events for 2018/2019 appear on the following slides (others to be presented at Sept IBRWG)</a:t>
            </a:r>
          </a:p>
          <a:p>
            <a:pPr marL="742950" lvl="1" indent="-285750">
              <a:buFont typeface="Arial" panose="020B0604020202020204" pitchFamily="34" charset="0"/>
              <a:buChar char="•"/>
            </a:pPr>
            <a:r>
              <a:rPr lang="en-US" sz="1400" dirty="0">
                <a:solidFill>
                  <a:schemeClr val="tx2"/>
                </a:solidFill>
              </a:rPr>
              <a:t>Note: Several additional events may have occurred that event analysis did not detect with tools available at the time</a:t>
            </a:r>
            <a:endParaRPr lang="en-US" dirty="0">
              <a:solidFill>
                <a:schemeClr val="tx2"/>
              </a:solidFill>
            </a:endParaRPr>
          </a:p>
        </p:txBody>
      </p:sp>
    </p:spTree>
    <p:extLst>
      <p:ext uri="{BB962C8B-B14F-4D97-AF65-F5344CB8AC3E}">
        <p14:creationId xmlns:p14="http://schemas.microsoft.com/office/powerpoint/2010/main" val="4286994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dirty="0"/>
              <a:t>WGR Ride-through Failures - 12/16/18</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7" name="TextBox 6">
            <a:extLst>
              <a:ext uri="{FF2B5EF4-FFF2-40B4-BE49-F238E27FC236}">
                <a16:creationId xmlns:a16="http://schemas.microsoft.com/office/drawing/2014/main" id="{D1220634-BAC3-37C8-1E24-CC4339D36D79}"/>
              </a:ext>
            </a:extLst>
          </p:cNvPr>
          <p:cNvSpPr txBox="1"/>
          <p:nvPr/>
        </p:nvSpPr>
        <p:spPr>
          <a:xfrm>
            <a:off x="304800" y="990600"/>
            <a:ext cx="7848600" cy="5355312"/>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Event Date/Time: 12/26/18 09:24 </a:t>
            </a:r>
          </a:p>
          <a:p>
            <a:pPr marL="285750" indent="-285750">
              <a:buFont typeface="Arial" panose="020B0604020202020204" pitchFamily="34" charset="0"/>
              <a:buChar char="•"/>
            </a:pPr>
            <a:r>
              <a:rPr lang="en-US" dirty="0">
                <a:solidFill>
                  <a:schemeClr val="tx2"/>
                </a:solidFill>
              </a:rPr>
              <a:t>Total Generation Loss: 502.52 MW</a:t>
            </a:r>
          </a:p>
          <a:p>
            <a:pPr marL="285750" indent="-285750">
              <a:buFont typeface="Arial" panose="020B0604020202020204" pitchFamily="34" charset="0"/>
              <a:buChar char="•"/>
            </a:pPr>
            <a:r>
              <a:rPr lang="en-US" dirty="0">
                <a:solidFill>
                  <a:schemeClr val="tx2"/>
                </a:solidFill>
              </a:rPr>
              <a:t>Total potential Nameplate capacity loss: 1,203 MW</a:t>
            </a:r>
          </a:p>
          <a:p>
            <a:pPr marL="285750" indent="-285750">
              <a:buFont typeface="Arial" panose="020B0604020202020204" pitchFamily="34" charset="0"/>
              <a:buChar char="•"/>
            </a:pPr>
            <a:r>
              <a:rPr lang="en-US" dirty="0">
                <a:solidFill>
                  <a:schemeClr val="tx2"/>
                </a:solidFill>
              </a:rPr>
              <a:t># of sites: 3</a:t>
            </a:r>
          </a:p>
          <a:p>
            <a:pPr marL="285750" indent="-285750">
              <a:buFont typeface="Arial" panose="020B0604020202020204" pitchFamily="34" charset="0"/>
              <a:buChar char="•"/>
            </a:pPr>
            <a:r>
              <a:rPr lang="en-US" dirty="0">
                <a:solidFill>
                  <a:schemeClr val="tx2"/>
                </a:solidFill>
              </a:rPr>
              <a:t># of units: 8 (all had SGIAs prior to 11/1/08)</a:t>
            </a:r>
          </a:p>
          <a:p>
            <a:pPr marL="285750" indent="-285750">
              <a:buFont typeface="Arial" panose="020B0604020202020204" pitchFamily="34" charset="0"/>
              <a:buChar char="•"/>
            </a:pPr>
            <a:r>
              <a:rPr lang="en-US" dirty="0">
                <a:solidFill>
                  <a:schemeClr val="tx2"/>
                </a:solidFill>
              </a:rPr>
              <a:t>DME data not provided to ERCOT</a:t>
            </a:r>
          </a:p>
          <a:p>
            <a:pPr marL="742950" lvl="1" indent="-285750">
              <a:buFont typeface="Arial" panose="020B0604020202020204" pitchFamily="34" charset="0"/>
              <a:buChar char="•"/>
            </a:pPr>
            <a:r>
              <a:rPr lang="en-US" dirty="0">
                <a:solidFill>
                  <a:schemeClr val="tx2"/>
                </a:solidFill>
              </a:rPr>
              <a:t>One site said it had DME equipment, but did not record</a:t>
            </a:r>
          </a:p>
          <a:p>
            <a:pPr marL="285750" indent="-285750">
              <a:buFont typeface="Arial" panose="020B0604020202020204" pitchFamily="34" charset="0"/>
              <a:buChar char="•"/>
            </a:pPr>
            <a:r>
              <a:rPr lang="en-US" u="sng" dirty="0">
                <a:solidFill>
                  <a:schemeClr val="tx2"/>
                </a:solidFill>
              </a:rPr>
              <a:t>Description</a:t>
            </a:r>
          </a:p>
          <a:p>
            <a:pPr marL="742950" lvl="1" indent="-285750">
              <a:buFont typeface="Arial" panose="020B0604020202020204" pitchFamily="34" charset="0"/>
              <a:buChar char="•"/>
            </a:pPr>
            <a:r>
              <a:rPr lang="en-US" dirty="0">
                <a:solidFill>
                  <a:schemeClr val="tx2"/>
                </a:solidFill>
              </a:rPr>
              <a:t>Unit experienced lightning strike on A phase of 138kV radial line causing ground fault and loss of all units</a:t>
            </a:r>
          </a:p>
          <a:p>
            <a:pPr marL="742950" lvl="1" indent="-285750">
              <a:buFont typeface="Arial" panose="020B0604020202020204" pitchFamily="34" charset="0"/>
              <a:buChar char="•"/>
            </a:pPr>
            <a:r>
              <a:rPr lang="en-US" dirty="0">
                <a:solidFill>
                  <a:schemeClr val="tx2"/>
                </a:solidFill>
              </a:rPr>
              <a:t>No damage to equipment or </a:t>
            </a:r>
            <a:r>
              <a:rPr lang="en-US" dirty="0" err="1">
                <a:solidFill>
                  <a:schemeClr val="tx2"/>
                </a:solidFill>
              </a:rPr>
              <a:t>misoperations</a:t>
            </a:r>
            <a:r>
              <a:rPr lang="en-US" dirty="0">
                <a:solidFill>
                  <a:schemeClr val="tx2"/>
                </a:solidFill>
              </a:rPr>
              <a:t> </a:t>
            </a:r>
          </a:p>
          <a:p>
            <a:pPr marL="742950" lvl="1" indent="-285750">
              <a:buFont typeface="Arial" panose="020B0604020202020204" pitchFamily="34" charset="0"/>
              <a:buChar char="•"/>
            </a:pPr>
            <a:r>
              <a:rPr lang="en-US" dirty="0">
                <a:solidFill>
                  <a:schemeClr val="tx2"/>
                </a:solidFill>
              </a:rPr>
              <a:t>Optical Ground Wire static clamp found with visible flash burn, but no additional damage to insulator or strut found</a:t>
            </a:r>
          </a:p>
          <a:p>
            <a:pPr marL="285750" indent="-285750">
              <a:buFont typeface="Arial" panose="020B0604020202020204" pitchFamily="34" charset="0"/>
              <a:buChar char="•"/>
            </a:pPr>
            <a:r>
              <a:rPr lang="en-US" u="sng" dirty="0">
                <a:solidFill>
                  <a:schemeClr val="tx2"/>
                </a:solidFill>
              </a:rPr>
              <a:t>Reported cause</a:t>
            </a:r>
            <a:r>
              <a:rPr lang="en-US" dirty="0">
                <a:solidFill>
                  <a:schemeClr val="tx2"/>
                </a:solidFill>
              </a:rPr>
              <a:t>: Overvoltage. </a:t>
            </a:r>
          </a:p>
          <a:p>
            <a:pPr marL="285750" indent="-285750">
              <a:buFont typeface="Arial" panose="020B0604020202020204" pitchFamily="34" charset="0"/>
              <a:buChar char="•"/>
            </a:pPr>
            <a:r>
              <a:rPr lang="en-US" u="sng" dirty="0">
                <a:solidFill>
                  <a:schemeClr val="tx2"/>
                </a:solidFill>
              </a:rPr>
              <a:t>Notes</a:t>
            </a:r>
            <a:r>
              <a:rPr lang="en-US" dirty="0">
                <a:solidFill>
                  <a:schemeClr val="tx2"/>
                </a:solidFill>
              </a:rPr>
              <a:t>: </a:t>
            </a:r>
          </a:p>
          <a:p>
            <a:pPr marL="742950" lvl="1" indent="-285750">
              <a:buFont typeface="Arial" panose="020B0604020202020204" pitchFamily="34" charset="0"/>
              <a:buChar char="•"/>
            </a:pPr>
            <a:r>
              <a:rPr lang="en-US" dirty="0">
                <a:solidFill>
                  <a:schemeClr val="tx2"/>
                </a:solidFill>
              </a:rPr>
              <a:t>One RE (5 units) reported it was not aware of adjustments it could make and it is exempt from VRT requirements </a:t>
            </a:r>
          </a:p>
          <a:p>
            <a:pPr marL="742950" lvl="1" indent="-285750">
              <a:buFont typeface="Arial" panose="020B0604020202020204" pitchFamily="34" charset="0"/>
              <a:buChar char="•"/>
            </a:pPr>
            <a:r>
              <a:rPr lang="en-US" dirty="0">
                <a:solidFill>
                  <a:schemeClr val="tx2"/>
                </a:solidFill>
              </a:rPr>
              <a:t>RE stated it would be costly to investigate options from OEM so made no adjustments</a:t>
            </a:r>
          </a:p>
        </p:txBody>
      </p:sp>
    </p:spTree>
    <p:extLst>
      <p:ext uri="{BB962C8B-B14F-4D97-AF65-F5344CB8AC3E}">
        <p14:creationId xmlns:p14="http://schemas.microsoft.com/office/powerpoint/2010/main" val="3743443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dirty="0"/>
              <a:t>WGR Ride-through Failures - 1/22/19</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7" name="TextBox 6">
            <a:extLst>
              <a:ext uri="{FF2B5EF4-FFF2-40B4-BE49-F238E27FC236}">
                <a16:creationId xmlns:a16="http://schemas.microsoft.com/office/drawing/2014/main" id="{D1220634-BAC3-37C8-1E24-CC4339D36D79}"/>
              </a:ext>
            </a:extLst>
          </p:cNvPr>
          <p:cNvSpPr txBox="1"/>
          <p:nvPr/>
        </p:nvSpPr>
        <p:spPr>
          <a:xfrm>
            <a:off x="304800" y="990600"/>
            <a:ext cx="7848600" cy="3970318"/>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Event Date and Time: 1/22/19 7:05 and 13:43 </a:t>
            </a:r>
          </a:p>
          <a:p>
            <a:pPr marL="285750" indent="-285750">
              <a:buFont typeface="Arial" panose="020B0604020202020204" pitchFamily="34" charset="0"/>
              <a:buChar char="•"/>
            </a:pPr>
            <a:r>
              <a:rPr lang="en-US" dirty="0">
                <a:solidFill>
                  <a:schemeClr val="tx2"/>
                </a:solidFill>
              </a:rPr>
              <a:t>Total Generation Loss: 636 MW and 382 MW</a:t>
            </a:r>
          </a:p>
          <a:p>
            <a:pPr marL="285750" indent="-285750">
              <a:buFont typeface="Arial" panose="020B0604020202020204" pitchFamily="34" charset="0"/>
              <a:buChar char="•"/>
            </a:pPr>
            <a:r>
              <a:rPr lang="en-US" dirty="0">
                <a:solidFill>
                  <a:schemeClr val="tx2"/>
                </a:solidFill>
              </a:rPr>
              <a:t>Total potential Nameplate capacity loss: 1,316 MW and 1,088 MW</a:t>
            </a:r>
          </a:p>
          <a:p>
            <a:pPr marL="285750" indent="-285750">
              <a:buFont typeface="Arial" panose="020B0604020202020204" pitchFamily="34" charset="0"/>
              <a:buChar char="•"/>
            </a:pPr>
            <a:r>
              <a:rPr lang="en-US" dirty="0">
                <a:solidFill>
                  <a:schemeClr val="tx2"/>
                </a:solidFill>
              </a:rPr>
              <a:t># of sites: 5 and 4</a:t>
            </a:r>
          </a:p>
          <a:p>
            <a:pPr marL="285750" indent="-285750">
              <a:buFont typeface="Arial" panose="020B0604020202020204" pitchFamily="34" charset="0"/>
              <a:buChar char="•"/>
            </a:pPr>
            <a:r>
              <a:rPr lang="en-US" dirty="0">
                <a:solidFill>
                  <a:schemeClr val="tx2"/>
                </a:solidFill>
              </a:rPr>
              <a:t># of units: 9 and 7</a:t>
            </a:r>
          </a:p>
          <a:p>
            <a:pPr marL="285750" indent="-285750">
              <a:buFont typeface="Arial" panose="020B0604020202020204" pitchFamily="34" charset="0"/>
              <a:buChar char="•"/>
            </a:pPr>
            <a:r>
              <a:rPr lang="en-US" dirty="0">
                <a:solidFill>
                  <a:schemeClr val="tx2"/>
                </a:solidFill>
              </a:rPr>
              <a:t>Some PMU measurements provided by TO</a:t>
            </a:r>
          </a:p>
          <a:p>
            <a:pPr marL="285750" marR="0" indent="-285750">
              <a:spcBef>
                <a:spcPts val="0"/>
              </a:spcBef>
              <a:spcAft>
                <a:spcPts val="0"/>
              </a:spcAft>
              <a:buFont typeface="Arial" panose="020B0604020202020204" pitchFamily="34" charset="0"/>
              <a:buChar char="•"/>
            </a:pPr>
            <a:r>
              <a:rPr lang="en-US" u="sng" dirty="0">
                <a:solidFill>
                  <a:schemeClr val="tx2"/>
                </a:solidFill>
              </a:rPr>
              <a:t>Description</a:t>
            </a:r>
            <a:r>
              <a:rPr lang="en-US" dirty="0">
                <a:solidFill>
                  <a:schemeClr val="tx2"/>
                </a:solidFill>
              </a:rPr>
              <a:t> </a:t>
            </a:r>
          </a:p>
          <a:p>
            <a:pPr marL="742950" lvl="1" indent="-285750">
              <a:buFont typeface="Arial" panose="020B0604020202020204" pitchFamily="34" charset="0"/>
              <a:buChar char="•"/>
            </a:pPr>
            <a:r>
              <a:rPr lang="en-US" dirty="0">
                <a:solidFill>
                  <a:schemeClr val="tx2"/>
                </a:solidFill>
              </a:rPr>
              <a:t>Two transmission line fault events probably induced by high winds and flying debris</a:t>
            </a:r>
          </a:p>
          <a:p>
            <a:pPr marL="285750" indent="-285750">
              <a:buFont typeface="Arial" panose="020B0604020202020204" pitchFamily="34" charset="0"/>
              <a:buChar char="•"/>
            </a:pPr>
            <a:r>
              <a:rPr lang="en-US" u="sng" dirty="0">
                <a:solidFill>
                  <a:schemeClr val="tx2"/>
                </a:solidFill>
              </a:rPr>
              <a:t>Reported cause</a:t>
            </a:r>
            <a:r>
              <a:rPr lang="en-US" dirty="0">
                <a:solidFill>
                  <a:schemeClr val="tx2"/>
                </a:solidFill>
              </a:rPr>
              <a:t>: UPS failures, Smart Crowbar failures, unknown</a:t>
            </a:r>
          </a:p>
          <a:p>
            <a:pPr marL="285750" indent="-285750">
              <a:buFont typeface="Arial" panose="020B0604020202020204" pitchFamily="34" charset="0"/>
              <a:buChar char="•"/>
            </a:pPr>
            <a:r>
              <a:rPr lang="en-US" u="sng" dirty="0">
                <a:solidFill>
                  <a:schemeClr val="tx2"/>
                </a:solidFill>
              </a:rPr>
              <a:t>Notes</a:t>
            </a:r>
            <a:r>
              <a:rPr lang="en-US" dirty="0">
                <a:solidFill>
                  <a:schemeClr val="tx2"/>
                </a:solidFill>
              </a:rPr>
              <a:t>: </a:t>
            </a:r>
          </a:p>
          <a:p>
            <a:pPr marL="742950" lvl="1" indent="-285750">
              <a:buFont typeface="Arial" panose="020B0604020202020204" pitchFamily="34" charset="0"/>
              <a:buChar char="•"/>
            </a:pPr>
            <a:r>
              <a:rPr lang="en-US" dirty="0">
                <a:solidFill>
                  <a:schemeClr val="tx2"/>
                </a:solidFill>
              </a:rPr>
              <a:t>POIB voltages within current VRT curves</a:t>
            </a:r>
          </a:p>
          <a:p>
            <a:pPr marL="742950" lvl="1" indent="-285750">
              <a:buFont typeface="Arial" panose="020B0604020202020204" pitchFamily="34" charset="0"/>
              <a:buChar char="•"/>
            </a:pPr>
            <a:r>
              <a:rPr lang="en-US" dirty="0">
                <a:solidFill>
                  <a:schemeClr val="tx2"/>
                </a:solidFill>
              </a:rPr>
              <a:t>3 units had SGIA after to 1/16/14</a:t>
            </a:r>
          </a:p>
          <a:p>
            <a:pPr marL="742950" lvl="1" indent="-285750">
              <a:buFont typeface="Arial" panose="020B0604020202020204" pitchFamily="34" charset="0"/>
              <a:buChar char="•"/>
            </a:pPr>
            <a:r>
              <a:rPr lang="en-US" dirty="0">
                <a:solidFill>
                  <a:schemeClr val="tx2"/>
                </a:solidFill>
              </a:rPr>
              <a:t>4 units had SGIA prior to 1/16/14 but after 11/1/08  </a:t>
            </a:r>
          </a:p>
        </p:txBody>
      </p:sp>
    </p:spTree>
    <p:extLst>
      <p:ext uri="{BB962C8B-B14F-4D97-AF65-F5344CB8AC3E}">
        <p14:creationId xmlns:p14="http://schemas.microsoft.com/office/powerpoint/2010/main" val="3137823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dirty="0"/>
              <a:t>WGR Ride-through Failures - 4/18/19</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7" name="TextBox 6">
            <a:extLst>
              <a:ext uri="{FF2B5EF4-FFF2-40B4-BE49-F238E27FC236}">
                <a16:creationId xmlns:a16="http://schemas.microsoft.com/office/drawing/2014/main" id="{D1220634-BAC3-37C8-1E24-CC4339D36D79}"/>
              </a:ext>
            </a:extLst>
          </p:cNvPr>
          <p:cNvSpPr txBox="1"/>
          <p:nvPr/>
        </p:nvSpPr>
        <p:spPr>
          <a:xfrm>
            <a:off x="304800" y="990600"/>
            <a:ext cx="7848600" cy="3693319"/>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Event Date and Time: 4/18/19 17:04 </a:t>
            </a:r>
          </a:p>
          <a:p>
            <a:pPr marL="285750" indent="-285750">
              <a:buFont typeface="Arial" panose="020B0604020202020204" pitchFamily="34" charset="0"/>
              <a:buChar char="•"/>
            </a:pPr>
            <a:r>
              <a:rPr lang="en-US" dirty="0">
                <a:solidFill>
                  <a:schemeClr val="tx2"/>
                </a:solidFill>
              </a:rPr>
              <a:t>Total Generation Loss: 881MW</a:t>
            </a:r>
          </a:p>
          <a:p>
            <a:pPr marL="285750" indent="-285750">
              <a:buFont typeface="Arial" panose="020B0604020202020204" pitchFamily="34" charset="0"/>
              <a:buChar char="•"/>
            </a:pPr>
            <a:r>
              <a:rPr lang="en-US" dirty="0">
                <a:solidFill>
                  <a:schemeClr val="tx2"/>
                </a:solidFill>
              </a:rPr>
              <a:t>Total potential Nameplate capacity loss: 2,034 MW</a:t>
            </a:r>
          </a:p>
          <a:p>
            <a:pPr marL="285750" indent="-285750">
              <a:buFont typeface="Arial" panose="020B0604020202020204" pitchFamily="34" charset="0"/>
              <a:buChar char="•"/>
            </a:pPr>
            <a:r>
              <a:rPr lang="en-US" dirty="0">
                <a:solidFill>
                  <a:schemeClr val="tx2"/>
                </a:solidFill>
              </a:rPr>
              <a:t># of sites: 9</a:t>
            </a:r>
          </a:p>
          <a:p>
            <a:pPr marL="285750" indent="-285750">
              <a:buFont typeface="Arial" panose="020B0604020202020204" pitchFamily="34" charset="0"/>
              <a:buChar char="•"/>
            </a:pPr>
            <a:r>
              <a:rPr lang="en-US" dirty="0">
                <a:solidFill>
                  <a:schemeClr val="tx2"/>
                </a:solidFill>
              </a:rPr>
              <a:t># of units:11</a:t>
            </a:r>
          </a:p>
          <a:p>
            <a:pPr marL="285750" indent="-285750">
              <a:buFont typeface="Arial" panose="020B0604020202020204" pitchFamily="34" charset="0"/>
              <a:buChar char="•"/>
            </a:pPr>
            <a:r>
              <a:rPr lang="en-US" dirty="0">
                <a:solidFill>
                  <a:schemeClr val="tx2"/>
                </a:solidFill>
              </a:rPr>
              <a:t>Some PMU measurements provided by TO</a:t>
            </a:r>
          </a:p>
          <a:p>
            <a:pPr marL="285750" indent="-285750">
              <a:buFont typeface="Arial" panose="020B0604020202020204" pitchFamily="34" charset="0"/>
              <a:buChar char="•"/>
            </a:pPr>
            <a:r>
              <a:rPr lang="en-US" u="sng" dirty="0">
                <a:solidFill>
                  <a:schemeClr val="tx2"/>
                </a:solidFill>
              </a:rPr>
              <a:t>Description</a:t>
            </a:r>
            <a:r>
              <a:rPr lang="en-US" dirty="0">
                <a:solidFill>
                  <a:schemeClr val="tx2"/>
                </a:solidFill>
              </a:rPr>
              <a:t>: </a:t>
            </a:r>
          </a:p>
          <a:p>
            <a:pPr marL="742950" lvl="1" indent="-285750">
              <a:buFont typeface="Arial" panose="020B0604020202020204" pitchFamily="34" charset="0"/>
              <a:buChar char="•"/>
            </a:pPr>
            <a:r>
              <a:rPr lang="en-US" dirty="0">
                <a:solidFill>
                  <a:schemeClr val="tx2"/>
                </a:solidFill>
              </a:rPr>
              <a:t>Fault occurred on 138 kV line due to tractor contacting power line causing WGR ride-through failures</a:t>
            </a:r>
          </a:p>
          <a:p>
            <a:pPr marL="285750" indent="-285750">
              <a:buFont typeface="Arial" panose="020B0604020202020204" pitchFamily="34" charset="0"/>
              <a:buChar char="•"/>
            </a:pPr>
            <a:r>
              <a:rPr lang="en-US" u="sng" dirty="0">
                <a:solidFill>
                  <a:schemeClr val="tx2"/>
                </a:solidFill>
              </a:rPr>
              <a:t>Reported causes</a:t>
            </a:r>
            <a:r>
              <a:rPr lang="en-US" dirty="0">
                <a:solidFill>
                  <a:schemeClr val="tx2"/>
                </a:solidFill>
              </a:rPr>
              <a:t>: UPS failures, Smart Crowbar failures, momentary cessation, yaw safety alarms, voltage safety alarms, transformer misoperation, unknown</a:t>
            </a:r>
          </a:p>
          <a:p>
            <a:pPr marL="285750" indent="-285750">
              <a:buFont typeface="Arial" panose="020B0604020202020204" pitchFamily="34" charset="0"/>
              <a:buChar char="•"/>
            </a:pPr>
            <a:r>
              <a:rPr lang="en-US" u="sng" dirty="0">
                <a:solidFill>
                  <a:schemeClr val="tx2"/>
                </a:solidFill>
              </a:rPr>
              <a:t>Notes</a:t>
            </a:r>
            <a:r>
              <a:rPr lang="en-US" dirty="0">
                <a:solidFill>
                  <a:schemeClr val="tx2"/>
                </a:solidFill>
              </a:rPr>
              <a:t>: POIB voltages within current VRT curves</a:t>
            </a:r>
          </a:p>
        </p:txBody>
      </p:sp>
    </p:spTree>
    <p:extLst>
      <p:ext uri="{BB962C8B-B14F-4D97-AF65-F5344CB8AC3E}">
        <p14:creationId xmlns:p14="http://schemas.microsoft.com/office/powerpoint/2010/main" val="1614251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dirty="0"/>
              <a:t>WGR Ride-through Failures - 5/20/19</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7" name="TextBox 6">
            <a:extLst>
              <a:ext uri="{FF2B5EF4-FFF2-40B4-BE49-F238E27FC236}">
                <a16:creationId xmlns:a16="http://schemas.microsoft.com/office/drawing/2014/main" id="{D1220634-BAC3-37C8-1E24-CC4339D36D79}"/>
              </a:ext>
            </a:extLst>
          </p:cNvPr>
          <p:cNvSpPr txBox="1"/>
          <p:nvPr/>
        </p:nvSpPr>
        <p:spPr>
          <a:xfrm>
            <a:off x="304800" y="990600"/>
            <a:ext cx="7848600" cy="5186035"/>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Event Date and Time: 5/20/19 13:51</a:t>
            </a:r>
          </a:p>
          <a:p>
            <a:pPr marL="285750" indent="-285750">
              <a:buFont typeface="Arial" panose="020B0604020202020204" pitchFamily="34" charset="0"/>
              <a:buChar char="•"/>
            </a:pPr>
            <a:r>
              <a:rPr lang="en-US" dirty="0">
                <a:solidFill>
                  <a:schemeClr val="tx2"/>
                </a:solidFill>
              </a:rPr>
              <a:t>Total Generation Loss: 444 MW</a:t>
            </a:r>
          </a:p>
          <a:p>
            <a:pPr marL="285750" indent="-285750">
              <a:buFont typeface="Arial" panose="020B0604020202020204" pitchFamily="34" charset="0"/>
              <a:buChar char="•"/>
            </a:pPr>
            <a:r>
              <a:rPr lang="en-US" dirty="0">
                <a:solidFill>
                  <a:schemeClr val="tx2"/>
                </a:solidFill>
              </a:rPr>
              <a:t>Total potential Nameplate capacity loss: 2,192 MW</a:t>
            </a:r>
          </a:p>
          <a:p>
            <a:pPr marL="285750" indent="-285750">
              <a:buFont typeface="Arial" panose="020B0604020202020204" pitchFamily="34" charset="0"/>
              <a:buChar char="•"/>
            </a:pPr>
            <a:r>
              <a:rPr lang="en-US" dirty="0">
                <a:solidFill>
                  <a:schemeClr val="tx2"/>
                </a:solidFill>
              </a:rPr>
              <a:t># of sites: 12</a:t>
            </a:r>
          </a:p>
          <a:p>
            <a:pPr marL="285750" indent="-285750">
              <a:buFont typeface="Arial" panose="020B0604020202020204" pitchFamily="34" charset="0"/>
              <a:buChar char="•"/>
            </a:pPr>
            <a:r>
              <a:rPr lang="en-US" dirty="0">
                <a:solidFill>
                  <a:schemeClr val="tx2"/>
                </a:solidFill>
              </a:rPr>
              <a:t># of units: 17</a:t>
            </a:r>
          </a:p>
          <a:p>
            <a:pPr marL="285750" indent="-285750">
              <a:buFont typeface="Arial" panose="020B0604020202020204" pitchFamily="34" charset="0"/>
              <a:buChar char="•"/>
            </a:pPr>
            <a:r>
              <a:rPr lang="en-US" dirty="0">
                <a:solidFill>
                  <a:schemeClr val="tx2"/>
                </a:solidFill>
              </a:rPr>
              <a:t>Some PMU measurements provided by TO</a:t>
            </a:r>
          </a:p>
          <a:p>
            <a:pPr marL="285750" marR="0" indent="-285750">
              <a:spcBef>
                <a:spcPts val="600"/>
              </a:spcBef>
              <a:spcAft>
                <a:spcPts val="0"/>
              </a:spcAft>
              <a:buFont typeface="Arial" panose="020B0604020202020204" pitchFamily="34" charset="0"/>
              <a:buChar char="•"/>
            </a:pPr>
            <a:r>
              <a:rPr lang="en-US" u="sng" dirty="0">
                <a:solidFill>
                  <a:schemeClr val="tx2"/>
                </a:solidFill>
              </a:rPr>
              <a:t>Description</a:t>
            </a:r>
            <a:r>
              <a:rPr lang="en-US" dirty="0">
                <a:solidFill>
                  <a:schemeClr val="tx2"/>
                </a:solidFill>
              </a:rPr>
              <a:t>: </a:t>
            </a:r>
          </a:p>
          <a:p>
            <a:pPr marL="742950" lvl="1" indent="-285750">
              <a:spcBef>
                <a:spcPts val="600"/>
              </a:spcBef>
              <a:buFont typeface="Arial" panose="020B0604020202020204" pitchFamily="34" charset="0"/>
              <a:buChar char="•"/>
            </a:pPr>
            <a:r>
              <a:rPr lang="en-US" dirty="0">
                <a:solidFill>
                  <a:schemeClr val="tx2"/>
                </a:solidFill>
              </a:rPr>
              <a:t>Fault occurred on 138 kV bus initiated by failed lightening arrestor on capacitor</a:t>
            </a:r>
          </a:p>
          <a:p>
            <a:pPr marL="742950" lvl="1" indent="-285750">
              <a:spcBef>
                <a:spcPts val="600"/>
              </a:spcBef>
              <a:buFont typeface="Arial" panose="020B0604020202020204" pitchFamily="34" charset="0"/>
              <a:buChar char="•"/>
            </a:pPr>
            <a:r>
              <a:rPr lang="en-US" dirty="0">
                <a:solidFill>
                  <a:schemeClr val="tx2"/>
                </a:solidFill>
              </a:rPr>
              <a:t>ERCOT TO found relay settings on capacitor relay were too low, causing entire bus to trip</a:t>
            </a:r>
          </a:p>
          <a:p>
            <a:pPr marL="742950" lvl="1" indent="-285750">
              <a:spcBef>
                <a:spcPts val="600"/>
              </a:spcBef>
              <a:buFont typeface="Arial" panose="020B0604020202020204" pitchFamily="34" charset="0"/>
              <a:buChar char="•"/>
            </a:pPr>
            <a:r>
              <a:rPr lang="en-US" dirty="0">
                <a:solidFill>
                  <a:schemeClr val="tx2"/>
                </a:solidFill>
              </a:rPr>
              <a:t>Multiple WGRs failed to ride-through</a:t>
            </a:r>
          </a:p>
          <a:p>
            <a:pPr marL="285750" marR="0" indent="-285750">
              <a:spcBef>
                <a:spcPts val="600"/>
              </a:spcBef>
              <a:spcAft>
                <a:spcPts val="0"/>
              </a:spcAft>
              <a:buFont typeface="Arial" panose="020B0604020202020204" pitchFamily="34" charset="0"/>
              <a:buChar char="•"/>
            </a:pPr>
            <a:r>
              <a:rPr lang="en-US" u="sng" dirty="0">
                <a:solidFill>
                  <a:schemeClr val="tx2"/>
                </a:solidFill>
              </a:rPr>
              <a:t>Reported causes</a:t>
            </a:r>
            <a:r>
              <a:rPr lang="en-US" dirty="0">
                <a:solidFill>
                  <a:schemeClr val="tx2"/>
                </a:solidFill>
              </a:rPr>
              <a:t>: UPS failures, Smart Crowbar failures, momentary cessation, contactor failure, CAN communication failure, Fast Generator Breaker Open fault (usually indicating High Grid Voltage event), unknown.</a:t>
            </a:r>
          </a:p>
          <a:p>
            <a:pPr marL="285750" indent="-285750">
              <a:buFont typeface="Arial" panose="020B0604020202020204" pitchFamily="34" charset="0"/>
              <a:buChar char="•"/>
            </a:pPr>
            <a:r>
              <a:rPr lang="en-US" u="sng" dirty="0">
                <a:solidFill>
                  <a:schemeClr val="tx2"/>
                </a:solidFill>
              </a:rPr>
              <a:t>Notes</a:t>
            </a:r>
            <a:r>
              <a:rPr lang="en-US" dirty="0">
                <a:solidFill>
                  <a:schemeClr val="tx2"/>
                </a:solidFill>
              </a:rPr>
              <a:t>: POIB voltages within current VRT curves</a:t>
            </a:r>
          </a:p>
        </p:txBody>
      </p:sp>
    </p:spTree>
    <p:extLst>
      <p:ext uri="{BB962C8B-B14F-4D97-AF65-F5344CB8AC3E}">
        <p14:creationId xmlns:p14="http://schemas.microsoft.com/office/powerpoint/2010/main" val="398026921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16648</TotalTime>
  <Words>1572</Words>
  <Application>Microsoft Office PowerPoint</Application>
  <PresentationFormat>On-screen Show (4:3)</PresentationFormat>
  <Paragraphs>178</Paragraphs>
  <Slides>14</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Courier New</vt:lpstr>
      <vt:lpstr>1_Custom Design</vt:lpstr>
      <vt:lpstr>Office Theme</vt:lpstr>
      <vt:lpstr>PowerPoint Presentation</vt:lpstr>
      <vt:lpstr>Upcoming ERCOT NOGRR 245 comments</vt:lpstr>
      <vt:lpstr>Summary of 3 Major WGR OEM Discussions</vt:lpstr>
      <vt:lpstr>NOGRR 245 path forward</vt:lpstr>
      <vt:lpstr>WGR Ride-through Failures </vt:lpstr>
      <vt:lpstr>WGR Ride-through Failures - 12/16/18</vt:lpstr>
      <vt:lpstr>WGR Ride-through Failures - 1/22/19</vt:lpstr>
      <vt:lpstr>WGR Ride-through Failures - 4/18/19</vt:lpstr>
      <vt:lpstr>WGR Ride-through Failures - 5/20/19</vt:lpstr>
      <vt:lpstr>WGR Ride-through Failures - 6/18/19</vt:lpstr>
      <vt:lpstr>WGR Ride-through Failures - 10/06/19</vt:lpstr>
      <vt:lpstr>WGR Ride-through Failures - 10/25/19</vt:lpstr>
      <vt:lpstr>WGR Ride-through Failures - 12/17/19</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183</cp:revision>
  <cp:lastPrinted>2016-01-21T20:53:15Z</cp:lastPrinted>
  <dcterms:created xsi:type="dcterms:W3CDTF">2016-01-21T15:20:31Z</dcterms:created>
  <dcterms:modified xsi:type="dcterms:W3CDTF">2023-08-11T16:59:56Z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2023-08-09T00:10:50Z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cb2864dc-8d45-48d8-a578-615549cadb85</vt:lpwstr>
  </property>
  <property fmtid="{D5CDD505-2E9C-101B-9397-08002B2CF9AE}" pid="9" name="MSIP_Label_7084cbda-52b8-46fb-a7b7-cb5bd465ed85_ContentBits">
    <vt:lpwstr>0</vt:lpwstr>
  </property>
</Properties>
</file>