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2"/>
  </p:notesMasterIdLst>
  <p:handoutMasterIdLst>
    <p:handoutMasterId r:id="rId23"/>
  </p:handoutMasterIdLst>
  <p:sldIdLst>
    <p:sldId id="260" r:id="rId7"/>
    <p:sldId id="330" r:id="rId8"/>
    <p:sldId id="338" r:id="rId9"/>
    <p:sldId id="337" r:id="rId10"/>
    <p:sldId id="305" r:id="rId11"/>
    <p:sldId id="314" r:id="rId12"/>
    <p:sldId id="295" r:id="rId13"/>
    <p:sldId id="347" r:id="rId14"/>
    <p:sldId id="355" r:id="rId15"/>
    <p:sldId id="343" r:id="rId16"/>
    <p:sldId id="341" r:id="rId17"/>
    <p:sldId id="351" r:id="rId18"/>
    <p:sldId id="344" r:id="rId19"/>
    <p:sldId id="345" r:id="rId20"/>
    <p:sldId id="322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4130" autoAdjust="0"/>
  </p:normalViewPr>
  <p:slideViewPr>
    <p:cSldViewPr showGuides="1">
      <p:cViewPr varScale="1">
        <p:scale>
          <a:sx n="119" d="100"/>
          <a:sy n="119" d="100"/>
        </p:scale>
        <p:origin x="52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Finance Sub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August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Jun 2022 -  Jun 2023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730141"/>
            <a:ext cx="4714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26E3E8B-6010-800F-1BD6-4DB94143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8088"/>
              </p:ext>
            </p:extLst>
          </p:nvPr>
        </p:nvGraphicFramePr>
        <p:xfrm>
          <a:off x="495300" y="452402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93ED265C-AF7C-3DE9-17CE-70446BE450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923048"/>
            <a:ext cx="8153400" cy="3363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Jun 2022 - Jun 2023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485379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57885C-C0E8-AEBC-3628-E87D4EA65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73795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5A80CCB3-5A36-9B45-E93A-609841D4A8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127" y="1202244"/>
            <a:ext cx="8291946" cy="276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Jun 2022 -  Jun 2023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437971"/>
            <a:ext cx="48365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1221B2-FE49-3408-EF37-5D62C7A88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8308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ED3F44E0-8B96-4EF9-3136-CA84DDB25D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143000"/>
            <a:ext cx="81534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Jun 2022 -  Jun 2023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638800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7540B6-0235-C24B-AD87-6281E6FBE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25860"/>
              </p:ext>
            </p:extLst>
          </p:nvPr>
        </p:nvGraphicFramePr>
        <p:xfrm>
          <a:off x="609600" y="4341622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6EEA0CAE-7D30-0859-6C76-1AF7CD9320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835" y="1358158"/>
            <a:ext cx="8210165" cy="276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TPES Coverage of Settlements Jun 2022 -  Jun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230388-AAD6-835E-12ED-0806CDA38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49201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629A576A-D5F9-B4C9-C6B6-B53976E8FF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152086"/>
            <a:ext cx="8153400" cy="276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June 2023 – July 2023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Total Potential Exposure (TPE) increased from $1.46 billion in June 2023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       to $2.66 billion in July 2023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TPEA increased due mostly to higher forward adjustment factors 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increased from $3.66 billion in June 2023 to $4.43 billion in July 2023 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22319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and Forward Adjustment Factors Jul 2022 -  Jul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 adjusted to exclude short pay entities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A2247E-65A3-C679-F3EF-0F342ACF39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936" y="1524000"/>
            <a:ext cx="7883664" cy="3325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Jul 2022 -  Jul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60645F-0ECE-B80C-68BB-FD3718DF1A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676400"/>
            <a:ext cx="7518963" cy="3051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763000" cy="594518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r>
              <a:rPr lang="en-US" sz="1600" dirty="0">
                <a:cs typeface="Times New Roman" panose="02020603050405020304" pitchFamily="18" charset="0"/>
              </a:rPr>
              <a:t>Jul 2022- Jul 2023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4825" y="5319157"/>
            <a:ext cx="8334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 less Defaulted Amounts: TPE – Short-Paid Invoices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F30A39-B90A-2C14-C391-C2493DA505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054" y="1258211"/>
            <a:ext cx="8019546" cy="380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Jun 2023 - Jul 2023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350549-B53E-05D2-F519-C37EFA97E5D9}"/>
              </a:ext>
            </a:extLst>
          </p:cNvPr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763E0B-F082-EAA5-4118-704C032559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066800"/>
            <a:ext cx="76962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755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  -  Jul 2023*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421" y="5791944"/>
            <a:ext cx="8001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033E3A-495D-29CF-EA35-8845631E74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661006"/>
            <a:ext cx="6620526" cy="3757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Jul 2021 - Jul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C18209-3AA7-96B4-F467-C7D5AAD5F7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6" y="1805774"/>
            <a:ext cx="8001000" cy="322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Jun 2022 -  Jun 2023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" y="53340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B677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TPEA closely approximates actual/invoice exposure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433832F-97AD-AEA2-D4D4-02EF027D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0650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and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886F05C-AEDA-3C73-27DE-1289763CD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990600"/>
            <a:ext cx="8291946" cy="298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161058</TotalTime>
  <Words>840</Words>
  <Application>Microsoft Office PowerPoint</Application>
  <PresentationFormat>On-screen Show (4:3)</PresentationFormat>
  <Paragraphs>145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Highlights June 2023 – July 2023</vt:lpstr>
      <vt:lpstr>TPE and Forward Adjustment Factors Jul 2022 -  Jul 2023</vt:lpstr>
      <vt:lpstr>TPE/Real-Time &amp; Day-Ahead Daily Average Settlement Point Prices for HB_NORTH Jul 2022 -  Jul 2023</vt:lpstr>
      <vt:lpstr>Available Credit by Type Compared to Total Potential Exposure (TPE) Jul 2022- Jul 2023</vt:lpstr>
      <vt:lpstr>Discretionary Collateral Jun 2023 - Jul 2023</vt:lpstr>
      <vt:lpstr>TPE and Discretionary Collateral by Market Segment  -  Jul 2023*</vt:lpstr>
      <vt:lpstr>Discretionary Collateral by Market Segment Jul 2021 - Jul 2023</vt:lpstr>
      <vt:lpstr>TPEA Coverage of Settlements Jun 2022 -  Jun 2023 </vt:lpstr>
      <vt:lpstr>TPEA Coverage of Settlements Jun 2022 -  Jun 2023 </vt:lpstr>
      <vt:lpstr>TPEA Coverage of Settlements Jun 2022 - Jun 2023 </vt:lpstr>
      <vt:lpstr>TPEA Coverage of Settlements Jun 2022 -  Jun 2023 </vt:lpstr>
      <vt:lpstr>TPEA Coverage of Settlements Jun 2022 -  Jun 2023 </vt:lpstr>
      <vt:lpstr>TPES Coverage of Settlements Jun 2022 -  Jun 2023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1069</cp:revision>
  <cp:lastPrinted>2019-06-18T19:02:16Z</cp:lastPrinted>
  <dcterms:created xsi:type="dcterms:W3CDTF">2016-01-21T15:20:31Z</dcterms:created>
  <dcterms:modified xsi:type="dcterms:W3CDTF">2023-08-11T18:48:56Z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2023-08-10T18:48:17Z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578c68d5-9086-4985-a0a3-70b69bcbbe16</vt:lpwstr>
  </property>
  <property fmtid="{D5CDD505-2E9C-101B-9397-08002B2CF9AE}" pid="9" name="MSIP_Label_7084cbda-52b8-46fb-a7b7-cb5bd465ed85_ContentBits">
    <vt:lpwstr>0</vt:lpwstr>
  </property>
</Properties>
</file>