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5" r:id="rId15"/>
    <p:sldId id="343" r:id="rId16"/>
    <p:sldId id="341" r:id="rId17"/>
    <p:sldId id="351" r:id="rId18"/>
    <p:sldId id="344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19" d="100"/>
          <a:sy n="119" d="100"/>
        </p:scale>
        <p:origin x="5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Finance Sub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Jun 2022 -  Jun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3ED265C-AF7C-3DE9-17CE-70446BE45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23048"/>
            <a:ext cx="8153400" cy="336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Jun 2022 - Jun 2023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A80CCB3-5A36-9B45-E93A-609841D4A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127" y="1202244"/>
            <a:ext cx="8291946" cy="27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Jun 2022 -  Jun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D3F44E0-8B96-4EF9-3136-CA84DDB25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143000"/>
            <a:ext cx="8153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Jun 2022 -  Jun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EEA0CAE-7D30-0859-6C76-1AF7CD932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35" y="1358158"/>
            <a:ext cx="8210165" cy="276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Jun 2022 -  Jun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29A576A-D5F9-B4C9-C6B6-B53976E8F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52086"/>
            <a:ext cx="8153400" cy="276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June 2023 – July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$1.46 billion in June 2023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      to $2.66 billion in July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TPEA increased due mostly to higher forward adjustment factors 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$3.66 billion in June 2023 to $4.43 billion in July 2023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Jul 2022 -  Jul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A2247E-65A3-C679-F3EF-0F342ACF3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36" y="1524000"/>
            <a:ext cx="7883664" cy="332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Jul 2022 -  Jul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60645F-0ECE-B80C-68BB-FD3718DF1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7518963" cy="305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94518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Jul 2022- Jul 2023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F30A39-B90A-2C14-C391-C2493DA50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54" y="1258211"/>
            <a:ext cx="8019546" cy="380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Jun 2023 - Jul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350549-B53E-05D2-F519-C37EFA97E5D9}"/>
              </a:ext>
            </a:extLst>
          </p:cNvPr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763E0B-F082-EAA5-4118-704C03255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7696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Jul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033E3A-495D-29CF-EA35-8845631E7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61006"/>
            <a:ext cx="6620526" cy="375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Jul 2021 - Jul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C18209-3AA7-96B4-F467-C7D5AAD5F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" y="1805774"/>
            <a:ext cx="8001000" cy="322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Jun 2022 -  Jun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886F05C-AEDA-3C73-27DE-1289763CD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8291946" cy="298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161058</TotalTime>
  <Words>840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June 2023 – July 2023</vt:lpstr>
      <vt:lpstr>TPE and Forward Adjustment Factors Jul 2022 -  Jul 2023</vt:lpstr>
      <vt:lpstr>TPE/Real-Time &amp; Day-Ahead Daily Average Settlement Point Prices for HB_NORTH Jul 2022 -  Jul 2023</vt:lpstr>
      <vt:lpstr>Available Credit by Type Compared to Total Potential Exposure (TPE) Jul 2022- Jul 2023</vt:lpstr>
      <vt:lpstr>Discretionary Collateral Jun 2023 - Jul 2023</vt:lpstr>
      <vt:lpstr>TPE and Discretionary Collateral by Market Segment  -  Jul 2023*</vt:lpstr>
      <vt:lpstr>Discretionary Collateral by Market Segment Jul 2021 - Jul 2023</vt:lpstr>
      <vt:lpstr>TPEA Coverage of Settlements Jun 2022 -  Jun 2023 </vt:lpstr>
      <vt:lpstr>TPEA Coverage of Settlements Jun 2022 -  Jun 2023 </vt:lpstr>
      <vt:lpstr>TPEA Coverage of Settlements Jun 2022 - Jun 2023 </vt:lpstr>
      <vt:lpstr>TPEA Coverage of Settlements Jun 2022 -  Jun 2023 </vt:lpstr>
      <vt:lpstr>TPEA Coverage of Settlements Jun 2022 -  Jun 2023 </vt:lpstr>
      <vt:lpstr>TPES Coverage of Settlements Jun 2022 -  Jun 2023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1069</cp:revision>
  <cp:lastPrinted>2019-06-18T19:02:16Z</cp:lastPrinted>
  <dcterms:created xsi:type="dcterms:W3CDTF">2016-01-21T15:20:31Z</dcterms:created>
  <dcterms:modified xsi:type="dcterms:W3CDTF">2023-08-11T18:48:56Z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2023-08-10T18:48:17Z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578c68d5-9086-4985-a0a3-70b69bcbbe16</vt:lpwstr>
  </property>
  <property fmtid="{D5CDD505-2E9C-101B-9397-08002B2CF9AE}" pid="9" name="MSIP_Label_7084cbda-52b8-46fb-a7b7-cb5bd465ed85_ContentBits">
    <vt:lpwstr>0</vt:lpwstr>
  </property>
</Properties>
</file>