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57" r:id="rId8"/>
    <p:sldId id="358" r:id="rId9"/>
    <p:sldId id="359" r:id="rId10"/>
    <p:sldId id="360" r:id="rId11"/>
    <p:sldId id="361" r:id="rId12"/>
    <p:sldId id="36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/>
  </p:normalViewPr>
  <p:slideViewPr>
    <p:cSldViewPr showGuides="1">
      <p:cViewPr varScale="1">
        <p:scale>
          <a:sx n="93" d="100"/>
          <a:sy n="93" d="100"/>
        </p:scale>
        <p:origin x="1517" y="6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Change to EAL calculation: analysis of various scenarios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August 16, 2023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Current EAL Formula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= Max [IEL during the first 40-day period only beginning on the date that the Counter-Party commences activity in ERCOT markets, </a:t>
            </a:r>
            <a:r>
              <a:rPr lang="en-US" sz="1800" b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RFAF * Max {RTLE during the previous </a:t>
            </a:r>
            <a:r>
              <a:rPr lang="en-US" sz="1800" b="1" i="1" dirty="0" err="1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lrq</a:t>
            </a:r>
            <a:r>
              <a:rPr lang="en-US" sz="1800" b="1" i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days}, RTLF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] + </a:t>
            </a:r>
            <a:r>
              <a:rPr lang="en-US" sz="1800" b="1" dirty="0"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DFAF * DALE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1800" b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Max [RTLCNS, Max {URTA during the previous </a:t>
            </a:r>
            <a:r>
              <a:rPr lang="en-US" sz="1800" b="1" i="1" dirty="0" err="1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lrq</a:t>
            </a:r>
            <a:r>
              <a:rPr lang="en-US" sz="1800" b="1" i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days}]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+ OUT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 q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+ ILE</a:t>
            </a:r>
            <a:r>
              <a:rPr lang="en-US" sz="1800" b="1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q</a:t>
            </a:r>
            <a:endParaRPr lang="en-US" sz="1800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1" baseline="-25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t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=	Max [RFAF * Max {RTLE during the previous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lrt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days}, RTLF] + DFAF * DALE + Max [RTLCNS, Max {URTA during the previous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lrt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days}] + OUT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 t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800" b="1" dirty="0">
              <a:ea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800" dirty="0">
              <a:ea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n-US" sz="2000" b="1" dirty="0">
                <a:ea typeface="Times New Roman" panose="02020603050405020304" pitchFamily="18" charset="0"/>
              </a:rPr>
              <a:t>EAL is driven by (1) changes in FAF and (2) how FAF’s applied. </a:t>
            </a: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Arial-BoldMT"/>
              </a:rPr>
              <a:t> </a:t>
            </a: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Scenario # 1: applying RFAF against RTCLNS instead of MAX RTLE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that the Counter-Party commences activity in ERCOT markets,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RFAF *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Max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{RTLE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RTLF 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RFAF*RTLCNS*M1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] + DFAF * DALE + </a:t>
            </a:r>
            <a:r>
              <a:rPr lang="en-US" sz="1800" dirty="0">
                <a:solidFill>
                  <a:srgbClr val="00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 [RTLCNS, Max {URTA during the previous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solidFill>
                  <a:srgbClr val="00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800" dirty="0">
              <a:effectLst/>
              <a:latin typeface="Arial-BoldMT"/>
              <a:ea typeface="Calibri" panose="020F0502020204030204" pitchFamily="34" charset="0"/>
              <a:cs typeface="Arial-BoldMT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t = Max [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RFAF *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Max {RTLE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Times New Roman" panose="02020603050405020304" pitchFamily="18" charset="0"/>
                <a:cs typeface="Arial-BoldMT"/>
              </a:rPr>
              <a:t>RTLF 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Times New Roman" panose="02020603050405020304" pitchFamily="18" charset="0"/>
                <a:cs typeface="Arial-BoldMT"/>
              </a:rPr>
              <a:t>RFAF*RTLCNS*M1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] + DFAF * DALE + </a:t>
            </a:r>
            <a:r>
              <a:rPr lang="en-US" sz="1800" dirty="0">
                <a:solidFill>
                  <a:srgbClr val="00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 [RTLCNS, 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]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+ OUT t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RFAF = 21 ICE future / most recent days (time period of RTLCNS) – this can be 5 days to 7 days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RTLCNS = average RLCNS value</a:t>
            </a: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9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Scenario # 2: applying RFAF against all RTLE in the lookback period and taking the Max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that the Counter-Party commences activity in ERCOT markets, 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Max{(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RFAF *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{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RTLE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)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-BoldMT"/>
              <a:ea typeface="Calibri" panose="020F0502020204030204" pitchFamily="34" charset="0"/>
              <a:cs typeface="Arial-BoldM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t = 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Max{(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RFAF *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Max{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RTLE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)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t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6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Scenario # 3: adjusting RFAF formula to reflect each MP’s unique situation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that the Counter-Party commences activity in ERCOT markets, RFAF * Max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{RTLE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Arial-BoldMT"/>
              <a:ea typeface="Calibri" panose="020F0502020204030204" pitchFamily="34" charset="0"/>
              <a:cs typeface="Arial-BoldM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t = Max [RFAF * Max {RTLE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RFAF = 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Real-Time ICE Forward Average Price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Max RTLE date 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 Real-Time Settled Average Price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8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Scenario # 4: Netting of RTM and DAM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61269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that the Counter-Party commences activity in ERCOT markets, RFAF * Max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{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RT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N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LE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RT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N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LF]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+ DFAF * DALE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+ Max [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RT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N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LCNS,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Max {U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LE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RTA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  <a:tabLst>
                <a:tab pos="5943600" algn="r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 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OIA 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UDAA </a:t>
            </a:r>
            <a:r>
              <a:rPr lang="en-US" sz="1800" i="1" strike="sngStrike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UFA 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UTA 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CARD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t = Max [RFAF * Max {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 RT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N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LE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RT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N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LF]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+ DFAF * DALE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+ Max [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RT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N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LCNS, Max { U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LE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RTA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  <a:tabLst>
                <a:tab pos="5943600" algn="r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  <a:tabLst>
                <a:tab pos="5943600" algn="r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 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OIA 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UDAA </a:t>
            </a:r>
            <a:r>
              <a:rPr lang="en-US" sz="1800" i="1" strike="sngStrike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UFA 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UTA 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 </a:t>
            </a: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0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Scenario # 4: Netting of RTM and DAM, continued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NLE = Total net liability extrapolated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(Last 14 days RTM Initial Statement Average + Last 14 days DAM Initial Statement Average)*M1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RFAF = 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Real-Time ICE Forward Average Price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Max NLE date 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 Real-Time Settled Average Price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NLF =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liability forward = 1.5 * NLCNS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NLCNS  = RTLCNS + UDAA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ULE = unbilled liability extrapolated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(Last 14 days RTM Initial Statement Average + Last 14 days DAM Initial Statement Average)*M2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189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21183</TotalTime>
  <Words>798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Arial-BoldMT</vt:lpstr>
      <vt:lpstr>Calibri</vt:lpstr>
      <vt:lpstr>Roboto</vt:lpstr>
      <vt:lpstr>Times New Roman</vt:lpstr>
      <vt:lpstr>1_Custom Design</vt:lpstr>
      <vt:lpstr>Office Theme</vt:lpstr>
      <vt:lpstr>Custom Design</vt:lpstr>
      <vt:lpstr>PowerPoint Presentation</vt:lpstr>
      <vt:lpstr>Current EAL Formula </vt:lpstr>
      <vt:lpstr>Scenario # 1: applying RFAF against RTCLNS instead of MAX RTLE </vt:lpstr>
      <vt:lpstr>Scenario # 2: applying RFAF against all RTLE in the lookback period and taking the Max </vt:lpstr>
      <vt:lpstr>Scenario # 3: adjusting RFAF formula to reflect each MP’s unique situation  </vt:lpstr>
      <vt:lpstr>Scenario # 4: Netting of RTM and DAM  </vt:lpstr>
      <vt:lpstr>Scenario # 4: Netting of RTM and DAM, continued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386</cp:revision>
  <cp:lastPrinted>2016-01-21T20:53:15Z</cp:lastPrinted>
  <dcterms:created xsi:type="dcterms:W3CDTF">2016-01-21T15:20:31Z</dcterms:created>
  <dcterms:modified xsi:type="dcterms:W3CDTF">2023-08-15T19:03:59Z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2023-08-10T19:23:21Z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37949901-4eb1-4caa-b219-90463ffbe35d</vt:lpwstr>
  </property>
  <property fmtid="{D5CDD505-2E9C-101B-9397-08002B2CF9AE}" pid="9" name="MSIP_Label_7084cbda-52b8-46fb-a7b7-cb5bd465ed85_ContentBits">
    <vt:lpwstr>0</vt:lpwstr>
  </property>
</Properties>
</file>