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357" r:id="rId8"/>
    <p:sldId id="358" r:id="rId9"/>
    <p:sldId id="359" r:id="rId10"/>
    <p:sldId id="360" r:id="rId11"/>
    <p:sldId id="361" r:id="rId12"/>
    <p:sldId id="362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744" userDrawn="1">
          <p15:clr>
            <a:srgbClr val="A4A3A4"/>
          </p15:clr>
        </p15:guide>
        <p15:guide id="4" pos="672" userDrawn="1">
          <p15:clr>
            <a:srgbClr val="A4A3A4"/>
          </p15:clr>
        </p15:guide>
        <p15:guide id="5" pos="50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1" autoAdjust="0"/>
    <p:restoredTop sz="94660"/>
  </p:normalViewPr>
  <p:slideViewPr>
    <p:cSldViewPr showGuides="1">
      <p:cViewPr varScale="1">
        <p:scale>
          <a:sx n="93" d="100"/>
          <a:sy n="93" d="100"/>
        </p:scale>
        <p:origin x="1517" y="62"/>
      </p:cViewPr>
      <p:guideLst>
        <p:guide orient="horz" pos="1104"/>
        <p:guide pos="2880"/>
        <p:guide orient="horz" pos="3744"/>
        <p:guide pos="672"/>
        <p:guide pos="508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282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651536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05000"/>
            <a:ext cx="51054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Change to EAL calculation: analysis of various scenarios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Sanchir Dashnyam</a:t>
            </a:r>
          </a:p>
          <a:p>
            <a:r>
              <a:rPr lang="en-US" dirty="0"/>
              <a:t>ERCOT Market Credit Manager </a:t>
            </a:r>
          </a:p>
          <a:p>
            <a:endParaRPr lang="en-US" dirty="0"/>
          </a:p>
          <a:p>
            <a:r>
              <a:rPr lang="en-US" dirty="0"/>
              <a:t>ERCOT Public</a:t>
            </a:r>
          </a:p>
          <a:p>
            <a:r>
              <a:rPr lang="en-US" dirty="0"/>
              <a:t>August 16, 2023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pPr algn="ctr"/>
            <a:r>
              <a:rPr lang="en-US" sz="2000" dirty="0"/>
              <a:t>Current EAL Formula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295400"/>
            <a:ext cx="8534400" cy="5029200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 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effectLst/>
                <a:ea typeface="Times New Roman" panose="02020603050405020304" pitchFamily="18" charset="0"/>
              </a:rPr>
              <a:t>EAL </a:t>
            </a:r>
            <a:r>
              <a:rPr lang="en-US" sz="1800" b="1" i="1" baseline="-25000" dirty="0">
                <a:effectLst/>
                <a:ea typeface="Times New Roman" panose="02020603050405020304" pitchFamily="18" charset="0"/>
              </a:rPr>
              <a:t>q</a:t>
            </a:r>
            <a:r>
              <a:rPr lang="en-US" sz="1800" b="1" dirty="0">
                <a:effectLst/>
                <a:ea typeface="Times New Roman" panose="02020603050405020304" pitchFamily="18" charset="0"/>
              </a:rPr>
              <a:t> = Max [IEL during the first 40-day period only beginning on the date that the Counter-Party commences activity in ERCOT markets, </a:t>
            </a:r>
            <a:r>
              <a:rPr lang="en-US" sz="1800" b="1" dirty="0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RFAF * Max {RTLE during the previous </a:t>
            </a:r>
            <a:r>
              <a:rPr lang="en-US" sz="1800" b="1" i="1" dirty="0" err="1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lrq</a:t>
            </a:r>
            <a:r>
              <a:rPr lang="en-US" sz="1800" b="1" i="1" dirty="0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 </a:t>
            </a:r>
            <a:r>
              <a:rPr lang="en-US" sz="1800" b="1" dirty="0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days}, RTLF</a:t>
            </a:r>
            <a:r>
              <a:rPr lang="en-US" sz="1800" b="1" dirty="0">
                <a:effectLst/>
                <a:ea typeface="Times New Roman" panose="02020603050405020304" pitchFamily="18" charset="0"/>
              </a:rPr>
              <a:t>] + </a:t>
            </a:r>
            <a:r>
              <a:rPr lang="en-US" sz="1800" b="1" dirty="0">
                <a:effectLst/>
                <a:highlight>
                  <a:srgbClr val="FF0000"/>
                </a:highlight>
                <a:ea typeface="Times New Roman" panose="02020603050405020304" pitchFamily="18" charset="0"/>
              </a:rPr>
              <a:t>DFAF * DALE</a:t>
            </a:r>
            <a:r>
              <a:rPr lang="en-US" sz="1800" b="1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1800" b="1" dirty="0">
                <a:effectLst/>
                <a:highlight>
                  <a:srgbClr val="00FF00"/>
                </a:highlight>
                <a:ea typeface="Times New Roman" panose="02020603050405020304" pitchFamily="18" charset="0"/>
              </a:rPr>
              <a:t>Max [RTLCNS, Max {URTA during the previous </a:t>
            </a:r>
            <a:r>
              <a:rPr lang="en-US" sz="1800" b="1" i="1" dirty="0" err="1">
                <a:effectLst/>
                <a:highlight>
                  <a:srgbClr val="00FF00"/>
                </a:highlight>
                <a:ea typeface="Times New Roman" panose="02020603050405020304" pitchFamily="18" charset="0"/>
              </a:rPr>
              <a:t>lrq</a:t>
            </a:r>
            <a:r>
              <a:rPr lang="en-US" sz="1800" b="1" i="1" dirty="0">
                <a:effectLst/>
                <a:highlight>
                  <a:srgbClr val="00FF00"/>
                </a:highlight>
                <a:ea typeface="Times New Roman" panose="02020603050405020304" pitchFamily="18" charset="0"/>
              </a:rPr>
              <a:t> </a:t>
            </a:r>
            <a:r>
              <a:rPr lang="en-US" sz="1800" b="1" dirty="0">
                <a:effectLst/>
                <a:highlight>
                  <a:srgbClr val="00FF00"/>
                </a:highlight>
                <a:ea typeface="Times New Roman" panose="02020603050405020304" pitchFamily="18" charset="0"/>
              </a:rPr>
              <a:t>days}]</a:t>
            </a:r>
            <a:r>
              <a:rPr lang="en-US" sz="1800" b="1" dirty="0">
                <a:effectLst/>
                <a:ea typeface="Times New Roman" panose="02020603050405020304" pitchFamily="18" charset="0"/>
              </a:rPr>
              <a:t> + OUT</a:t>
            </a:r>
            <a:r>
              <a:rPr lang="en-US" sz="1800" b="1" i="1" baseline="-25000" dirty="0">
                <a:effectLst/>
                <a:ea typeface="Times New Roman" panose="02020603050405020304" pitchFamily="18" charset="0"/>
              </a:rPr>
              <a:t> q</a:t>
            </a:r>
            <a:r>
              <a:rPr lang="en-US" sz="1800" b="1" dirty="0">
                <a:effectLst/>
                <a:ea typeface="Times New Roman" panose="02020603050405020304" pitchFamily="18" charset="0"/>
              </a:rPr>
              <a:t> + ILE</a:t>
            </a:r>
            <a:r>
              <a:rPr lang="en-US" sz="1800" b="1" baseline="-25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b="1" i="1" baseline="-25000" dirty="0">
                <a:effectLst/>
                <a:ea typeface="Times New Roman" panose="02020603050405020304" pitchFamily="18" charset="0"/>
              </a:rPr>
              <a:t>q</a:t>
            </a:r>
            <a:endParaRPr lang="en-US" sz="1800" i="1" baseline="-25000" dirty="0"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i="1" baseline="-25000" dirty="0">
              <a:effectLst/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i="1" baseline="-25000" dirty="0"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effectLst/>
                <a:ea typeface="Times New Roman" panose="02020603050405020304" pitchFamily="18" charset="0"/>
              </a:rPr>
              <a:t>EAL </a:t>
            </a:r>
            <a:r>
              <a:rPr lang="en-US" sz="1800" b="1" i="1" baseline="-25000" dirty="0">
                <a:effectLst/>
                <a:ea typeface="Times New Roman" panose="02020603050405020304" pitchFamily="18" charset="0"/>
              </a:rPr>
              <a:t>t</a:t>
            </a:r>
            <a:r>
              <a:rPr lang="en-US" sz="1800" b="1" dirty="0">
                <a:effectLst/>
                <a:ea typeface="Times New Roman" panose="02020603050405020304" pitchFamily="18" charset="0"/>
              </a:rPr>
              <a:t> =	Max [RFAF * Max {RTLE during the previous </a:t>
            </a:r>
            <a:r>
              <a:rPr lang="en-US" sz="1800" b="1" i="1" dirty="0" err="1">
                <a:effectLst/>
                <a:ea typeface="Times New Roman" panose="02020603050405020304" pitchFamily="18" charset="0"/>
              </a:rPr>
              <a:t>lrt</a:t>
            </a:r>
            <a:r>
              <a:rPr lang="en-US" sz="1800" b="1" dirty="0">
                <a:effectLst/>
                <a:ea typeface="Times New Roman" panose="02020603050405020304" pitchFamily="18" charset="0"/>
              </a:rPr>
              <a:t> days}, RTLF] + DFAF * DALE + Max [RTLCNS, Max {URTA during the previous </a:t>
            </a:r>
            <a:r>
              <a:rPr lang="en-US" sz="1800" b="1" i="1" dirty="0" err="1">
                <a:effectLst/>
                <a:ea typeface="Times New Roman" panose="02020603050405020304" pitchFamily="18" charset="0"/>
              </a:rPr>
              <a:t>lrt</a:t>
            </a:r>
            <a:r>
              <a:rPr lang="en-US" sz="1800" b="1" dirty="0">
                <a:effectLst/>
                <a:ea typeface="Times New Roman" panose="02020603050405020304" pitchFamily="18" charset="0"/>
              </a:rPr>
              <a:t> days}] + OUT</a:t>
            </a:r>
            <a:r>
              <a:rPr lang="en-US" sz="1800" b="1" i="1" baseline="-25000" dirty="0">
                <a:effectLst/>
                <a:ea typeface="Times New Roman" panose="02020603050405020304" pitchFamily="18" charset="0"/>
              </a:rPr>
              <a:t> t</a:t>
            </a:r>
            <a:r>
              <a:rPr lang="en-US" sz="1800" b="1" dirty="0">
                <a:effectLst/>
                <a:ea typeface="Times New Roman" panose="02020603050405020304" pitchFamily="18" charset="0"/>
              </a:rPr>
              <a:t> </a:t>
            </a:r>
          </a:p>
          <a:p>
            <a:pPr marL="457200" marR="0" indent="0">
              <a:spcBef>
                <a:spcPts val="0"/>
              </a:spcBef>
              <a:spcAft>
                <a:spcPts val="1200"/>
              </a:spcAft>
              <a:buNone/>
              <a:tabLst>
                <a:tab pos="914400" algn="l"/>
              </a:tabLst>
            </a:pPr>
            <a:endParaRPr lang="en-US" sz="1800" b="1" dirty="0">
              <a:ea typeface="Times New Roman" panose="02020603050405020304" pitchFamily="18" charset="0"/>
            </a:endParaRPr>
          </a:p>
          <a:p>
            <a:pPr marL="457200" marR="0" indent="0">
              <a:spcBef>
                <a:spcPts val="0"/>
              </a:spcBef>
              <a:spcAft>
                <a:spcPts val="1200"/>
              </a:spcAft>
              <a:buNone/>
              <a:tabLst>
                <a:tab pos="914400" algn="l"/>
              </a:tabLst>
            </a:pPr>
            <a:endParaRPr lang="en-US" sz="1800" dirty="0">
              <a:ea typeface="Times New Roman" panose="02020603050405020304" pitchFamily="18" charset="0"/>
            </a:endParaRPr>
          </a:p>
          <a:p>
            <a:pPr marL="457200" marR="0" indent="0">
              <a:spcBef>
                <a:spcPts val="0"/>
              </a:spcBef>
              <a:spcAft>
                <a:spcPts val="1200"/>
              </a:spcAft>
              <a:buNone/>
              <a:tabLst>
                <a:tab pos="914400" algn="l"/>
              </a:tabLst>
            </a:pPr>
            <a:r>
              <a:rPr lang="en-US" sz="2000" b="1" dirty="0">
                <a:ea typeface="Times New Roman" panose="02020603050405020304" pitchFamily="18" charset="0"/>
              </a:rPr>
              <a:t>EAL is driven by (1) changes in FAF and (2) how FAF’s applied. </a:t>
            </a:r>
            <a:endParaRPr lang="en-US" sz="2000" b="1" dirty="0">
              <a:effectLst/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b="1" dirty="0">
                <a:effectLst/>
                <a:ea typeface="Calibri" panose="020F0502020204030204" pitchFamily="34" charset="0"/>
                <a:cs typeface="Arial-BoldMT"/>
              </a:rPr>
              <a:t> </a:t>
            </a:r>
            <a:endParaRPr lang="en-US" sz="2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500" b="1" dirty="0">
              <a:effectLst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500" b="1" dirty="0"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5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7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pPr algn="ctr"/>
            <a:r>
              <a:rPr lang="en-US" sz="2000" dirty="0"/>
              <a:t>Scenario # 1: applying RFAF against RTCLNS instead of MAX RTLE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295400"/>
            <a:ext cx="8534400" cy="5029200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EAL q = Max [IEL during the first 40-day period only beginning on the date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that the Counter-Party commences activity in ERCOT markets, </a:t>
            </a:r>
            <a:r>
              <a:rPr lang="en-US" sz="1800" strike="sngStrike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RFAF *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Max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{RTLE during the previous </a:t>
            </a:r>
            <a:r>
              <a:rPr lang="en-US" sz="18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lrq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days}, </a:t>
            </a:r>
            <a:r>
              <a:rPr lang="en-US" sz="1800" strike="sngStrike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RTLF </a:t>
            </a:r>
            <a:r>
              <a:rPr lang="en-US" sz="1800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RFAF*RTLCNS*M1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] + DFAF * DALE + </a:t>
            </a:r>
            <a:r>
              <a:rPr lang="en-US" sz="1800" dirty="0">
                <a:solidFill>
                  <a:srgbClr val="00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Max [RTLCNS, Max {URTA during the previous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lrq</a:t>
            </a:r>
            <a:r>
              <a:rPr lang="en-US" sz="1800" dirty="0">
                <a:solidFill>
                  <a:srgbClr val="00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days}] + OUT q + ILE q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1200"/>
              </a:spcAft>
              <a:buNone/>
              <a:tabLst>
                <a:tab pos="914400" algn="l"/>
              </a:tabLst>
            </a:pPr>
            <a:endParaRPr lang="en-US" sz="1800" dirty="0">
              <a:effectLst/>
              <a:latin typeface="Arial-BoldMT"/>
              <a:ea typeface="Calibri" panose="020F0502020204030204" pitchFamily="34" charset="0"/>
              <a:cs typeface="Arial-BoldMT"/>
            </a:endParaRPr>
          </a:p>
          <a:p>
            <a:pPr marL="0" marR="0" indent="0">
              <a:spcBef>
                <a:spcPts val="0"/>
              </a:spcBef>
              <a:spcAft>
                <a:spcPts val="1200"/>
              </a:spcAft>
              <a:buNone/>
              <a:tabLst>
                <a:tab pos="914400" algn="l"/>
              </a:tabLst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EAL t = Max [</a:t>
            </a:r>
            <a:r>
              <a:rPr lang="en-US" sz="1800" strike="sngStrike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RFAF *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Max {RTLE during the previous </a:t>
            </a:r>
            <a:r>
              <a:rPr lang="en-US" sz="18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lrt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days}, </a:t>
            </a:r>
            <a:r>
              <a:rPr lang="en-US" sz="1800" strike="sngStrike" dirty="0">
                <a:solidFill>
                  <a:srgbClr val="FF0000"/>
                </a:solidFill>
                <a:effectLst/>
                <a:latin typeface="Arial-BoldMT"/>
                <a:ea typeface="Times New Roman" panose="02020603050405020304" pitchFamily="18" charset="0"/>
                <a:cs typeface="Arial-BoldMT"/>
              </a:rPr>
              <a:t>RTLF </a:t>
            </a:r>
            <a:r>
              <a:rPr lang="en-US" sz="1800" dirty="0">
                <a:solidFill>
                  <a:srgbClr val="FF0000"/>
                </a:solidFill>
                <a:effectLst/>
                <a:latin typeface="Arial-BoldMT"/>
                <a:ea typeface="Times New Roman" panose="02020603050405020304" pitchFamily="18" charset="0"/>
                <a:cs typeface="Arial-BoldMT"/>
              </a:rPr>
              <a:t>RFAF*RTLCNS*M1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] + DFAF * DALE + </a:t>
            </a:r>
            <a:r>
              <a:rPr lang="en-US" sz="1800" dirty="0">
                <a:solidFill>
                  <a:srgbClr val="00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Max [RTLCNS, 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Max {URTA during the previous </a:t>
            </a:r>
            <a:r>
              <a:rPr lang="en-US" sz="18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lrt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</a:t>
            </a:r>
            <a:r>
              <a:rPr lang="en-US" sz="1800" strike="sngStrike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]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+ OUT t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RFAF = 21 ICE future / most recent days (time period of RTLCNS) – this can be 5 days to 7 days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RTLCNS = average RLCNS value</a:t>
            </a:r>
            <a:endParaRPr lang="en-US" sz="15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896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pPr algn="ctr"/>
            <a:r>
              <a:rPr lang="en-US" sz="2000" dirty="0"/>
              <a:t>Scenario # 2: applying RFAF against all RTLE in the lookback period and taking the Max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295400"/>
            <a:ext cx="8534400" cy="5029200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EAL q = Max [IEL during the first 40-day period only beginning on the date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that the Counter-Party commences activity in ERCOT markets, </a:t>
            </a:r>
            <a:r>
              <a:rPr lang="en-US" sz="1800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Max{(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RFAF * </a:t>
            </a:r>
            <a:r>
              <a:rPr lang="en-US" sz="1800" strike="sngStrike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Max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strike="sngStrike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{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RTLE</a:t>
            </a:r>
            <a:r>
              <a:rPr lang="en-US" sz="1800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)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during the previous </a:t>
            </a:r>
            <a:r>
              <a:rPr lang="en-US" sz="18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lrq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days}, RTLF] + DFAF * DALE + Max [RTLCNS,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Max {URTA during the previous </a:t>
            </a:r>
            <a:r>
              <a:rPr lang="en-US" sz="18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lrq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days}] + OUT q + ILE q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Arial-BoldMT"/>
              <a:ea typeface="Calibri" panose="020F0502020204030204" pitchFamily="34" charset="0"/>
              <a:cs typeface="Arial-BoldMT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EAL t = </a:t>
            </a:r>
            <a:r>
              <a:rPr lang="en-US" sz="1800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Max{(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RFAF * </a:t>
            </a:r>
            <a:r>
              <a:rPr lang="en-US" sz="1800" strike="sngStrike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Max{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RTLE</a:t>
            </a:r>
            <a:r>
              <a:rPr lang="en-US" sz="1800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)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during the previous </a:t>
            </a:r>
            <a:r>
              <a:rPr lang="en-US" sz="18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lrt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days}, RTLF] + DFAF * DALE + Max [RTLCNS, Max {URTA during the previous </a:t>
            </a:r>
            <a:r>
              <a:rPr lang="en-US" sz="18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lrt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days}] + OUT t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5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961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pPr algn="ctr"/>
            <a:r>
              <a:rPr lang="en-US" sz="2000" dirty="0"/>
              <a:t>Scenario # 3: adjusting RFAF formula to reflect each MP’s unique situation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295400"/>
            <a:ext cx="8534400" cy="5029200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EAL q = Max [IEL during the first 40-day period only beginning on the date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that the Counter-Party commences activity in ERCOT markets, RFAF * Max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{RTLE during the previous </a:t>
            </a:r>
            <a:r>
              <a:rPr lang="en-US" sz="18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lrq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days}, RTLF] + DFAF * DALE + Max [RTLCNS,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Max {URTA during the previous </a:t>
            </a:r>
            <a:r>
              <a:rPr lang="en-US" sz="18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lrq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days}] + OUT q + ILE q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dirty="0">
              <a:effectLst/>
              <a:latin typeface="Arial-BoldMT"/>
              <a:ea typeface="Calibri" panose="020F0502020204030204" pitchFamily="34" charset="0"/>
              <a:cs typeface="Arial-BoldMT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EAL t = Max [RFAF * Max {RTLE during the previous </a:t>
            </a:r>
            <a:r>
              <a:rPr lang="en-US" sz="18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lrt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days}, RTLF] + DFAF * DALE + Max [RTLCNS, Max {URTA during the previous </a:t>
            </a:r>
            <a:r>
              <a:rPr lang="en-US" sz="18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lrt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days}] + OUT t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RFAF = </a:t>
            </a:r>
            <a:r>
              <a:rPr lang="en-US" sz="18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Projected Real-Time ICE Forward Average Price</a:t>
            </a: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Max RTLE date </a:t>
            </a:r>
            <a:r>
              <a:rPr lang="en-US" sz="18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Historic Real-Time Settled Average Price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182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pPr algn="ctr"/>
            <a:r>
              <a:rPr lang="en-US" sz="2000" dirty="0"/>
              <a:t>Scenario # 4: Netting of RTM and DAM 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261269"/>
            <a:ext cx="8534400" cy="5029200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EAL q = Max [IEL during the first 40-day period only beginning on the date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that the Counter-Party commences activity in ERCOT markets, RFAF * Max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{</a:t>
            </a:r>
            <a:r>
              <a:rPr lang="en-US" sz="1800" strike="sngStrike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RT</a:t>
            </a:r>
            <a:r>
              <a:rPr lang="en-US" sz="1800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N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LE during the previous </a:t>
            </a:r>
            <a:r>
              <a:rPr lang="en-US" sz="18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lrq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days}, </a:t>
            </a:r>
            <a:r>
              <a:rPr lang="en-US" sz="1800" strike="sngStrike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RT</a:t>
            </a:r>
            <a:r>
              <a:rPr lang="en-US" sz="1800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N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LF] </a:t>
            </a:r>
            <a:r>
              <a:rPr lang="en-US" sz="1800" strike="sngStrike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+ DFAF * DALE</a:t>
            </a:r>
            <a:r>
              <a:rPr lang="en-US" sz="1800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 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+ Max [</a:t>
            </a:r>
            <a:r>
              <a:rPr lang="en-US" sz="1800" strike="sngStrike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RT</a:t>
            </a:r>
            <a:r>
              <a:rPr lang="en-US" sz="1800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N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LCNS,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Max {U</a:t>
            </a:r>
            <a:r>
              <a:rPr lang="en-US" sz="1800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LE</a:t>
            </a:r>
            <a:r>
              <a:rPr lang="en-US" sz="1800" strike="sngStrike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RTA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during the previous </a:t>
            </a:r>
            <a:r>
              <a:rPr lang="en-US" sz="18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lrq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days}] + OUT q + ILE q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300"/>
              </a:spcAft>
              <a:buNone/>
              <a:tabLst>
                <a:tab pos="5943600" algn="r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OUT </a:t>
            </a:r>
            <a:r>
              <a:rPr lang="en-US" sz="1800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OIA </a:t>
            </a:r>
            <a:r>
              <a:rPr lang="en-US" sz="1800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1800" strike="sng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UDAA </a:t>
            </a:r>
            <a:r>
              <a:rPr lang="en-US" sz="1800" i="1" strike="sngStrike" baseline="-25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UFA </a:t>
            </a:r>
            <a:r>
              <a:rPr lang="en-US" sz="1800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UTA </a:t>
            </a:r>
            <a:r>
              <a:rPr lang="en-US" sz="1800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CARD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EAL t = Max [RFAF * Max {</a:t>
            </a:r>
            <a:r>
              <a:rPr lang="en-US" sz="1800" strike="sngStrike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 RT</a:t>
            </a:r>
            <a:r>
              <a:rPr lang="en-US" sz="1800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N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LE during the previous </a:t>
            </a:r>
            <a:r>
              <a:rPr lang="en-US" sz="18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lrt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days}, </a:t>
            </a:r>
            <a:r>
              <a:rPr lang="en-US" sz="1800" strike="sngStrike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RT</a:t>
            </a:r>
            <a:r>
              <a:rPr lang="en-US" sz="1800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N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LF] </a:t>
            </a:r>
            <a:r>
              <a:rPr lang="en-US" sz="1800" strike="sngStrike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+ DFAF * DALE</a:t>
            </a:r>
            <a:r>
              <a:rPr lang="en-US" sz="1800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 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+ Max [</a:t>
            </a:r>
            <a:r>
              <a:rPr lang="en-US" sz="1800" strike="sngStrike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RT</a:t>
            </a:r>
            <a:r>
              <a:rPr lang="en-US" sz="1800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N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LCNS, Max { U</a:t>
            </a:r>
            <a:r>
              <a:rPr lang="en-US" sz="1800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LE</a:t>
            </a:r>
            <a:r>
              <a:rPr lang="en-US" sz="1800" strike="sngStrike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RTA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during the previous </a:t>
            </a:r>
            <a:r>
              <a:rPr lang="en-US" sz="18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lrt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days}] + OUT t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300"/>
              </a:spcAft>
              <a:buNone/>
              <a:tabLst>
                <a:tab pos="5943600" algn="r"/>
              </a:tabLs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300"/>
              </a:spcAft>
              <a:buNone/>
              <a:tabLst>
                <a:tab pos="5943600" algn="r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OUT </a:t>
            </a:r>
            <a:r>
              <a:rPr lang="en-US" sz="1800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OIA </a:t>
            </a:r>
            <a:r>
              <a:rPr lang="en-US" sz="1800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1800" strike="sng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UDAA </a:t>
            </a:r>
            <a:r>
              <a:rPr lang="en-US" sz="1800" i="1" strike="sngStrike" baseline="-25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1800" strike="sng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UFA </a:t>
            </a:r>
            <a:r>
              <a:rPr lang="en-US" sz="1800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UTA </a:t>
            </a:r>
            <a:r>
              <a:rPr lang="en-US" sz="1800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 </a:t>
            </a:r>
            <a:endParaRPr lang="en-US" sz="15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203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pPr algn="ctr"/>
            <a:r>
              <a:rPr lang="en-US" sz="2000" dirty="0"/>
              <a:t>Scenario # 4: Netting of RTM and DAM, continued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685800"/>
            <a:ext cx="8534400" cy="5029200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NLE = Total net liability extrapolated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(Last 14 days RTM Initial Statement Average + Last 14 days DAM Initial Statement Average)*M1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RFAF = </a:t>
            </a:r>
            <a:r>
              <a:rPr lang="en-US" sz="18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Projected Real-Time ICE Forward Average Price</a:t>
            </a: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Max NLE date </a:t>
            </a:r>
            <a:r>
              <a:rPr lang="en-US" sz="18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Historic Real-Time Settled Average Price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NLF = </a:t>
            </a: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 liability forward = 1.5 * NLCNS 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NLCNS  = RTLCNS + UDAA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ULE = unbilled liability extrapolated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(Last 14 days RTM Initial Statement Average + Last 14 days DAM Initial Statement Average)*M2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5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500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5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31890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21183</TotalTime>
  <Words>798</Words>
  <Application>Microsoft Office PowerPoint</Application>
  <PresentationFormat>On-screen Show (4:3)</PresentationFormat>
  <Paragraphs>75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Arial-BoldMT</vt:lpstr>
      <vt:lpstr>Calibri</vt:lpstr>
      <vt:lpstr>Roboto</vt:lpstr>
      <vt:lpstr>Times New Roman</vt:lpstr>
      <vt:lpstr>1_Custom Design</vt:lpstr>
      <vt:lpstr>Office Theme</vt:lpstr>
      <vt:lpstr>Custom Design</vt:lpstr>
      <vt:lpstr>PowerPoint Presentation</vt:lpstr>
      <vt:lpstr>Current EAL Formula </vt:lpstr>
      <vt:lpstr>Scenario # 1: applying RFAF against RTCLNS instead of MAX RTLE </vt:lpstr>
      <vt:lpstr>Scenario # 2: applying RFAF against all RTLE in the lookback period and taking the Max </vt:lpstr>
      <vt:lpstr>Scenario # 3: adjusting RFAF formula to reflect each MP’s unique situation  </vt:lpstr>
      <vt:lpstr>Scenario # 4: Netting of RTM and DAM  </vt:lpstr>
      <vt:lpstr>Scenario # 4: Netting of RTM and DAM, continued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Dashnyam, Sanchir</cp:lastModifiedBy>
  <cp:revision>386</cp:revision>
  <cp:lastPrinted>2016-01-21T20:53:15Z</cp:lastPrinted>
  <dcterms:created xsi:type="dcterms:W3CDTF">2016-01-21T15:20:31Z</dcterms:created>
  <dcterms:modified xsi:type="dcterms:W3CDTF">2023-08-15T19:03:59Z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2023-08-10T19:23:21Z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37949901-4eb1-4caa-b219-90463ffbe35d</vt:lpwstr>
  </property>
  <property fmtid="{D5CDD505-2E9C-101B-9397-08002B2CF9AE}" pid="9" name="MSIP_Label_7084cbda-52b8-46fb-a7b7-cb5bd465ed85_ContentBits">
    <vt:lpwstr>0</vt:lpwstr>
  </property>
</Properties>
</file>