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3" r:id="rId10"/>
    <p:sldId id="705" r:id="rId11"/>
    <p:sldId id="356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AC12DF-1E6D-4527-AB41-98D89B239176}" v="58" dt="2023-08-08T15:02:47.6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04" d="100"/>
          <a:sy n="104" d="100"/>
        </p:scale>
        <p:origin x="379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August 10,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NPRR1164	– </a:t>
            </a:r>
            <a:r>
              <a:rPr lang="en-US" sz="1600" i="1" dirty="0">
                <a:solidFill>
                  <a:srgbClr val="212529"/>
                </a:solidFill>
                <a:latin typeface="Roboto" panose="02000000000000000000" pitchFamily="2" charset="0"/>
              </a:rPr>
              <a:t>Black Start and Isochronous Control Capable Identification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NPRR1171	– </a:t>
            </a:r>
            <a:r>
              <a:rPr lang="en-US" sz="1600" i="1" dirty="0">
                <a:solidFill>
                  <a:srgbClr val="212529"/>
                </a:solidFill>
                <a:latin typeface="Roboto" panose="02000000000000000000" pitchFamily="2" charset="0"/>
              </a:rPr>
              <a:t>Requirements for DGRs and DESRs on Circuits Subject to 		Load Shedding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NPRR1186	– </a:t>
            </a:r>
            <a:r>
              <a:rPr lang="en-US" sz="16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Improvements Prior to the RTC+B Project for Better ESR 		State of Charge Awareness, Accounting, and Monitoring</a:t>
            </a:r>
            <a:endParaRPr lang="en-US" sz="1600" b="0" i="1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>
                <a:solidFill>
                  <a:srgbClr val="212529"/>
                </a:solidFill>
                <a:latin typeface="Roboto" panose="02000000000000000000" pitchFamily="2" charset="0"/>
              </a:rPr>
              <a:t>NOGRR215	</a:t>
            </a:r>
            <a:r>
              <a:rPr lang="en-US" sz="1600" i="1" dirty="0"/>
              <a:t>– </a:t>
            </a:r>
            <a:r>
              <a:rPr lang="en-US" sz="1600" i="1" dirty="0">
                <a:solidFill>
                  <a:schemeClr val="dk1"/>
                </a:solidFill>
              </a:rPr>
              <a:t>Limit Use of Remedial Action Schemes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date is 8/24/2023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43608"/>
            <a:ext cx="8686800" cy="5162938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R4</a:t>
            </a:r>
            <a:r>
              <a:rPr lang="en-US" sz="1600" dirty="0">
                <a:latin typeface="Arial" panose="020B0604020202020204" pitchFamily="34" charset="0"/>
              </a:rPr>
              <a:t> – 7/25/2023-7/27/2023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Securitization Phase 2A – Maine Invoice and Credit Exposure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r>
              <a:rPr lang="en-US" sz="1300" dirty="0"/>
              <a:t>First Maine invoices will be produced on 8/9/2023</a:t>
            </a:r>
            <a:endParaRPr kumimoji="0" lang="en-US" sz="1300" b="0" i="0" u="none" strike="noStrike" kern="1200" cap="none" normalizeH="0" baseline="0" dirty="0">
              <a:ln>
                <a:noFill/>
              </a:ln>
              <a:effectLst/>
              <a:ea typeface="+mn-ea"/>
              <a:cs typeface="+mn-cs"/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00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Off-Cycle Release – 10/1/2023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NPRR1112 	</a:t>
            </a:r>
            <a:r>
              <a:rPr lang="en-US" sz="1400" dirty="0"/>
              <a:t>– Elimination of Unsecured Credit Limits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10/3/2023-10/5/2023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NPRR1040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400" dirty="0"/>
              <a:t>Compliance Metrics for Ancillary Service Supply Responsibility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NPRR1154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Include Alternate Resource in Availability Plan for Firm Fuel Supply Service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Off-Cycle Release – Date TBD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NPRR1026(a) </a:t>
            </a:r>
            <a:r>
              <a:rPr lang="en-US" sz="1400" kern="0" dirty="0"/>
              <a:t>–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400" kern="0" dirty="0"/>
              <a:t>BESTF-7 Self-Limiting Facilities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RIOO portion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November Off-Cycle Release – 11/15/2023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EMS Upgrade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December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12/5/2023-12/7/2023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SCR807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400" dirty="0"/>
              <a:t>Increase CRR Transaction Capability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SCR816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CRR Auction Bid Credit Enhancement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772550"/>
              </p:ext>
            </p:extLst>
          </p:nvPr>
        </p:nvGraphicFramePr>
        <p:xfrm>
          <a:off x="160280" y="798447"/>
          <a:ext cx="8839200" cy="29443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5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81195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July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4454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199473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484,825(b),826,829,841,857,879,885,904,918,930,936,941,945,963,965,975,987,995,1004,1006,1007,1019,1023,1030,1032,1034,1057, 1077,1105, 1111,1128,1131,1136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42415" y="1304620"/>
            <a:ext cx="3705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08536"/>
            <a:ext cx="4169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709" y="255034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2098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295500"/>
            <a:ext cx="3705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1141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7051E6-486F-A2E5-B665-C9AFE5A4A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08" y="3813689"/>
            <a:ext cx="8180415" cy="1288758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880" y="280855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6C19D-4DB6-38B4-FA0F-59241A00EA59}"/>
              </a:ext>
            </a:extLst>
          </p:cNvPr>
          <p:cNvSpPr txBox="1"/>
          <p:nvPr/>
        </p:nvSpPr>
        <p:spPr>
          <a:xfrm>
            <a:off x="5721867" y="147164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9BD978A4-A0D4-978B-F9FF-8E084395C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461" y="2237601"/>
            <a:ext cx="150995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R5 Off-Cycle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C898CF-542F-92D2-1BAA-FA70F6F1EC2E}"/>
              </a:ext>
            </a:extLst>
          </p:cNvPr>
          <p:cNvSpPr txBox="1"/>
          <p:nvPr/>
        </p:nvSpPr>
        <p:spPr>
          <a:xfrm>
            <a:off x="8618287" y="2540727"/>
            <a:ext cx="4169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3550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84713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44033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389377"/>
              </p:ext>
            </p:extLst>
          </p:nvPr>
        </p:nvGraphicFramePr>
        <p:xfrm>
          <a:off x="160280" y="917052"/>
          <a:ext cx="8839200" cy="34015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NPRR1026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PGRR103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RRGRR033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44099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91640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92464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91476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92065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91604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92065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063" y="5452646"/>
            <a:ext cx="250530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Reporting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48724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4225390" y="1426255"/>
            <a:ext cx="37054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490205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244994" y="1426255"/>
            <a:ext cx="4169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418314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7159386" y="2953421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4AB871-5250-C0CD-3319-789FF68F0C27}"/>
              </a:ext>
            </a:extLst>
          </p:cNvPr>
          <p:cNvSpPr txBox="1"/>
          <p:nvPr/>
        </p:nvSpPr>
        <p:spPr>
          <a:xfrm>
            <a:off x="2837284" y="4526476"/>
            <a:ext cx="3517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2024 release dates are still being finalized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9E0CE6FD-CD0D-FA8C-F4EB-626C7639D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2656" y="2463630"/>
            <a:ext cx="14371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11/10</a:t>
            </a:r>
            <a:endParaRPr lang="en-US" sz="1200" kern="0" dirty="0"/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A7DCBF6B-E33A-AD6A-39BE-0E7EB11DF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443467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Q1 – </a:t>
            </a:r>
            <a:r>
              <a:rPr lang="en-US" sz="1200" kern="0" dirty="0">
                <a:solidFill>
                  <a:srgbClr val="FF0000"/>
                </a:solidFill>
              </a:rPr>
              <a:t>RIOO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36023"/>
              </p:ext>
            </p:extLst>
          </p:nvPr>
        </p:nvGraphicFramePr>
        <p:xfrm>
          <a:off x="152400" y="835383"/>
          <a:ext cx="8839200" cy="5375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RTC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NPRR1007-NPRR1014, Single Model, State of 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Project has restarted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047092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790468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Start delayed due to an internal project dependency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682317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3874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4412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  <a:tr h="4412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Targeting Q4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6657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Increasing granularity for SCED disclosure 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397541"/>
              </p:ext>
            </p:extLst>
          </p:nvPr>
        </p:nvGraphicFramePr>
        <p:xfrm>
          <a:off x="89933" y="864062"/>
          <a:ext cx="8955921" cy="503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3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Start and Isochronous Control Capable Identification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$75k-$125k, 6-9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NMMS, EMS, RIOO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2103321"/>
                  </a:ext>
                </a:extLst>
              </a:tr>
              <a:tr h="5467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for DGRs and DESRs on Circuits Subject to Load Shedding</a:t>
                      </a:r>
                      <a:endParaRPr lang="en-US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4050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$350k-$550k, 9-12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MMS, EMS, RIOO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27199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to Procedures for Managing Interest on Cash Collateral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Need another month to complete IA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515484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Improvements Prior to the RTC+B Project for Better ESR State of Charge Awareness, Accounting, and Monitoring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$500k-$700k,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MMS, EMS, NMMS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99476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File Size and Quantity Limits for RIOO Attachments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Need another month to complete IA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913555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NOGRR215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Use of Remedial Action Schemes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$1.0M-$1.5M, 12-18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MMS, EMS,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ROS provided Priority/Rank input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924018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363649"/>
              </p:ext>
            </p:extLst>
          </p:nvPr>
        </p:nvGraphicFramePr>
        <p:xfrm>
          <a:off x="3581400" y="64649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332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4050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370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14400"/>
            <a:ext cx="7086600" cy="5029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date is 8/24/2023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is under development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Likely to include these items (and potentially others)</a:t>
            </a:r>
          </a:p>
          <a:p>
            <a:pPr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Public API and API improvements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Developer Portal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WAN provider update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EMS upgrade update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NERC Project 2015-09 update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ESR related ICCP points expectations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491202</TotalTime>
  <Words>1214</Words>
  <Application>Microsoft Office PowerPoint</Application>
  <PresentationFormat>On-screen Show (4:3)</PresentationFormat>
  <Paragraphs>491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Courier New</vt:lpstr>
      <vt:lpstr>Roboto</vt:lpstr>
      <vt:lpstr>Symbol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2024 Release Targets – Approved NPRRs / SCRs / xGRRs </vt:lpstr>
      <vt:lpstr>Additional Project Status Information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3119</cp:revision>
  <cp:lastPrinted>2022-08-13T23:36:00Z</cp:lastPrinted>
  <dcterms:created xsi:type="dcterms:W3CDTF">2016-01-21T15:20:31Z</dcterms:created>
  <dcterms:modified xsi:type="dcterms:W3CDTF">2023-08-10T14:12:50Z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