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58" r:id="rId8"/>
    <p:sldId id="318" r:id="rId9"/>
    <p:sldId id="703" r:id="rId10"/>
    <p:sldId id="705" r:id="rId11"/>
    <p:sldId id="356" r:id="rId12"/>
    <p:sldId id="294" r:id="rId13"/>
    <p:sldId id="267" r:id="rId14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AC12DF-1E6D-4527-AB41-98D89B239176}" v="58" dt="2023-08-08T15:02:47.6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64" autoAdjust="0"/>
    <p:restoredTop sz="96721" autoAdjust="0"/>
  </p:normalViewPr>
  <p:slideViewPr>
    <p:cSldViewPr showGuides="1">
      <p:cViewPr varScale="1">
        <p:scale>
          <a:sx n="104" d="100"/>
          <a:sy n="104" d="100"/>
        </p:scale>
        <p:origin x="379" y="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076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15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August 2023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August 10, 2023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066800"/>
            <a:ext cx="7848600" cy="51816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2023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2024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Additional Project Status Information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Recommendations for Revision Requests with Impacts</a:t>
            </a: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NPRR1164	– </a:t>
            </a:r>
            <a:r>
              <a:rPr lang="en-US" sz="1600" i="1" dirty="0">
                <a:solidFill>
                  <a:srgbClr val="212529"/>
                </a:solidFill>
                <a:latin typeface="Roboto" panose="02000000000000000000" pitchFamily="2" charset="0"/>
              </a:rPr>
              <a:t>Black Start and Isochronous Control Capable Identification</a:t>
            </a: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NPRR1171	– </a:t>
            </a:r>
            <a:r>
              <a:rPr lang="en-US" sz="1600" i="1" dirty="0">
                <a:solidFill>
                  <a:srgbClr val="212529"/>
                </a:solidFill>
                <a:latin typeface="Roboto" panose="02000000000000000000" pitchFamily="2" charset="0"/>
              </a:rPr>
              <a:t>Requirements for DGRs and DESRs on Circuits Subject to 		Load Shedding</a:t>
            </a: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NPRR1186	– </a:t>
            </a:r>
            <a:r>
              <a:rPr lang="en-US" sz="1600" b="0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Improvements Prior to the RTC+B Project for Better ESR 		State of Charge Awareness, Accounting, and Monitoring</a:t>
            </a:r>
            <a:endParaRPr lang="en-US" sz="1600" b="0" i="1" dirty="0">
              <a:solidFill>
                <a:srgbClr val="212529"/>
              </a:solidFill>
              <a:effectLst/>
              <a:latin typeface="Roboto" panose="02000000000000000000" pitchFamily="2" charset="0"/>
            </a:endParaRP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>
                <a:solidFill>
                  <a:srgbClr val="212529"/>
                </a:solidFill>
                <a:latin typeface="Roboto" panose="02000000000000000000" pitchFamily="2" charset="0"/>
              </a:rPr>
              <a:t>NOGRR215	</a:t>
            </a:r>
            <a:r>
              <a:rPr lang="en-US" sz="1600" i="1" dirty="0"/>
              <a:t>– </a:t>
            </a:r>
            <a:r>
              <a:rPr lang="en-US" sz="1600" i="1" dirty="0">
                <a:solidFill>
                  <a:schemeClr val="dk1"/>
                </a:solidFill>
              </a:rPr>
              <a:t>Limit Use of Remedial Action Schemes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Technology Working Group (TWG)</a:t>
            </a:r>
          </a:p>
          <a:p>
            <a:pPr lvl="2">
              <a:tabLst>
                <a:tab pos="2117725" algn="l"/>
              </a:tabLst>
            </a:pPr>
            <a:r>
              <a:rPr lang="en-US" sz="1600" i="1" dirty="0"/>
              <a:t>Next meeting date is 8/24/2023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349323"/>
            <a:ext cx="7467600" cy="2800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43608"/>
            <a:ext cx="8686800" cy="5162938"/>
          </a:xfrm>
        </p:spPr>
        <p:txBody>
          <a:bodyPr/>
          <a:lstStyle/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July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R4</a:t>
            </a:r>
            <a:r>
              <a:rPr lang="en-US" sz="1600" dirty="0">
                <a:latin typeface="Arial" panose="020B0604020202020204" pitchFamily="34" charset="0"/>
              </a:rPr>
              <a:t> – 7/25/2023-7/27/2023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Complete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Securitization Phase 2A – Maine Invoice and Credit Exposure</a:t>
            </a:r>
          </a:p>
          <a:p>
            <a:pPr lvl="2">
              <a:tabLst>
                <a:tab pos="1774825" algn="l"/>
                <a:tab pos="2225675" algn="l"/>
                <a:tab pos="7199313" algn="l"/>
              </a:tabLst>
            </a:pPr>
            <a:r>
              <a:rPr lang="en-US" sz="1300" dirty="0"/>
              <a:t>First Maine invoices will be produced on 8/9/2023</a:t>
            </a:r>
            <a:endParaRPr kumimoji="0" lang="en-US" sz="1300" b="0" i="0" u="none" strike="noStrike" kern="1200" cap="none" normalizeH="0" baseline="0" dirty="0">
              <a:ln>
                <a:noFill/>
              </a:ln>
              <a:effectLst/>
              <a:ea typeface="+mn-ea"/>
              <a:cs typeface="+mn-cs"/>
            </a:endParaRP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endParaRPr lang="en-US" sz="1000" dirty="0"/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October Off-Cycle Release – 10/1/2023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NPRR1112 	</a:t>
            </a:r>
            <a:r>
              <a:rPr lang="en-US" sz="1400" dirty="0"/>
              <a:t>– Elimination of Unsecured Credit Limits</a:t>
            </a: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endParaRPr lang="en-US" sz="10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October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R5</a:t>
            </a:r>
            <a:r>
              <a:rPr lang="en-US" sz="1600" dirty="0">
                <a:latin typeface="Arial" panose="020B0604020202020204" pitchFamily="34" charset="0"/>
              </a:rPr>
              <a:t> – 10/3/2023-10/5/2023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/>
              <a:t>NPRR1040</a:t>
            </a: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 	– </a:t>
            </a:r>
            <a:r>
              <a:rPr lang="en-US" sz="1400" dirty="0"/>
              <a:t>Compliance Metrics for Ancillary Service Supply Responsibility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kern="0" dirty="0"/>
              <a:t>NPRR1154</a:t>
            </a: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 	</a:t>
            </a:r>
            <a:r>
              <a:rPr lang="en-US" sz="1400" kern="0" dirty="0"/>
              <a:t>– Include Alternate Resource in Availability Plan for Firm Fuel Supply Service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endParaRPr lang="en-US" sz="1000" kern="0" dirty="0"/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October Off-Cycle Release – Date TBD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NPRR1026(a) </a:t>
            </a:r>
            <a:r>
              <a:rPr lang="en-US" sz="1400" kern="0" dirty="0"/>
              <a:t>–</a:t>
            </a:r>
            <a:r>
              <a:rPr lang="en-US" sz="1400" dirty="0">
                <a:latin typeface="Arial" panose="020B0604020202020204" pitchFamily="34" charset="0"/>
              </a:rPr>
              <a:t> </a:t>
            </a:r>
            <a:r>
              <a:rPr lang="en-US" sz="1400" kern="0" dirty="0"/>
              <a:t>BESTF-7 Self-Limiting Facilities</a:t>
            </a:r>
          </a:p>
          <a:p>
            <a:pPr lvl="2">
              <a:tabLst>
                <a:tab pos="1774825" algn="l"/>
                <a:tab pos="2225675" algn="l"/>
                <a:tab pos="7199313" algn="l"/>
              </a:tabLst>
            </a:pPr>
            <a:r>
              <a:rPr lang="en-US" sz="1300" dirty="0">
                <a:latin typeface="Arial" panose="020B0604020202020204" pitchFamily="34" charset="0"/>
              </a:rPr>
              <a:t>RIOO portion</a:t>
            </a: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endParaRPr lang="en-US" sz="10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November Off-Cycle Release – 11/15/2023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EMS Upgrade</a:t>
            </a: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endParaRPr lang="en-US" sz="10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December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R6</a:t>
            </a:r>
            <a:r>
              <a:rPr lang="en-US" sz="1600" dirty="0">
                <a:latin typeface="Arial" panose="020B0604020202020204" pitchFamily="34" charset="0"/>
              </a:rPr>
              <a:t> – 12/5/2023-12/7/2023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/>
              <a:t>SCR807</a:t>
            </a: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 	– </a:t>
            </a:r>
            <a:r>
              <a:rPr lang="en-US" sz="1400" dirty="0"/>
              <a:t>Increase CRR Transaction Capability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kern="0" dirty="0"/>
              <a:t>SCR816</a:t>
            </a: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 	</a:t>
            </a:r>
            <a:r>
              <a:rPr lang="en-US" sz="1400" kern="0" dirty="0"/>
              <a:t>– CRR Auction Bid Credit Enhancement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363172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2023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90890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957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0772550"/>
              </p:ext>
            </p:extLst>
          </p:nvPr>
        </p:nvGraphicFramePr>
        <p:xfrm>
          <a:off x="160280" y="798447"/>
          <a:ext cx="8839200" cy="2944368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83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1/31 – 2/2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3/28 – 3/30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6/6 – 6/8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7/25 – 7/27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10/3 – 10/5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12/5 – 12/7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46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NPRR1020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ECRS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NPRR992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OBDRR043/44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Securitization Phase 2A – Maine Invoice and Credit Exposure</a:t>
                      </a:r>
                      <a:endParaRPr kumimoji="0" lang="en-US" sz="105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SCR789 </a:t>
                      </a: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NPRR1112</a:t>
                      </a: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EMS Upgrade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963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27" name="TextBox 12">
            <a:extLst>
              <a:ext uri="{FF2B5EF4-FFF2-40B4-BE49-F238E27FC236}">
                <a16:creationId xmlns:a16="http://schemas.microsoft.com/office/drawing/2014/main" id="{91228DEC-7DCD-4F3E-B94B-ED94A1A58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381195"/>
            <a:ext cx="4342170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EMS Upgrade Freeze – </a:t>
            </a:r>
            <a:r>
              <a:rPr lang="en-US" sz="1200" b="0" dirty="0"/>
              <a:t>July 2023 – Jan. 2024</a:t>
            </a:r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0115" y="5604454"/>
            <a:ext cx="2505302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NPRR1020(a) – EPS Metering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NPRR1026(a) – RIOO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NPRR1096(b) – ECRS portion</a:t>
            </a:r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BB347731-9DCF-4A6B-84CF-377681286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199473"/>
              </p:ext>
            </p:extLst>
          </p:nvPr>
        </p:nvGraphicFramePr>
        <p:xfrm>
          <a:off x="176358" y="518459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50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484,825(b),826,829,841,857,879,885,904,918,930,936,941,945,963,965,975,987,995,1004,1006,1007,1019,1023,1030,1032,1034,1057, 1077,1105, 1111,1128,1131,1136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799,805,810,813,818,819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066,076,088,091,094,099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OBDRR009,OBDRR017,RRGRR028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368642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3FABC49-64BA-4341-9620-8FAE27F64974}"/>
              </a:ext>
            </a:extLst>
          </p:cNvPr>
          <p:cNvSpPr txBox="1"/>
          <p:nvPr/>
        </p:nvSpPr>
        <p:spPr>
          <a:xfrm>
            <a:off x="4256524" y="1306767"/>
            <a:ext cx="37054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7142415" y="1304620"/>
            <a:ext cx="37054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694C33D-5A6E-4835-8D60-5683CF0A7FFE}"/>
              </a:ext>
            </a:extLst>
          </p:cNvPr>
          <p:cNvSpPr txBox="1"/>
          <p:nvPr/>
        </p:nvSpPr>
        <p:spPr>
          <a:xfrm>
            <a:off x="8678397" y="1371600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8646711" y="1308536"/>
            <a:ext cx="4169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8" name="TextBox 12">
            <a:extLst>
              <a:ext uri="{FF2B5EF4-FFF2-40B4-BE49-F238E27FC236}">
                <a16:creationId xmlns:a16="http://schemas.microsoft.com/office/drawing/2014/main" id="{086159DC-2D1C-470F-8874-21F198816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0709" y="2550346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11/15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0ADDBF-EB41-4850-814F-88AF8881525B}"/>
              </a:ext>
            </a:extLst>
          </p:cNvPr>
          <p:cNvSpPr txBox="1"/>
          <p:nvPr/>
        </p:nvSpPr>
        <p:spPr>
          <a:xfrm>
            <a:off x="2799724" y="1299709"/>
            <a:ext cx="37054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7" name="TextBox 12">
            <a:extLst>
              <a:ext uri="{FF2B5EF4-FFF2-40B4-BE49-F238E27FC236}">
                <a16:creationId xmlns:a16="http://schemas.microsoft.com/office/drawing/2014/main" id="{A0B95E67-5918-4A23-AE00-6AC2416D3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5456" y="2209800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7/14</a:t>
            </a:r>
            <a:endParaRPr lang="en-US" sz="1200" kern="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2B2A94E-A5B3-4CF6-AAE2-12971C5EFBF2}"/>
              </a:ext>
            </a:extLst>
          </p:cNvPr>
          <p:cNvSpPr txBox="1"/>
          <p:nvPr/>
        </p:nvSpPr>
        <p:spPr>
          <a:xfrm>
            <a:off x="5716025" y="1295500"/>
            <a:ext cx="37054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kern="0" dirty="0">
                <a:solidFill>
                  <a:srgbClr val="000000"/>
                </a:solidFill>
              </a:rPr>
              <a:t> </a:t>
            </a: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615B54-2AA6-8B76-5F70-7479D7CF1C64}"/>
              </a:ext>
            </a:extLst>
          </p:cNvPr>
          <p:cNvSpPr txBox="1"/>
          <p:nvPr/>
        </p:nvSpPr>
        <p:spPr>
          <a:xfrm>
            <a:off x="1291752" y="1311415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07051E6-486F-A2E5-B665-C9AFE5A4AB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208" y="3813689"/>
            <a:ext cx="8180415" cy="1288758"/>
          </a:xfrm>
          <a:prstGeom prst="rect">
            <a:avLst/>
          </a:prstGeom>
        </p:spPr>
      </p:pic>
      <p:sp>
        <p:nvSpPr>
          <p:cNvPr id="5" name="TextBox 12">
            <a:extLst>
              <a:ext uri="{FF2B5EF4-FFF2-40B4-BE49-F238E27FC236}">
                <a16:creationId xmlns:a16="http://schemas.microsoft.com/office/drawing/2014/main" id="{90B21521-06B7-DAF1-A0C8-8C7BACEDB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9880" y="2808558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10/1</a:t>
            </a:r>
            <a:endParaRPr lang="en-US" sz="1200" kern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36C19D-4DB6-38B4-FA0F-59241A00EA59}"/>
              </a:ext>
            </a:extLst>
          </p:cNvPr>
          <p:cNvSpPr txBox="1"/>
          <p:nvPr/>
        </p:nvSpPr>
        <p:spPr>
          <a:xfrm>
            <a:off x="5721867" y="1471648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7" name="TextBox 12">
            <a:extLst>
              <a:ext uri="{FF2B5EF4-FFF2-40B4-BE49-F238E27FC236}">
                <a16:creationId xmlns:a16="http://schemas.microsoft.com/office/drawing/2014/main" id="{9BD978A4-A0D4-978B-F9FF-8E084395C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5461" y="2237601"/>
            <a:ext cx="150995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R5 Off-Cycle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C898CF-542F-92D2-1BAA-FA70F6F1EC2E}"/>
              </a:ext>
            </a:extLst>
          </p:cNvPr>
          <p:cNvSpPr txBox="1"/>
          <p:nvPr/>
        </p:nvSpPr>
        <p:spPr>
          <a:xfrm>
            <a:off x="8618287" y="2540727"/>
            <a:ext cx="4169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7933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2024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435500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584713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44033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6389377"/>
              </p:ext>
            </p:extLst>
          </p:nvPr>
        </p:nvGraphicFramePr>
        <p:xfrm>
          <a:off x="160280" y="917052"/>
          <a:ext cx="8839200" cy="3401568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83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TBD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TBD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TBD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TBD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TBD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46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NPRR1092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NPRR1026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SCR822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NPRR1153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PGRR103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RRGRR033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TX SET 5.0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44099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91640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92464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91476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92065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91604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92065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0063" y="5452646"/>
            <a:ext cx="2505302" cy="33855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NPRR1026(b) – Reporting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NPRR1092(b) – Limit RUC Opt-Out Provision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487247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4225390" y="1426255"/>
            <a:ext cx="370549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694C33D-5A6E-4835-8D60-5683CF0A7FFE}"/>
              </a:ext>
            </a:extLst>
          </p:cNvPr>
          <p:cNvSpPr txBox="1"/>
          <p:nvPr/>
        </p:nvSpPr>
        <p:spPr>
          <a:xfrm>
            <a:off x="8678397" y="1490205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1244994" y="1426255"/>
            <a:ext cx="41694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I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0ADDBF-EB41-4850-814F-88AF8881525B}"/>
              </a:ext>
            </a:extLst>
          </p:cNvPr>
          <p:cNvSpPr txBox="1"/>
          <p:nvPr/>
        </p:nvSpPr>
        <p:spPr>
          <a:xfrm>
            <a:off x="2799724" y="1418314"/>
            <a:ext cx="37054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2B2A94E-A5B3-4CF6-AAE2-12971C5EFBF2}"/>
              </a:ext>
            </a:extLst>
          </p:cNvPr>
          <p:cNvSpPr txBox="1"/>
          <p:nvPr/>
        </p:nvSpPr>
        <p:spPr>
          <a:xfrm>
            <a:off x="7159386" y="2953421"/>
            <a:ext cx="37054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4AB871-5250-C0CD-3319-789FF68F0C27}"/>
              </a:ext>
            </a:extLst>
          </p:cNvPr>
          <p:cNvSpPr txBox="1"/>
          <p:nvPr/>
        </p:nvSpPr>
        <p:spPr>
          <a:xfrm>
            <a:off x="2837284" y="4526476"/>
            <a:ext cx="35173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2024 release dates are still being finalized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9E0CE6FD-CD0D-FA8C-F4EB-626C7639D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2656" y="2463630"/>
            <a:ext cx="1437160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11/10</a:t>
            </a:r>
            <a:endParaRPr lang="en-US" sz="1200" kern="0" dirty="0"/>
          </a:p>
        </p:txBody>
      </p:sp>
      <p:sp>
        <p:nvSpPr>
          <p:cNvPr id="4" name="TextBox 12">
            <a:extLst>
              <a:ext uri="{FF2B5EF4-FFF2-40B4-BE49-F238E27FC236}">
                <a16:creationId xmlns:a16="http://schemas.microsoft.com/office/drawing/2014/main" id="{A7DCBF6B-E33A-AD6A-39BE-0E7EB11DF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443467"/>
            <a:ext cx="1508760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Q1 – </a:t>
            </a:r>
            <a:r>
              <a:rPr lang="en-US" sz="1200" kern="0" dirty="0">
                <a:solidFill>
                  <a:srgbClr val="FF0000"/>
                </a:solidFill>
              </a:rPr>
              <a:t>RIOO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911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0214"/>
            <a:ext cx="5715000" cy="518318"/>
          </a:xfrm>
        </p:spPr>
        <p:txBody>
          <a:bodyPr/>
          <a:lstStyle/>
          <a:p>
            <a:r>
              <a:rPr lang="en-US" sz="2400" dirty="0"/>
              <a:t>Additional Project Status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336023"/>
              </p:ext>
            </p:extLst>
          </p:nvPr>
        </p:nvGraphicFramePr>
        <p:xfrm>
          <a:off x="152400" y="835383"/>
          <a:ext cx="8839200" cy="5375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63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Project Phase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Additional Detail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RTC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NPRR1007-NPRR1014, Single Model, State of Charge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Planning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Project has restarted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047092"/>
                  </a:ext>
                </a:extLst>
              </a:tr>
              <a:tr h="3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Operator Real-Time Messaging During Emergency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Planning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Go-Live target is TBD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6790468"/>
                  </a:ext>
                </a:extLst>
              </a:tr>
              <a:tr h="3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NPRR945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 Metering Requirements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Start delayed due to an internal project dependency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1682317"/>
                  </a:ext>
                </a:extLst>
              </a:tr>
              <a:tr h="3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Load Distribution Factor Process 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0756942"/>
                  </a:ext>
                </a:extLst>
              </a:tr>
              <a:tr h="4855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 RT On-Line Reliability Deployment Price Adder Inputs to Match Actual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On Hold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restart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6277214"/>
                  </a:ext>
                </a:extLst>
              </a:tr>
              <a:tr h="38742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NPRR1058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Resource Offer Modernization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33128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Allow FFR Procurement up to FFR Limit Without Proration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258064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Controllable Load Resource Participation in Non-Spin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6628470"/>
                  </a:ext>
                </a:extLst>
              </a:tr>
              <a:tr h="44121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SCR805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Early Access to Certain 60-Day Reports to TSPs Upon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Not Started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2344033"/>
                  </a:ext>
                </a:extLst>
              </a:tr>
              <a:tr h="44121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SCR819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Improving IRR Control to Manage GTC Stability Limits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Targeting Q4 2023 start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4213093"/>
                  </a:ext>
                </a:extLst>
              </a:tr>
              <a:tr h="66578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NPRR1007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SCED Postings Gray-boxed in Section 3.2.5(4)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Publication of Resource and Load Information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Increasing granularity for SCED disclosure reporting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4855098"/>
                  </a:ext>
                </a:extLst>
              </a:tr>
            </a:tbl>
          </a:graphicData>
        </a:graphic>
      </p:graphicFrame>
      <p:sp>
        <p:nvSpPr>
          <p:cNvPr id="6" name="TextBox 23">
            <a:extLst>
              <a:ext uri="{FF2B5EF4-FFF2-40B4-BE49-F238E27FC236}">
                <a16:creationId xmlns:a16="http://schemas.microsoft.com/office/drawing/2014/main" id="{07D12ECD-0303-4E19-9FF9-0FD6F77D1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6464675"/>
            <a:ext cx="2438400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updates</a:t>
            </a:r>
          </a:p>
        </p:txBody>
      </p:sp>
    </p:spTree>
    <p:extLst>
      <p:ext uri="{BB962C8B-B14F-4D97-AF65-F5344CB8AC3E}">
        <p14:creationId xmlns:p14="http://schemas.microsoft.com/office/powerpoint/2010/main" val="2944727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022"/>
            <a:ext cx="8610600" cy="518318"/>
          </a:xfrm>
        </p:spPr>
        <p:txBody>
          <a:bodyPr/>
          <a:lstStyle/>
          <a:p>
            <a:r>
              <a:rPr lang="en-US" sz="2000" dirty="0"/>
              <a:t>Priority / Rank Recommendations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397541"/>
              </p:ext>
            </p:extLst>
          </p:nvPr>
        </p:nvGraphicFramePr>
        <p:xfrm>
          <a:off x="89933" y="864062"/>
          <a:ext cx="8955921" cy="5032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3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NPRR1164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Black Start and Isochronous Control Capable Identification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3810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$75k-$125k, 6-9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System(s): NMMS, EMS, RIOO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2103321"/>
                  </a:ext>
                </a:extLst>
              </a:tr>
              <a:tr h="54676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NPRR1171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Requirements for DGRs and DESRs on Circuits Subject to Load Shedding</a:t>
                      </a:r>
                      <a:endParaRPr lang="en-US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4050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$350k-$550k, 9-12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System(s): MMS, EMS, RIOO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1271996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NPRR1184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 to Procedures for Managing Interest on Cash Collateral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Need another month to complete IA</a:t>
                      </a: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1515484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NPRR1186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Improvements Prior to the RTC+B Project for Better ESR State of Charge Awareness, Accounting, and Monitoring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3595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$500k-$700k, 7-10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System(s): MMS, EMS, NMMS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799476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SCR824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 File Size and Quantity Limits for RIOO Attachments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Need another month to complete IA</a:t>
                      </a: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1913555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NOGRR215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 Use of Remedial Action Schemes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$1.0M-$1.5M, 12-18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System(s): MMS, EMS, Reporting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ROS provided Priority/Rank input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924018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363649"/>
              </p:ext>
            </p:extLst>
          </p:nvPr>
        </p:nvGraphicFramePr>
        <p:xfrm>
          <a:off x="3581400" y="646496"/>
          <a:ext cx="2133599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Recommendations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978714" y="6033262"/>
            <a:ext cx="3034172" cy="6617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2023 Rank in Business Strategy 	= 3810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2024 Rank in Business Strategy 	= 4050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370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7056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Technology Working Group (TWG)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7C0899-E457-4E0E-9843-38E0B3739B05}"/>
              </a:ext>
            </a:extLst>
          </p:cNvPr>
          <p:cNvSpPr txBox="1">
            <a:spLocks/>
          </p:cNvSpPr>
          <p:nvPr/>
        </p:nvSpPr>
        <p:spPr>
          <a:xfrm>
            <a:off x="381000" y="914400"/>
            <a:ext cx="7086600" cy="50292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Next TWG meeting date is 8/24/2023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Agenda is under development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400" dirty="0"/>
              <a:t>Likely to include these items (and potentially others)</a:t>
            </a:r>
          </a:p>
          <a:p>
            <a:pPr lvl="2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400" dirty="0">
              <a:effectLst/>
              <a:ea typeface="Times New Roman" panose="02020603050405020304" pitchFamily="18" charset="0"/>
            </a:endParaRPr>
          </a:p>
          <a:p>
            <a:pPr lvl="2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ea typeface="Times New Roman" panose="02020603050405020304" pitchFamily="18" charset="0"/>
              </a:rPr>
              <a:t>Public API and API improvements</a:t>
            </a:r>
            <a:endParaRPr lang="en-US" sz="1400" dirty="0">
              <a:effectLst/>
              <a:ea typeface="Calibri" panose="020F0502020204030204" pitchFamily="34" charset="0"/>
            </a:endParaRPr>
          </a:p>
          <a:p>
            <a:pPr lvl="2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ea typeface="Times New Roman" panose="02020603050405020304" pitchFamily="18" charset="0"/>
              </a:rPr>
              <a:t>Developer Portal</a:t>
            </a:r>
            <a:endParaRPr lang="en-US" sz="1400" dirty="0">
              <a:effectLst/>
              <a:ea typeface="Calibri" panose="020F0502020204030204" pitchFamily="34" charset="0"/>
            </a:endParaRPr>
          </a:p>
          <a:p>
            <a:pPr lvl="2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ea typeface="Times New Roman" panose="02020603050405020304" pitchFamily="18" charset="0"/>
              </a:rPr>
              <a:t>WAN provider update</a:t>
            </a:r>
            <a:endParaRPr lang="en-US" sz="1400" dirty="0">
              <a:effectLst/>
              <a:ea typeface="Calibri" panose="020F0502020204030204" pitchFamily="34" charset="0"/>
            </a:endParaRPr>
          </a:p>
          <a:p>
            <a:pPr lvl="2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ea typeface="Times New Roman" panose="02020603050405020304" pitchFamily="18" charset="0"/>
              </a:rPr>
              <a:t>EMS upgrade update</a:t>
            </a:r>
            <a:endParaRPr lang="en-US" sz="1400" dirty="0">
              <a:effectLst/>
              <a:ea typeface="Calibri" panose="020F0502020204030204" pitchFamily="34" charset="0"/>
            </a:endParaRPr>
          </a:p>
          <a:p>
            <a:pPr lvl="2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ea typeface="Times New Roman" panose="02020603050405020304" pitchFamily="18" charset="0"/>
              </a:rPr>
              <a:t>NERC Project 2015-09 update</a:t>
            </a:r>
            <a:endParaRPr lang="en-US" sz="1400" dirty="0">
              <a:effectLst/>
              <a:ea typeface="Calibri" panose="020F0502020204030204" pitchFamily="34" charset="0"/>
            </a:endParaRPr>
          </a:p>
          <a:p>
            <a:pPr lvl="2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ea typeface="Times New Roman" panose="02020603050405020304" pitchFamily="18" charset="0"/>
              </a:rPr>
              <a:t>ESR related ICCP points expectations</a:t>
            </a:r>
            <a:endParaRPr lang="en-US" sz="1400" dirty="0">
              <a:effectLst/>
              <a:ea typeface="Calibri" panose="020F0502020204030204" pitchFamily="34" charset="0"/>
            </a:endParaRP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491202</TotalTime>
  <Words>1214</Words>
  <Application>Microsoft Office PowerPoint</Application>
  <PresentationFormat>On-screen Show (4:3)</PresentationFormat>
  <Paragraphs>491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Courier New</vt:lpstr>
      <vt:lpstr>Roboto</vt:lpstr>
      <vt:lpstr>Symbol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2023 Release Targets – Approved NPRRs / SCRs / xGRRs </vt:lpstr>
      <vt:lpstr>2024 Release Targets – Approved NPRRs / SCRs / xGRRs </vt:lpstr>
      <vt:lpstr>Additional Project Status Information</vt:lpstr>
      <vt:lpstr>Priority / Rank Recommendations for Revision Requests with Impacts</vt:lpstr>
      <vt:lpstr>Technology Working Group (TWG)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3119</cp:revision>
  <cp:lastPrinted>2022-08-13T23:36:00Z</cp:lastPrinted>
  <dcterms:created xsi:type="dcterms:W3CDTF">2016-01-21T15:20:31Z</dcterms:created>
  <dcterms:modified xsi:type="dcterms:W3CDTF">2023-08-10T14:12:50Z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