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  <p:sldMasterId id="2147483699" r:id="rId3"/>
  </p:sldMasterIdLst>
  <p:notesMasterIdLst>
    <p:notesMasterId r:id="rId15"/>
  </p:notesMasterIdLst>
  <p:sldIdLst>
    <p:sldId id="259" r:id="rId4"/>
    <p:sldId id="3926" r:id="rId5"/>
    <p:sldId id="3964" r:id="rId6"/>
    <p:sldId id="3965" r:id="rId7"/>
    <p:sldId id="3966" r:id="rId8"/>
    <p:sldId id="3967" r:id="rId9"/>
    <p:sldId id="3971" r:id="rId10"/>
    <p:sldId id="3969" r:id="rId11"/>
    <p:sldId id="3970" r:id="rId12"/>
    <p:sldId id="39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8ACB"/>
    <a:srgbClr val="F25A35"/>
    <a:srgbClr val="F15934"/>
    <a:srgbClr val="595959"/>
    <a:srgbClr val="4297CB"/>
    <a:srgbClr val="204C82"/>
    <a:srgbClr val="E4E5ED"/>
    <a:srgbClr val="1B335A"/>
    <a:srgbClr val="6DB1D6"/>
    <a:srgbClr val="549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435B61-56A7-4CA0-847B-24BD2FD9E0F3}" v="8" dt="2023-08-10T19:00:07.7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928" autoAdjust="0"/>
  </p:normalViewPr>
  <p:slideViewPr>
    <p:cSldViewPr snapToGrid="0">
      <p:cViewPr varScale="1">
        <p:scale>
          <a:sx n="68" d="100"/>
          <a:sy n="68" d="100"/>
        </p:scale>
        <p:origin x="11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Matevosyan" userId="35275da4e72cfe02" providerId="LiveId" clId="{E1435B61-56A7-4CA0-847B-24BD2FD9E0F3}"/>
    <pc:docChg chg="undo custSel addSld modSld sldOrd">
      <pc:chgData name="Julia Matevosyan" userId="35275da4e72cfe02" providerId="LiveId" clId="{E1435B61-56A7-4CA0-847B-24BD2FD9E0F3}" dt="2023-08-10T19:48:41.425" v="969" actId="20577"/>
      <pc:docMkLst>
        <pc:docMk/>
      </pc:docMkLst>
      <pc:sldChg chg="modSp mod">
        <pc:chgData name="Julia Matevosyan" userId="35275da4e72cfe02" providerId="LiveId" clId="{E1435B61-56A7-4CA0-847B-24BD2FD9E0F3}" dt="2023-08-10T19:43:30.030" v="885" actId="20577"/>
        <pc:sldMkLst>
          <pc:docMk/>
          <pc:sldMk cId="2022939103" sldId="3926"/>
        </pc:sldMkLst>
        <pc:spChg chg="mod">
          <ac:chgData name="Julia Matevosyan" userId="35275da4e72cfe02" providerId="LiveId" clId="{E1435B61-56A7-4CA0-847B-24BD2FD9E0F3}" dt="2023-08-10T19:43:30.030" v="885" actId="20577"/>
          <ac:spMkLst>
            <pc:docMk/>
            <pc:sldMk cId="2022939103" sldId="3926"/>
            <ac:spMk id="3" creationId="{FAE22FAA-0F1A-616C-2204-4438597137E9}"/>
          </ac:spMkLst>
        </pc:spChg>
      </pc:sldChg>
      <pc:sldChg chg="modSp mod">
        <pc:chgData name="Julia Matevosyan" userId="35275da4e72cfe02" providerId="LiveId" clId="{E1435B61-56A7-4CA0-847B-24BD2FD9E0F3}" dt="2023-08-10T19:35:34.880" v="882" actId="20577"/>
        <pc:sldMkLst>
          <pc:docMk/>
          <pc:sldMk cId="2109411790" sldId="3964"/>
        </pc:sldMkLst>
        <pc:spChg chg="mod">
          <ac:chgData name="Julia Matevosyan" userId="35275da4e72cfe02" providerId="LiveId" clId="{E1435B61-56A7-4CA0-847B-24BD2FD9E0F3}" dt="2023-08-10T18:51:31.270" v="412" actId="20577"/>
          <ac:spMkLst>
            <pc:docMk/>
            <pc:sldMk cId="2109411790" sldId="3964"/>
            <ac:spMk id="2" creationId="{70B1978D-863B-ECF3-A4DA-7D5C625B6820}"/>
          </ac:spMkLst>
        </pc:spChg>
        <pc:spChg chg="mod">
          <ac:chgData name="Julia Matevosyan" userId="35275da4e72cfe02" providerId="LiveId" clId="{E1435B61-56A7-4CA0-847B-24BD2FD9E0F3}" dt="2023-08-10T19:35:34.880" v="882" actId="20577"/>
          <ac:spMkLst>
            <pc:docMk/>
            <pc:sldMk cId="2109411790" sldId="3964"/>
            <ac:spMk id="3" creationId="{BF9D2BBA-C7C7-81C3-C226-631B9F19F19C}"/>
          </ac:spMkLst>
        </pc:spChg>
      </pc:sldChg>
      <pc:sldChg chg="modSp mod">
        <pc:chgData name="Julia Matevosyan" userId="35275da4e72cfe02" providerId="LiveId" clId="{E1435B61-56A7-4CA0-847B-24BD2FD9E0F3}" dt="2023-08-10T18:51:27.427" v="410" actId="20577"/>
        <pc:sldMkLst>
          <pc:docMk/>
          <pc:sldMk cId="1428349654" sldId="3965"/>
        </pc:sldMkLst>
        <pc:spChg chg="mod">
          <ac:chgData name="Julia Matevosyan" userId="35275da4e72cfe02" providerId="LiveId" clId="{E1435B61-56A7-4CA0-847B-24BD2FD9E0F3}" dt="2023-08-10T18:51:27.427" v="410" actId="20577"/>
          <ac:spMkLst>
            <pc:docMk/>
            <pc:sldMk cId="1428349654" sldId="3965"/>
            <ac:spMk id="2" creationId="{814FA416-170A-076C-F461-CB4A035F54DE}"/>
          </ac:spMkLst>
        </pc:spChg>
      </pc:sldChg>
      <pc:sldChg chg="modSp mod">
        <pc:chgData name="Julia Matevosyan" userId="35275da4e72cfe02" providerId="LiveId" clId="{E1435B61-56A7-4CA0-847B-24BD2FD9E0F3}" dt="2023-08-10T19:11:04.515" v="718" actId="2711"/>
        <pc:sldMkLst>
          <pc:docMk/>
          <pc:sldMk cId="2633334746" sldId="3966"/>
        </pc:sldMkLst>
        <pc:spChg chg="mod">
          <ac:chgData name="Julia Matevosyan" userId="35275da4e72cfe02" providerId="LiveId" clId="{E1435B61-56A7-4CA0-847B-24BD2FD9E0F3}" dt="2023-08-10T18:51:24.124" v="408" actId="20577"/>
          <ac:spMkLst>
            <pc:docMk/>
            <pc:sldMk cId="2633334746" sldId="3966"/>
            <ac:spMk id="2" creationId="{8907DC5B-01A9-2FDD-ACC8-1C66BE2DC5B7}"/>
          </ac:spMkLst>
        </pc:spChg>
        <pc:spChg chg="mod">
          <ac:chgData name="Julia Matevosyan" userId="35275da4e72cfe02" providerId="LiveId" clId="{E1435B61-56A7-4CA0-847B-24BD2FD9E0F3}" dt="2023-08-10T19:11:04.515" v="718" actId="2711"/>
          <ac:spMkLst>
            <pc:docMk/>
            <pc:sldMk cId="2633334746" sldId="3966"/>
            <ac:spMk id="3" creationId="{0F95FD0F-0DFE-657A-0EC4-7E128D445F20}"/>
          </ac:spMkLst>
        </pc:spChg>
      </pc:sldChg>
      <pc:sldChg chg="modSp mod">
        <pc:chgData name="Julia Matevosyan" userId="35275da4e72cfe02" providerId="LiveId" clId="{E1435B61-56A7-4CA0-847B-24BD2FD9E0F3}" dt="2023-08-10T19:11:38.504" v="736" actId="20577"/>
        <pc:sldMkLst>
          <pc:docMk/>
          <pc:sldMk cId="1051344183" sldId="3967"/>
        </pc:sldMkLst>
        <pc:spChg chg="mod">
          <ac:chgData name="Julia Matevosyan" userId="35275da4e72cfe02" providerId="LiveId" clId="{E1435B61-56A7-4CA0-847B-24BD2FD9E0F3}" dt="2023-08-10T18:51:20.729" v="406" actId="20577"/>
          <ac:spMkLst>
            <pc:docMk/>
            <pc:sldMk cId="1051344183" sldId="3967"/>
            <ac:spMk id="2" creationId="{21D2178A-1087-D6A8-DD8A-54F481438CB1}"/>
          </ac:spMkLst>
        </pc:spChg>
        <pc:spChg chg="mod">
          <ac:chgData name="Julia Matevosyan" userId="35275da4e72cfe02" providerId="LiveId" clId="{E1435B61-56A7-4CA0-847B-24BD2FD9E0F3}" dt="2023-08-10T19:11:38.504" v="736" actId="20577"/>
          <ac:spMkLst>
            <pc:docMk/>
            <pc:sldMk cId="1051344183" sldId="3967"/>
            <ac:spMk id="3" creationId="{6856EC8D-31B6-9D92-4DCA-BD167031DFB4}"/>
          </ac:spMkLst>
        </pc:spChg>
      </pc:sldChg>
      <pc:sldChg chg="modSp mod ord modNotesTx">
        <pc:chgData name="Julia Matevosyan" userId="35275da4e72cfe02" providerId="LiveId" clId="{E1435B61-56A7-4CA0-847B-24BD2FD9E0F3}" dt="2023-08-10T18:51:06.559" v="401"/>
        <pc:sldMkLst>
          <pc:docMk/>
          <pc:sldMk cId="1266031283" sldId="3969"/>
        </pc:sldMkLst>
        <pc:spChg chg="mod">
          <ac:chgData name="Julia Matevosyan" userId="35275da4e72cfe02" providerId="LiveId" clId="{E1435B61-56A7-4CA0-847B-24BD2FD9E0F3}" dt="2023-08-09T20:17:58.076" v="324" actId="20577"/>
          <ac:spMkLst>
            <pc:docMk/>
            <pc:sldMk cId="1266031283" sldId="3969"/>
            <ac:spMk id="2" creationId="{8AEAFA6D-AD3A-9A80-44DE-8C22C164C1D5}"/>
          </ac:spMkLst>
        </pc:spChg>
        <pc:spChg chg="mod">
          <ac:chgData name="Julia Matevosyan" userId="35275da4e72cfe02" providerId="LiveId" clId="{E1435B61-56A7-4CA0-847B-24BD2FD9E0F3}" dt="2023-08-09T20:17:20.751" v="320" actId="255"/>
          <ac:spMkLst>
            <pc:docMk/>
            <pc:sldMk cId="1266031283" sldId="3969"/>
            <ac:spMk id="3" creationId="{78D2725A-C337-0EA6-9C6B-2F567C886017}"/>
          </ac:spMkLst>
        </pc:spChg>
      </pc:sldChg>
      <pc:sldChg chg="modSp mod">
        <pc:chgData name="Julia Matevosyan" userId="35275da4e72cfe02" providerId="LiveId" clId="{E1435B61-56A7-4CA0-847B-24BD2FD9E0F3}" dt="2023-08-10T19:48:41.425" v="969" actId="20577"/>
        <pc:sldMkLst>
          <pc:docMk/>
          <pc:sldMk cId="4026984981" sldId="3970"/>
        </pc:sldMkLst>
        <pc:spChg chg="mod">
          <ac:chgData name="Julia Matevosyan" userId="35275da4e72cfe02" providerId="LiveId" clId="{E1435B61-56A7-4CA0-847B-24BD2FD9E0F3}" dt="2023-08-10T19:48:41.425" v="969" actId="20577"/>
          <ac:spMkLst>
            <pc:docMk/>
            <pc:sldMk cId="4026984981" sldId="3970"/>
            <ac:spMk id="3" creationId="{FACBB179-1BA0-9ACE-BE3F-8358E90EF620}"/>
          </ac:spMkLst>
        </pc:spChg>
      </pc:sldChg>
      <pc:sldChg chg="modSp new mod">
        <pc:chgData name="Julia Matevosyan" userId="35275da4e72cfe02" providerId="LiveId" clId="{E1435B61-56A7-4CA0-847B-24BD2FD9E0F3}" dt="2023-08-10T19:25:38.064" v="769" actId="20577"/>
        <pc:sldMkLst>
          <pc:docMk/>
          <pc:sldMk cId="1658858767" sldId="3971"/>
        </pc:sldMkLst>
        <pc:spChg chg="mod">
          <ac:chgData name="Julia Matevosyan" userId="35275da4e72cfe02" providerId="LiveId" clId="{E1435B61-56A7-4CA0-847B-24BD2FD9E0F3}" dt="2023-08-10T18:51:41.736" v="430" actId="20577"/>
          <ac:spMkLst>
            <pc:docMk/>
            <pc:sldMk cId="1658858767" sldId="3971"/>
            <ac:spMk id="2" creationId="{BDF87EE0-A4D0-21A6-A4B0-415CA7F14423}"/>
          </ac:spMkLst>
        </pc:spChg>
        <pc:spChg chg="mod">
          <ac:chgData name="Julia Matevosyan" userId="35275da4e72cfe02" providerId="LiveId" clId="{E1435B61-56A7-4CA0-847B-24BD2FD9E0F3}" dt="2023-08-10T19:25:38.064" v="769" actId="20577"/>
          <ac:spMkLst>
            <pc:docMk/>
            <pc:sldMk cId="1658858767" sldId="3971"/>
            <ac:spMk id="3" creationId="{E4B7F031-7B44-3FC0-DDB9-9DDDF38EA89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DD71BD72-1C83-ED40-BB6A-FD8BA7F03885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72D5566E-B3BE-1F4D-A66D-8BD8451EA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65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5566E-B3BE-1F4D-A66D-8BD8451EA3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11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Grid Code, the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Connectee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shall request from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Fingrid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assessment of a need for specific study during the preliminary planning stage of the BESS, so that the requirements are considered in the design and procurement of equipment.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5566E-B3BE-1F4D-A66D-8BD8451EA3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81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Field tests and simulation tests are necessary to ensure that the GFM control is implemented in a way that it supports the stable operation of the inverter dominated grid and that the unique characteristics of GFM are utilized in an appropriate way.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5566E-B3BE-1F4D-A66D-8BD8451EA3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7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jump performance: GFM shall resist near-instantaneous voltage phase angle changes by providing appropriate levels of active and reactive power output in the sub-transient time frame. </a:t>
            </a:r>
          </a:p>
          <a:p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 strength: GFM shall improve the strength of the local network by resisting the change in voltage in the sub-transient time frame</a:t>
            </a:r>
          </a:p>
          <a:p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Seamless transition between islanded and grid-connected operation is required: GFM shall be able to seamlessly respond based only on its local measurements to changes from a grid connected situation to an islanded situation and reconnect back again.</a:t>
            </a:r>
          </a:p>
          <a:p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Positive damping: GFM shall present a positive resistance to the grid within frequency ranges 0–47 Hz and 53-250 Hz to prevent adverse interactions</a:t>
            </a:r>
            <a:r>
              <a:rPr lang="en-US" dirty="0"/>
              <a:t>.</a:t>
            </a:r>
          </a:p>
          <a:p>
            <a:r>
              <a:rPr lang="en-US" dirty="0"/>
              <a:t>(especially important that the GFM shall not reduce damping of 0.2-0.5 Hz interarea oscillation modes)</a:t>
            </a:r>
          </a:p>
          <a:p>
            <a:endParaRPr lang="en-US" dirty="0"/>
          </a:p>
          <a:p>
            <a:r>
              <a:rPr lang="en-US" dirty="0"/>
              <a:t>Indicative response times i. Initial response within few milliseconds ii. Full response &lt; 10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5566E-B3BE-1F4D-A66D-8BD8451EA3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21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GFM shall present negative sequence current to ensure that its internally generated voltage remains balanced during normal operation and disturbances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5566E-B3BE-1F4D-A66D-8BD8451EA3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04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inclusion of alternative transmission technologies (GETs)-static synchronous compensators, static VAR compensators, advanced power flow control devices, transmission switching, synchronous condensers, voltage source converters, advanced conductors, and tower lifting- allows for the transmission provider to understand during the cluster study how alternatives to traditional network upgrades could benefit the cluster study through cost and time savings.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5566E-B3BE-1F4D-A66D-8BD8451EA3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7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purpose of these recommendations is to provide clear and comprehensive guidance on the use of dynamic models for various types of reliability studies and to support consistent interconnection-wide base case development across the different Regional Entities.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5566E-B3BE-1F4D-A66D-8BD8451EA3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8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a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5C729-741E-6B44-A7AC-6AA7807CB8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3B6BA0-FD74-3B48-BAD0-3E4A9E15B1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D59EA06-173C-1546-822A-7C670BC5D4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B2C24B5-2351-234E-8B14-24F097754E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1B64898-8C6B-3D45-BAB4-948CF43625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71445B-2387-3E4B-8C1C-E8291EC9C841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726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730752"/>
            <a:ext cx="5730240" cy="2560320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D4AFB6-B24F-9443-9607-C1CDD2BE6741}"/>
              </a:ext>
            </a:extLst>
          </p:cNvPr>
          <p:cNvSpPr/>
          <p:nvPr userDrawn="1"/>
        </p:nvSpPr>
        <p:spPr>
          <a:xfrm>
            <a:off x="0" y="2423160"/>
            <a:ext cx="6876288" cy="107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tIns="182880" rIns="182880" bIns="182880" rtlCol="0" anchor="t"/>
          <a:lstStyle/>
          <a:p>
            <a:pPr algn="l"/>
            <a:r>
              <a:rPr lang="en-US"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rPr>
              <a:t>Master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1045617-583E-0444-9005-59B1F39BF3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84988" y="2422525"/>
            <a:ext cx="5307012" cy="4435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61724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10631424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5601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9904" y="1417321"/>
            <a:ext cx="6102096" cy="54406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10234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6858F-0CBF-E048-80B1-FEEF590CB624}"/>
              </a:ext>
            </a:extLst>
          </p:cNvPr>
          <p:cNvSpPr/>
          <p:nvPr userDrawn="1"/>
        </p:nvSpPr>
        <p:spPr>
          <a:xfrm>
            <a:off x="611124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7104" y="1828800"/>
            <a:ext cx="5184648" cy="4160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4447A-C159-AA4A-8782-432E5F41E967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B85FA8-3964-F34E-AD25-B6B3AD70ACDB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28625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EEE03-E602-EF4B-86D5-0ACBA75E9B5F}"/>
              </a:ext>
            </a:extLst>
          </p:cNvPr>
          <p:cNvSpPr/>
          <p:nvPr userDrawn="1"/>
        </p:nvSpPr>
        <p:spPr>
          <a:xfrm>
            <a:off x="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1A0E40-6F26-E840-873C-93B28B15F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B4E26C-3274-6B44-BC40-045BE94ED8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7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89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AAC3D4-C28D-E042-887C-2CEBC9BD7C5D}"/>
              </a:ext>
            </a:extLst>
          </p:cNvPr>
          <p:cNvSpPr/>
          <p:nvPr userDrawn="1"/>
        </p:nvSpPr>
        <p:spPr>
          <a:xfrm>
            <a:off x="4151376" y="1426464"/>
            <a:ext cx="393192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3667D3-938E-2B4A-81B9-3C6F0549760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D8C58B-BEAE-6E4C-BA5B-5BBE275957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44568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4576EE-45A6-FC4E-BADD-BAAC199F036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9432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634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C18CFF-3ACC-124D-A5D8-85C3268CCE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6850" y="0"/>
            <a:ext cx="564515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01DCF-858F-4B4F-AEB0-9FE083ACDFE5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526064-51DA-114D-B6D1-B01DD7DBDD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804673"/>
            <a:ext cx="5026152" cy="5321807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05BCA0-4929-8544-B288-C74A4899E1CD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82344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: Trans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EC4189-A8B6-764E-9262-6C7626146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207D67-D731-3B4C-8D2F-B105B9A913B7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51192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Slide: Solar, Wind, Hyd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4F66D-F4B7-6647-81B3-3BED9C610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99031-DE0B-0444-B268-EE84F1F2F248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9372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Slide: W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7AC249-3562-9C4F-97A1-32363089E1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71496-21EE-2449-A97A-38916EFF48EB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817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mi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EA1F4-4004-E94D-8C88-5E9B93671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D72123-287B-4147-894B-02484980DCA5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4586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Slide: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4B2ACC-6F4D-BB4E-BDEF-9027A56168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7F524-9FDB-8E4C-B3AB-1D000B078C31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501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E8738-52F8-3B4D-8F30-939ADE9ADA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4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7F524-9FDB-8E4C-B3AB-1D000B078C31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A6BAB-A4FE-E945-99F3-FAA70212572B}"/>
              </a:ext>
            </a:extLst>
          </p:cNvPr>
          <p:cNvSpPr txBox="1"/>
          <p:nvPr userDrawn="1"/>
        </p:nvSpPr>
        <p:spPr>
          <a:xfrm>
            <a:off x="11463528" y="62605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03549B-0803-754F-9635-CE3109E84F6E}"/>
              </a:ext>
            </a:extLst>
          </p:cNvPr>
          <p:cNvSpPr/>
          <p:nvPr userDrawn="1"/>
        </p:nvSpPr>
        <p:spPr>
          <a:xfrm>
            <a:off x="10309421" y="65273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B3583-FCEF-F245-8A7A-6DC03E730E3E}"/>
              </a:ext>
            </a:extLst>
          </p:cNvPr>
          <p:cNvSpPr txBox="1"/>
          <p:nvPr userDrawn="1"/>
        </p:nvSpPr>
        <p:spPr>
          <a:xfrm>
            <a:off x="6474241" y="2777334"/>
            <a:ext cx="2817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 i="0">
                <a:solidFill>
                  <a:srgbClr val="F15934"/>
                </a:solidFill>
                <a:latin typeface="Montserrat" pitchFamily="2" charset="77"/>
              </a:rPr>
              <a:t>THANK </a:t>
            </a:r>
          </a:p>
          <a:p>
            <a:r>
              <a:rPr lang="en-US" sz="5400" b="0" i="0">
                <a:solidFill>
                  <a:srgbClr val="F15934"/>
                </a:solidFill>
                <a:latin typeface="Montserrat" pitchFamily="2" charset="77"/>
              </a:rPr>
              <a:t>YOU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518C828-5381-C946-9457-D9797D1A4D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806" y="4855528"/>
            <a:ext cx="3985582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4297CB"/>
                </a:solidFill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D026F84-2862-5545-9177-281BB9EEFA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3806" y="5365375"/>
            <a:ext cx="3985582" cy="66267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0" i="1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2855441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368" y="1"/>
            <a:ext cx="12224368" cy="689849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6400800" y="4756294"/>
            <a:ext cx="5588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3556000" y="4724400"/>
            <a:ext cx="8229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b="1" i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RELIABILITY</a:t>
            </a:r>
            <a:r>
              <a:rPr lang="en-US" sz="1300" b="1" i="0" baseline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RESILIENCE | SECURITY</a:t>
            </a:r>
            <a:endParaRPr lang="en-US" sz="1300" b="1" i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11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2468562"/>
            <a:ext cx="11074400" cy="2027238"/>
          </a:xfrm>
          <a:prstGeom prst="rect">
            <a:avLst/>
          </a:prstGeom>
        </p:spPr>
        <p:txBody>
          <a:bodyPr anchor="t" anchorCtr="0"/>
          <a:lstStyle>
            <a:lvl1pPr algn="ctr">
              <a:defRPr sz="2400" b="1" baseline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Subtitle Slide</a:t>
            </a:r>
          </a:p>
        </p:txBody>
      </p:sp>
    </p:spTree>
    <p:extLst>
      <p:ext uri="{BB962C8B-B14F-4D97-AF65-F5344CB8AC3E}">
        <p14:creationId xmlns:p14="http://schemas.microsoft.com/office/powerpoint/2010/main" val="385293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432" y="1325562"/>
            <a:ext cx="11222568" cy="48768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>
                <a:srgbClr val="19396E"/>
              </a:buClr>
              <a:buSzPct val="150000"/>
              <a:buFont typeface="Arial" pitchFamily="34" charset="0"/>
              <a:buNone/>
              <a:tabLst/>
              <a:defRPr sz="2400" baseline="0">
                <a:solidFill>
                  <a:schemeClr val="accent6"/>
                </a:solidFill>
                <a:latin typeface="Calibri"/>
                <a:cs typeface="Calibri"/>
              </a:defRPr>
            </a:lvl1pPr>
            <a:lvl2pPr marL="457200" indent="-22860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/>
                <a:cs typeface="Calibri"/>
              </a:defRPr>
            </a:lvl2pPr>
            <a:lvl3pPr marL="685800" indent="-22860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396E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/>
                <a:cs typeface="Calibri"/>
              </a:defRPr>
            </a:lvl3pPr>
            <a:lvl4pPr marL="914400" indent="-228600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19396E"/>
              </a:buClr>
              <a:buFont typeface="Lucida Grande"/>
              <a:buChar char="­"/>
              <a:defRPr sz="1600" baseline="0">
                <a:solidFill>
                  <a:schemeClr val="accent6"/>
                </a:solidFill>
                <a:latin typeface="Calibri"/>
                <a:cs typeface="Calibri"/>
              </a:defRPr>
            </a:lvl4pPr>
            <a:lvl5pPr marL="2057400" indent="-228600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Calibri"/>
                <a:cs typeface="Calibri"/>
              </a:defRPr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>
                <a:srgbClr val="19396E"/>
              </a:buClr>
              <a:buSzTx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0257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half" idx="10"/>
          </p:nvPr>
        </p:nvSpPr>
        <p:spPr>
          <a:xfrm>
            <a:off x="461432" y="1325562"/>
            <a:ext cx="11222568" cy="48466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buSzPct val="100000"/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19396E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19396E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59647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half" idx="10"/>
          </p:nvPr>
        </p:nvSpPr>
        <p:spPr>
          <a:xfrm>
            <a:off x="461432" y="1325562"/>
            <a:ext cx="5388864" cy="48466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19396E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19396E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1"/>
          </p:nvPr>
        </p:nvSpPr>
        <p:spPr>
          <a:xfrm>
            <a:off x="6091936" y="1325562"/>
            <a:ext cx="5388864" cy="48466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19396E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19396E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42798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1432" y="1325562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04C8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Column Title 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1" y="1325562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04C8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Column Title 2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461432" y="1981200"/>
            <a:ext cx="5388864" cy="40386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5D85A9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5D85A9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2"/>
          </p:nvPr>
        </p:nvSpPr>
        <p:spPr>
          <a:xfrm>
            <a:off x="6096169" y="1981200"/>
            <a:ext cx="5388864" cy="40386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5D85A9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5D85A9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554001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447800"/>
            <a:ext cx="7315200" cy="3279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0"/>
          </p:nvPr>
        </p:nvSpPr>
        <p:spPr>
          <a:xfrm>
            <a:off x="2389717" y="4800600"/>
            <a:ext cx="7315200" cy="56692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Tahoma"/>
                <a:cs typeface="Tahom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650233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3524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i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4602AC-CA75-DE45-8E20-1F3E94FF4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83B73E-491A-2041-818C-DFC411DBB8AF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30721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1219200"/>
            <a:ext cx="6705600" cy="5029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2971800"/>
            <a:ext cx="12192000" cy="1168400"/>
          </a:xfrm>
          <a:prstGeom prst="rect">
            <a:avLst/>
          </a:prstGeom>
          <a:gradFill rotWithShape="1">
            <a:gsLst>
              <a:gs pos="0">
                <a:srgbClr val="5D85A9"/>
              </a:gs>
              <a:gs pos="100000">
                <a:srgbClr val="5D85A9">
                  <a:alpha val="2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aseline="-25000"/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-1727200" y="3187700"/>
            <a:ext cx="1160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i="0">
                <a:ln>
                  <a:solidFill>
                    <a:schemeClr val="bg2">
                      <a:alpha val="52000"/>
                    </a:schemeClr>
                  </a:solidFill>
                </a:ln>
                <a:solidFill>
                  <a:srgbClr val="000000"/>
                </a:solidFill>
                <a:latin typeface="Tahoma" pitchFamily="34" charset="0"/>
                <a:ea typeface="+mn-ea"/>
              </a:rPr>
              <a:t>Questions and Answers</a:t>
            </a:r>
            <a:endParaRPr lang="en-US" sz="1400" b="1" i="0">
              <a:ln>
                <a:solidFill>
                  <a:schemeClr val="bg2">
                    <a:alpha val="52000"/>
                  </a:schemeClr>
                </a:solidFill>
              </a:ln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4116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DFE55-CD97-4806-B97B-A9091661C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708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Speaker’s Name</a:t>
            </a:r>
            <a:br>
              <a:rPr lang="en-US"/>
            </a:br>
            <a:r>
              <a:rPr lang="en-US"/>
              <a:t>Speaker’s Job Title</a:t>
            </a:r>
            <a:br>
              <a:rPr lang="en-US"/>
            </a:br>
            <a:br>
              <a:rPr lang="en-US"/>
            </a:br>
            <a:r>
              <a:rPr lang="en-US"/>
              <a:t>Event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Rectangle 8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15F8B0-B666-42D5-9101-41C9E224E80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6" name="Text Box 47">
              <a:extLst>
                <a:ext uri="{FF2B5EF4-FFF2-40B4-BE49-F238E27FC236}">
                  <a16:creationId xmlns:a16="http://schemas.microsoft.com/office/drawing/2014/main" id="{8E8588FC-1D76-47C5-B595-0F9502D2B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7" name="TextBox 26">
              <a:hlinkClick r:id="rId3"/>
              <a:extLst>
                <a:ext uri="{FF2B5EF4-FFF2-40B4-BE49-F238E27FC236}">
                  <a16:creationId xmlns:a16="http://schemas.microsoft.com/office/drawing/2014/main" id="{B555F5C0-13E9-4F31-AC9E-6AA423B9AA4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518BE5-5103-47F0-BFFA-88320B777BD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9" name="Picture 28">
              <a:hlinkClick r:id="rId4"/>
              <a:extLst>
                <a:ext uri="{FF2B5EF4-FFF2-40B4-BE49-F238E27FC236}">
                  <a16:creationId xmlns:a16="http://schemas.microsoft.com/office/drawing/2014/main" id="{F99B0C38-6987-4402-AC71-C1BDE714D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0" name="Picture 29">
              <a:hlinkClick r:id="rId6"/>
              <a:extLst>
                <a:ext uri="{FF2B5EF4-FFF2-40B4-BE49-F238E27FC236}">
                  <a16:creationId xmlns:a16="http://schemas.microsoft.com/office/drawing/2014/main" id="{5B7BD5C0-06C6-4AB3-BC4D-383CBA3FC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1" name="Picture 30">
              <a:hlinkClick r:id="rId8"/>
              <a:extLst>
                <a:ext uri="{FF2B5EF4-FFF2-40B4-BE49-F238E27FC236}">
                  <a16:creationId xmlns:a16="http://schemas.microsoft.com/office/drawing/2014/main" id="{D6A42936-581D-4AE8-8C5D-114B70E95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7522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8956C-18D0-412B-95E3-E5C100C5E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Speaker’s Name</a:t>
            </a:r>
            <a:br>
              <a:rPr lang="en-US"/>
            </a:br>
            <a:r>
              <a:rPr lang="en-US"/>
              <a:t>Speaker’s Job Title</a:t>
            </a:r>
            <a:br>
              <a:rPr lang="en-US"/>
            </a:br>
            <a:br>
              <a:rPr lang="en-US"/>
            </a:br>
            <a:r>
              <a:rPr lang="en-US"/>
              <a:t>Event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5ED8085-ABA4-48ED-A519-0831B00D8554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id="{F4F39EAF-D093-4E70-B2D6-880ADC60D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70A982AF-08B3-4ACE-B2CD-2630BF146A3C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F511B19-8779-4ED6-BFF5-0D994F5C5A6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AFE65F2A-EA10-45F6-AC3E-CEEF60A74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0DE3DCEC-148B-448A-9E2A-45B1BBF5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EFB9741B-B64E-4FCE-8F82-2A995BEB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0677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&amp;S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31F06-3E89-4DC2-BB45-7EE9A7B32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Speaker’s Name</a:t>
            </a:r>
            <a:br>
              <a:rPr lang="en-US"/>
            </a:br>
            <a:r>
              <a:rPr lang="en-US"/>
              <a:t>Speaker’s Job Title</a:t>
            </a:r>
            <a:br>
              <a:rPr lang="en-US"/>
            </a:br>
            <a:br>
              <a:rPr lang="en-US"/>
            </a:br>
            <a:r>
              <a:rPr lang="en-US"/>
              <a:t>Event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6912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156AC-AC73-4A21-8467-792B128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Speaker’s Name</a:t>
            </a:r>
            <a:br>
              <a:rPr lang="en-US"/>
            </a:br>
            <a:r>
              <a:rPr lang="en-US"/>
              <a:t>Speaker’s Job Title</a:t>
            </a:r>
            <a:br>
              <a:rPr lang="en-US"/>
            </a:br>
            <a:br>
              <a:rPr lang="en-US"/>
            </a:br>
            <a:r>
              <a:rPr lang="en-US"/>
              <a:t>Event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DC62A5-1095-42CE-AB5A-BD29C0D1314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id="{4EC5A6E3-655F-4AB9-A7A8-7A9AEBB906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7FA55AB5-8BF7-460F-A30D-2A37692BE320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6F0D2FF-7C62-45DB-97AF-E1FB43BCA51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BB2176D2-CCA7-46B6-88D4-4AA41D99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49AE2524-F34D-4267-9E9F-139BFEEA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6E26CD04-ED04-44D5-BFD2-E52A16C4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0022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&amp;LC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13DCC-F107-4B27-8EAA-FA2368E32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Speaker’s Name</a:t>
            </a:r>
            <a:br>
              <a:rPr lang="en-US"/>
            </a:br>
            <a:r>
              <a:rPr lang="en-US"/>
              <a:t>Speaker’s Job Title</a:t>
            </a:r>
            <a:br>
              <a:rPr lang="en-US"/>
            </a:br>
            <a:br>
              <a:rPr lang="en-US"/>
            </a:br>
            <a:r>
              <a:rPr lang="en-US"/>
              <a:t>Event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2571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G&amp;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370DE5-6E93-4496-B10C-FF6027E31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Speaker’s Name</a:t>
            </a:r>
            <a:br>
              <a:rPr lang="en-US"/>
            </a:br>
            <a:r>
              <a:rPr lang="en-US"/>
              <a:t>Speaker’s Job Title</a:t>
            </a:r>
            <a:br>
              <a:rPr lang="en-US"/>
            </a:br>
            <a:br>
              <a:rPr lang="en-US"/>
            </a:br>
            <a:r>
              <a:rPr lang="en-US"/>
              <a:t>Event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22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4" name="Rectangle 23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93561F-CAB2-4517-A6C1-CC6CDE085269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id="{C6098697-978C-497A-8844-B897E3851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2B0D3F73-8CAD-40AE-843F-C23EDECF168A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FE81FBE-9D64-4C06-BAB1-FFAF2AB5C92F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2" name="Picture 31">
              <a:hlinkClick r:id="rId4"/>
              <a:extLst>
                <a:ext uri="{FF2B5EF4-FFF2-40B4-BE49-F238E27FC236}">
                  <a16:creationId xmlns:a16="http://schemas.microsoft.com/office/drawing/2014/main" id="{D6AAD40B-2BE4-4A23-AF70-2E6A765EE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3" name="Picture 32">
              <a:hlinkClick r:id="rId6"/>
              <a:extLst>
                <a:ext uri="{FF2B5EF4-FFF2-40B4-BE49-F238E27FC236}">
                  <a16:creationId xmlns:a16="http://schemas.microsoft.com/office/drawing/2014/main" id="{D26E2C2D-63AC-4672-9CFD-12890EB1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4" name="Picture 33">
              <a:hlinkClick r:id="rId8"/>
              <a:extLst>
                <a:ext uri="{FF2B5EF4-FFF2-40B4-BE49-F238E27FC236}">
                  <a16:creationId xmlns:a16="http://schemas.microsoft.com/office/drawing/2014/main" id="{718FAA29-2E23-4896-BC6D-970DF44FC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28498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&amp;D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5DD1C6-53CB-422F-B275-DBDFBD942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Speaker’s Name</a:t>
            </a:r>
            <a:br>
              <a:rPr lang="en-US"/>
            </a:br>
            <a:r>
              <a:rPr lang="en-US"/>
              <a:t>Speaker’s Job Title</a:t>
            </a:r>
            <a:br>
              <a:rPr lang="en-US"/>
            </a:br>
            <a:br>
              <a:rPr lang="en-US"/>
            </a:br>
            <a:r>
              <a:rPr lang="en-US"/>
              <a:t>Event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CA6871-F43E-43AE-A2AE-E46146D6A565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id="{456EFF95-D289-468B-A39F-1C223CCA0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12A1A365-06F2-4B20-9224-7C3EAC6A428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959B6B3-B9E1-4933-8BDC-3B3FDC236B7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CD2CCB58-DA3B-462C-80B9-C58BBFFC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AE810849-F144-4E7E-93DE-EAF2E0836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2BEBC2F3-83E5-4482-B054-9DFE809B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48756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4023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17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lar Wind Transmi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F037E-1515-D44E-A5DB-0BE68F0BA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35142297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805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1114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96817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791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4592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409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2781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42408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0212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501235" cy="1159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039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uilding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A95210-627D-7C43-B61A-AB65F02137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1429932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807F-D435-3748-B68A-6F2BCBE2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9D1C1-137F-2449-9605-5A885723D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15B7FF-8AE1-7840-8A12-38421A00C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9103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4511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093361-5DEE-416E-BF8A-9AAC84762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688" y="2712785"/>
            <a:ext cx="12196689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382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F31C54-28E4-451E-87C9-3AAB9056C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67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74433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69AE35-706A-4560-B5DD-3058B630A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6F209-0056-42E3-B38F-5FAA62C15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43574"/>
            <a:ext cx="12188952" cy="1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853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072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cener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44CAA1-FE27-EE4F-A40E-22534542E2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1489661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uilding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54BA2E4-6051-0043-9B35-423A8BCDD8DA}"/>
              </a:ext>
            </a:extLst>
          </p:cNvPr>
          <p:cNvSpPr/>
          <p:nvPr userDrawn="1"/>
        </p:nvSpPr>
        <p:spPr>
          <a:xfrm>
            <a:off x="225082" y="225084"/>
            <a:ext cx="11746523" cy="6372665"/>
          </a:xfrm>
          <a:prstGeom prst="rect">
            <a:avLst/>
          </a:prstGeom>
          <a:solidFill>
            <a:srgbClr val="187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302349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118104"/>
            <a:ext cx="10576560" cy="3172968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064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hor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608B13-5B2D-DC4D-A252-9B4F170B3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6736" y="5669217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4C8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C7BB8C-8A58-9349-BA13-0A4B7AE4F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3463" y="1691641"/>
            <a:ext cx="3785425" cy="377470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CB9364F-A7F6-7342-97C1-28DE6F323A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5450" y="3100388"/>
            <a:ext cx="5815013" cy="319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1pPr>
            <a:lvl2pPr marL="2857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2pPr>
            <a:lvl3pPr marL="682625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3pPr>
            <a:lvl4pPr marL="109220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4pPr>
            <a:lvl5pPr marL="13779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37C2613-436D-7646-847D-F9820E259E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6736" y="6019800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25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image" Target="../media/image21.sv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CBC63-F6BB-6241-BE7B-A01CF9ADA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/>
          <a:srcRect t="635" b="-1"/>
          <a:stretch/>
        </p:blipFill>
        <p:spPr>
          <a:xfrm>
            <a:off x="-1" y="0"/>
            <a:ext cx="12192001" cy="1430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C245BE-61FB-BB4A-8E25-A3E1F791B43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36D76A-4CE1-1D47-A2A4-434AB4553162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77AB2-5E37-2148-B9EB-63192DA317FC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4780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0" r:id="rId4"/>
    <p:sldLayoutId id="2147483675" r:id="rId5"/>
    <p:sldLayoutId id="2147483677" r:id="rId6"/>
    <p:sldLayoutId id="2147483676" r:id="rId7"/>
    <p:sldLayoutId id="2147483670" r:id="rId8"/>
    <p:sldLayoutId id="2147483672" r:id="rId9"/>
    <p:sldLayoutId id="2147483671" r:id="rId10"/>
    <p:sldLayoutId id="2147483650" r:id="rId11"/>
    <p:sldLayoutId id="2147483663" r:id="rId12"/>
    <p:sldLayoutId id="2147483673" r:id="rId13"/>
    <p:sldLayoutId id="2147483664" r:id="rId14"/>
    <p:sldLayoutId id="2147483665" r:id="rId15"/>
    <p:sldLayoutId id="2147483655" r:id="rId16"/>
    <p:sldLayoutId id="2147483666" r:id="rId17"/>
    <p:sldLayoutId id="2147483667" r:id="rId18"/>
    <p:sldLayoutId id="2147483668" r:id="rId19"/>
    <p:sldLayoutId id="2147483669" r:id="rId20"/>
    <p:sldLayoutId id="2147483674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tabLst/>
        <a:defRPr sz="2000" b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1pPr>
      <a:lvl2pPr marL="517525" indent="-231775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2000" b="1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2pPr>
      <a:lvl3pPr marL="858838" indent="-17621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8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3pPr>
      <a:lvl4pPr marL="1270000" indent="-1778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600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4pPr>
      <a:lvl5pPr marL="1611313" indent="-23336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4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RC_PPT_insideheader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5776"/>
          </a:xfrm>
          <a:prstGeom prst="rect">
            <a:avLst/>
          </a:prstGeom>
        </p:spPr>
      </p:pic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7518400" y="6400800"/>
            <a:ext cx="447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bg1"/>
                </a:solidFill>
                <a:latin typeface="Tahoma" pitchFamily="84" charset="0"/>
              </a:defRPr>
            </a:lvl1pPr>
          </a:lstStyle>
          <a:p>
            <a:r>
              <a:rPr lang="en-US" sz="1200" b="1">
                <a:solidFill>
                  <a:srgbClr val="204C81"/>
                </a:solidFill>
              </a:rPr>
              <a:t>RELIABILITY | RESILIENCE</a:t>
            </a:r>
            <a:r>
              <a:rPr lang="en-US" sz="1200" b="1" baseline="0">
                <a:solidFill>
                  <a:srgbClr val="204C81"/>
                </a:solidFill>
              </a:rPr>
              <a:t> | SECURITY</a:t>
            </a:r>
            <a:endParaRPr lang="en-US" sz="1200" b="1">
              <a:solidFill>
                <a:srgbClr val="204C81"/>
              </a:solidFill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6096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bg1"/>
                </a:solidFill>
                <a:latin typeface="Tahoma" pitchFamily="84" charset="0"/>
              </a:defRPr>
            </a:lvl1pPr>
          </a:lstStyle>
          <a:p>
            <a:pPr algn="l"/>
            <a:fld id="{5F2A004B-6380-488C-8F66-3CBFEB92BB45}" type="slidenum">
              <a:rPr lang="en-US" sz="1200" b="1" smtClean="0">
                <a:solidFill>
                  <a:srgbClr val="204C81"/>
                </a:solidFill>
              </a:rPr>
              <a:pPr algn="l"/>
              <a:t>‹#›</a:t>
            </a:fld>
            <a:endParaRPr lang="en-US" sz="1200" b="1">
              <a:solidFill>
                <a:srgbClr val="204C8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152400"/>
            <a:ext cx="2743200" cy="65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1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2023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6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17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8" r:id="rId16"/>
    <p:sldLayoutId id="2147483743" r:id="rId17"/>
    <p:sldLayoutId id="2147483744" r:id="rId18"/>
    <p:sldLayoutId id="2147483745" r:id="rId19"/>
    <p:sldLayoutId id="2147483742" r:id="rId20"/>
    <p:sldLayoutId id="2147483747" r:id="rId21"/>
    <p:sldLayoutId id="2147483715" r:id="rId22"/>
    <p:sldLayoutId id="2147483716" r:id="rId23"/>
    <p:sldLayoutId id="2147483753" r:id="rId24"/>
    <p:sldLayoutId id="2147483754" r:id="rId25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us/v2/url?u=https-3A__utconferences.eventsair.com_electromagnetic-2Dtransient-2Dsimulation-2Dworkshop_register&amp;d=DwMF-g&amp;c=v4IIwRuZAmwupIjowmMWUmLasxPEgYsgNI-O7C4ViYc&amp;r=oCDnUPHPbsZlD5zyGeysqIQeHQKjV8SGZ5BGtY2KkHk&amp;m=0nwSidQdzPEs9qqWBmwxLP8dvzEpfWJGhFSP6CrUR9X2a0_x97MhI7ulAT0qhb6y&amp;s=B_Mu4-DR5QM7zV1VSl3hlaMjIg8206JLPYBImz3Kb4k&amp;e=" TargetMode="Externa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ingrid.fi/en/grid/grid-connection-agreement-phases/grid-code-specifications/grid-energy-storage-systems/" TargetMode="Externa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los.energy/post/6-takeaways-from-ferc-order-2023-ferc-s-latest-ruling-on-interconnection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ferc.gov/media/e-1-order-2023-rm22-14-00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rc.com/pa/RAPA/ModelAssessment/Documents/Dynamic%20Modeling%20Recommendations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18127-824C-414A-AD4E-4AB486C04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ERCOT IBRTF: NERC and Other Industry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C4DEF-7F56-473D-A709-AEEC2B51E4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Julia Matevosyan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09F88-523A-4B84-ACFF-C7E2DC74CF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0" anchor="b"/>
          <a:lstStyle/>
          <a:p>
            <a:r>
              <a:rPr lang="en-US" dirty="0">
                <a:latin typeface="Montserrat SemiBold"/>
              </a:rPr>
              <a:t>08/11/2023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17D9C0-62E5-4A6A-A26F-9437EC0A8A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Chief Engineer</a:t>
            </a:r>
          </a:p>
          <a:p>
            <a:r>
              <a:rPr lang="en-US"/>
              <a:t>ESIG</a:t>
            </a:r>
          </a:p>
        </p:txBody>
      </p:sp>
    </p:spTree>
    <p:extLst>
      <p:ext uri="{BB962C8B-B14F-4D97-AF65-F5344CB8AC3E}">
        <p14:creationId xmlns:p14="http://schemas.microsoft.com/office/powerpoint/2010/main" val="1090285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D51F-EC36-C00D-1F0F-8B19C112A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Transient Simulation Workshop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270A0-5C5C-3638-64E4-EC4D16141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204C8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Industry Workshop Announcement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204C8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Electromagnetic Transient Simulation (EMT) Workshop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Workshop Dates:  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August 24-25, 2023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Click here for: </a:t>
            </a:r>
            <a:r>
              <a:rPr lang="en-US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 tooltip="Original URL: https://urldefense.us/v2/url?u=https-3A__utconferences.eventsair.com_electromagnetic-2Dtransient-2Dsimulation-2Dworkshop_register&amp;d=DwMF-g&amp;c=v4IIwRuZAmwupIjowmMWUmLasxPEgYsgNI-O7C4ViYc&amp;r=oCDnUPHPbsZlD5zyGeysqIQeHQKjV8SGZ5BGtY2KkHk&amp;m=0nwSidQd"/>
              </a:rPr>
              <a:t>Registration Link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Deadline for Registration:  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July 27, 2023 (non-US citizens), August 14, 2023 (US citizens)</a:t>
            </a:r>
          </a:p>
          <a:p>
            <a:endParaRPr lang="en-US" sz="2000" dirty="0">
              <a:solidFill>
                <a:srgbClr val="24242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Organized at Oak Ridge National Laboratory, in collaboration with Department of Energy and North American Electric Reliability Corporation</a:t>
            </a:r>
          </a:p>
        </p:txBody>
      </p:sp>
    </p:spTree>
    <p:extLst>
      <p:ext uri="{BB962C8B-B14F-4D97-AF65-F5344CB8AC3E}">
        <p14:creationId xmlns:p14="http://schemas.microsoft.com/office/powerpoint/2010/main" val="1948685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F2F232-AEFB-4198-AAB4-4C9846C77F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Julia Matevosyan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421F7-F4EF-4569-8427-374F6BB966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err="1"/>
              <a:t>julia@esig.energy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67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6888-7476-CCE7-7595-C053BBBD3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22FAA-0F1A-616C-2204-4438597137E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08000"/>
              </a:lnSpc>
              <a:spcBef>
                <a:spcPts val="1200"/>
              </a:spcBef>
              <a:buSzPct val="100000"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31775" indent="-231775">
              <a:lnSpc>
                <a:spcPct val="108000"/>
              </a:lnSpc>
              <a:spcBef>
                <a:spcPts val="1200"/>
              </a:spcBef>
              <a:buSzPct val="100000"/>
            </a:pP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FinGrid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Specific Study Requirements for Grid Energy Storage Systems</a:t>
            </a:r>
          </a:p>
          <a:p>
            <a:pPr marL="231775" indent="-231775">
              <a:lnSpc>
                <a:spcPct val="108000"/>
              </a:lnSpc>
              <a:spcBef>
                <a:spcPts val="1200"/>
              </a:spcBef>
              <a:buSzPct val="100000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NERC Dynamic Modeling Guidance: Recommended Modeling Practices and List of Unacceptable Models</a:t>
            </a:r>
          </a:p>
          <a:p>
            <a:pPr marL="231775" indent="-231775">
              <a:lnSpc>
                <a:spcPct val="108000"/>
              </a:lnSpc>
              <a:spcBef>
                <a:spcPts val="1200"/>
              </a:spcBef>
              <a:buSzPct val="100000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FERC Order Interconnection: Improvements to Generator Interconnection Procedures and Agreement</a:t>
            </a:r>
          </a:p>
        </p:txBody>
      </p:sp>
    </p:spTree>
    <p:extLst>
      <p:ext uri="{BB962C8B-B14F-4D97-AF65-F5344CB8AC3E}">
        <p14:creationId xmlns:p14="http://schemas.microsoft.com/office/powerpoint/2010/main" val="2022939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1978D-863B-ECF3-A4DA-7D5C625B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Fingrid</a:t>
            </a:r>
            <a:r>
              <a:rPr lang="en-US" dirty="0"/>
              <a:t>: Specific Study Requirements for Grid Energy Storage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D2BBA-C7C7-81C3-C226-631B9F19F1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33363" indent="-233363">
              <a:lnSpc>
                <a:spcPct val="108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large number of BESSs are planned to connect to the transmission grid in Finland. </a:t>
            </a:r>
          </a:p>
          <a:p>
            <a:pPr marL="233363" indent="-233363">
              <a:lnSpc>
                <a:spcPct val="108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Studies show that GFL IBR are unable to operate stably with higher shares of GFL IBR in the future.</a:t>
            </a:r>
          </a:p>
          <a:p>
            <a:pPr marL="233363" indent="-233363">
              <a:lnSpc>
                <a:spcPct val="108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Solution is to use GFM control to compensate for the reduction of synchronous generation and external system strength required by present GFL inverters to function properly. </a:t>
            </a:r>
          </a:p>
          <a:p>
            <a:pPr marL="233363" indent="-233363">
              <a:lnSpc>
                <a:spcPct val="108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need is becoming obvious already now in weak grid regions, where connection of more GFL IBRs is not possible without further grid strengthening.</a:t>
            </a:r>
          </a:p>
          <a:p>
            <a:pPr marL="233363" indent="-233363">
              <a:lnSpc>
                <a:spcPct val="108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use of GFM technology is also seen as  beneficial because it improves connectivity of new IBRs</a:t>
            </a:r>
          </a:p>
          <a:p>
            <a:pPr marL="233363" indent="-233363">
              <a:lnSpc>
                <a:spcPct val="108000"/>
              </a:lnSpc>
              <a:spcBef>
                <a:spcPts val="600"/>
              </a:spcBef>
            </a:pP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Fingrid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decided to skip the initially-planned pilot projects stage and allow all customers to build GFM batteries in parts of grid where we are otherwise limiting connections until grid reinforcements. </a:t>
            </a:r>
          </a:p>
          <a:p>
            <a:pPr marL="233363" indent="-233363">
              <a:lnSpc>
                <a:spcPct val="108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enable this,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Fingrid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defined Specific Study Requirements for BESS ( ≥30 MW, ≥110 kV) connected to specific locations, where use of grid forming controls (GFM) is seen as necessary.</a:t>
            </a:r>
          </a:p>
        </p:txBody>
      </p:sp>
    </p:spTree>
    <p:extLst>
      <p:ext uri="{BB962C8B-B14F-4D97-AF65-F5344CB8AC3E}">
        <p14:creationId xmlns:p14="http://schemas.microsoft.com/office/powerpoint/2010/main" val="2109411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A416-170A-076C-F461-CB4A035F5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Fingrid</a:t>
            </a:r>
            <a:r>
              <a:rPr lang="en-US" dirty="0"/>
              <a:t>: Specific Study Requirements for Grid Energy Storage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0032-7C0D-CC1F-182E-B83E3CEE027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GFM IBR shall be able to self-synchronize, operate in stand-alone mode and provide synchronization services: synchronizing power, system strength, fault current and virtual inertial response (within current inverter rating)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document describes functional requirements, simulation studies and field tests 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requirements are in addition to existing grid code specifications for energy storage systems, in case of conflict, GFM requirements prevail.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requirements for GFM BESS are divided in </a:t>
            </a:r>
          </a:p>
          <a:p>
            <a:pPr lvl="1">
              <a:lnSpc>
                <a:spcPct val="108000"/>
              </a:lnSpc>
              <a:buFontTx/>
              <a:buChar char="–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functional requirements </a:t>
            </a:r>
          </a:p>
          <a:p>
            <a:pPr lvl="1">
              <a:lnSpc>
                <a:spcPct val="108000"/>
              </a:lnSpc>
              <a:buFontTx/>
              <a:buChar char="–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active power control and frequency control requirements </a:t>
            </a:r>
          </a:p>
          <a:p>
            <a:pPr lvl="1">
              <a:lnSpc>
                <a:spcPct val="108000"/>
              </a:lnSpc>
              <a:buFontTx/>
              <a:buChar char="–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voltage control and reactive power control requirements </a:t>
            </a:r>
          </a:p>
          <a:p>
            <a:pPr lvl="1">
              <a:lnSpc>
                <a:spcPct val="108000"/>
              </a:lnSpc>
              <a:buFontTx/>
              <a:buChar char="–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modelling requirements and</a:t>
            </a:r>
          </a:p>
          <a:p>
            <a:pPr lvl="1">
              <a:lnSpc>
                <a:spcPct val="108000"/>
              </a:lnSpc>
              <a:buFontTx/>
              <a:buChar char="–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 requirements</a:t>
            </a:r>
          </a:p>
        </p:txBody>
      </p:sp>
    </p:spTree>
    <p:extLst>
      <p:ext uri="{BB962C8B-B14F-4D97-AF65-F5344CB8AC3E}">
        <p14:creationId xmlns:p14="http://schemas.microsoft.com/office/powerpoint/2010/main" val="1428349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7DC5B-01A9-2FDD-ACC8-1C66BE2DC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Fingrid</a:t>
            </a:r>
            <a:r>
              <a:rPr lang="en-US" dirty="0"/>
              <a:t>: Specific Study Requirements for Grid Energy Storage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5FD0F-0DFE-657A-0EC4-7E128D445F2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the GFM BESS is reaching the current limit, stability and grid support must still be maintained, switching to GFL mode at the limit is not permitted. 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GFM BESS shall continue providing GFM operational characteristics even at its highest and lowest allowable state of charge.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GFM shall provide autonomous, near-instantaneous frequency and voltage support by maintaining a nearly constant internal voltage phasor in the sub-transient time frame, including: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jump performance: resist near-instantaneous voltage phase angle sub-transient time frame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 strength: resisting the change in voltage in the sub-transient time frame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Seamless transition between islanded and grid-connected operation 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Positive damping: GFM shall present a positive resistance to the grid within frequency ranges 0–47 Hz and 53-250 Hz to prevent adverse interactions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3334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2178A-1087-D6A8-DD8A-54F481438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Fingrid</a:t>
            </a:r>
            <a:r>
              <a:rPr lang="en-US" dirty="0"/>
              <a:t>: Specific Study Requirements for Grid Energy Storage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6EC8D-31B6-9D92-4DCA-BD167031DFB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Voltage balancing: GFM shall provide a closed loop path for unbalanced current to flow 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Additions to active power control and frequency control requirements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Additions to voltage control and reactive power control requirements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Required simulation studies : a table with the list of disturbances to be tested &amp; acceptance criteria, simulation software and BESS operating scenarios (prescribed values of SOC, P and Q). The list also includes loss of last synchronous generator in test network model – 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very similar to HECO and NERC’s white paper Grid Forming Functional Specifications for BPS-Connected BESSs 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Additionally, hardware type test reports are required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 site tests and high level acceptance criteria: for phase jump, island operation (upstream 110 kV breaker is opened), measurement of power quality 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Monitoring period after grid code tests, 30 days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44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87EE0-A4D0-21A6-A4B0-415CA7F14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Fingrid</a:t>
            </a:r>
            <a:r>
              <a:rPr lang="en-US" dirty="0"/>
              <a:t>: Specific Study Requirements for Grid Energy Storage System – Current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7F031-7B44-3FC0-DDB9-9DDDF38EA8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25425" indent="-225425">
              <a:lnSpc>
                <a:spcPct val="108000"/>
              </a:lnSpc>
            </a:pP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Fingrid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finalized and sent the requirements to their customers in June 2023. 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requirements will be published 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Fingrid’s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website after summer holidays in beginning of August.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https://www.fingrid.fi/en/grid/grid-connection-agreement-phases/grid-code-specifications/grid-energy-storage-systems/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Currently the plan is to require GFM capabilities from BESS connected to parts of the grid with high penetration of inverters. </a:t>
            </a:r>
          </a:p>
          <a:p>
            <a:pPr marL="225425" indent="-225425">
              <a:lnSpc>
                <a:spcPct val="108000"/>
              </a:lnSpc>
            </a:pP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Fingrid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plans to gather more experience from the current GFM projects and aims to make it a general requirement for all BESS systems next year.</a:t>
            </a:r>
          </a:p>
          <a:p>
            <a:pPr>
              <a:lnSpc>
                <a:spcPct val="108000"/>
              </a:lnSpc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58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FA6D-AD3A-9A80-44DE-8C22C164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FERC Order: Improvements to Generator Interconnection Procedures and 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2725A-C337-0EA6-9C6B-2F567C88601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Takeaways</a:t>
            </a:r>
            <a:r>
              <a:rPr lang="en-US" sz="2000" b="1" baseline="3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</a:p>
          <a:p>
            <a:pPr marL="225425" indent="-225425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Developers will be expected to do more due diligence up-front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With increased penalties on withdrawing from the queue, developers will need to fully understand interconnection feasibility before applying for interconnection. </a:t>
            </a:r>
          </a:p>
          <a:p>
            <a:pPr marL="225425" indent="-225425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standardization across the US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 with regard to cluster studies, material modification studies, affected system studies</a:t>
            </a:r>
          </a:p>
          <a:p>
            <a:pPr marL="225425" indent="-225425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Alternative transmission technologies for cost and time savings in the cluster study process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5425" indent="-225425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RMS Modeling Requirements: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validated RMS models, both generic and user defined, are required in the early stages of interconnection</a:t>
            </a:r>
          </a:p>
          <a:p>
            <a:pPr marL="225425" indent="-225425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EMT modeling efforts are at the discretion of each transmission operator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5425" indent="-225425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Fault Ride-Through requirement </a:t>
            </a:r>
          </a:p>
          <a:p>
            <a:pPr marL="0" indent="0">
              <a:buNone/>
            </a:pPr>
            <a:endParaRPr lang="en-US" sz="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baseline="3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Adapted from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https://www.telos.energy/post/6-takeaways-from-ferc-order-2023-ferc-s-latest-ruling-on-interconnections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FERC Order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https://www.ferc.gov/media/e-1-order-2023-rm22-14-000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6031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26D0F-0849-ABC4-7972-901E7666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NERC Dynamic Modeling Guidance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BB179-1BA0-9ACE-BE3F-8358E90EF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04C81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+mn-cs"/>
              </a:rPr>
              <a:t>Dynamic Modeling Guidance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04C81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+mn-cs"/>
              </a:rPr>
              <a:t>Recommended Modeling Practices and List of Unacceptable Models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Click here for: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/>
              </a:rPr>
              <a:t>Dynamic Modeling Recommendations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NERC has released new dynamic modeling recommendations replacing the NERC Acceptable Model List and emphasizing recommended modeling practices and including a list of dynamic models considered unacceptable.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guidance focuses on positive sequence dynamic models used for interconnection-wide grid stability analyses; but also includes recommendations for EMT models as well as GMD </a:t>
            </a: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models covering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range of modeling scenarios relevant to the industry.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NERC will be periodically updating this guidance to ensure that relevant stakeholders are informed about the latest developments in dynamic modeling standards and practices.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984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ergy Innovat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C2558"/>
      </a:accent1>
      <a:accent2>
        <a:srgbClr val="FBAF40"/>
      </a:accent2>
      <a:accent3>
        <a:srgbClr val="D5D5D5"/>
      </a:accent3>
      <a:accent4>
        <a:srgbClr val="919191"/>
      </a:accent4>
      <a:accent5>
        <a:srgbClr val="F2A436"/>
      </a:accent5>
      <a:accent6>
        <a:srgbClr val="929292"/>
      </a:accent6>
      <a:hlink>
        <a:srgbClr val="005392"/>
      </a:hlink>
      <a:folHlink>
        <a:srgbClr val="92929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G Workshop GFM Presentation" id="{87531808-6D3E-4CA0-9F13-8BECDECC0DFD}" vid="{C841E32D-BD76-44A1-B13A-11D75AD0D644}"/>
    </a:ext>
  </a:extLst>
</a:theme>
</file>

<file path=ppt/theme/theme2.xml><?xml version="1.0" encoding="utf-8"?>
<a:theme xmlns:a="http://schemas.openxmlformats.org/drawingml/2006/main" name="NERCTheme">
  <a:themeElements>
    <a:clrScheme name="Custom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04C81"/>
      </a:accent1>
      <a:accent2>
        <a:srgbClr val="5D85A9"/>
      </a:accent2>
      <a:accent3>
        <a:srgbClr val="FFFFFF"/>
      </a:accent3>
      <a:accent4>
        <a:srgbClr val="AFCDE3"/>
      </a:accent4>
      <a:accent5>
        <a:srgbClr val="D8D8D8"/>
      </a:accent5>
      <a:accent6>
        <a:srgbClr val="000000"/>
      </a:accent6>
      <a:hlink>
        <a:srgbClr val="0000FF"/>
      </a:hlink>
      <a:folHlink>
        <a:srgbClr val="6600CC"/>
      </a:folHlink>
    </a:clrScheme>
    <a:fontScheme name="Custom 1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RC PowerPoint" id="{F48A66DA-DEED-4C8E-AFCB-BD3D6F91B09F}" vid="{C4BDB77C-316B-4E0A-B04C-8A95D603244A}"/>
    </a:ext>
  </a:extLst>
</a:theme>
</file>

<file path=ppt/theme/theme3.xml><?xml version="1.0" encoding="utf-8"?>
<a:theme xmlns:a="http://schemas.openxmlformats.org/drawingml/2006/main" name="EPRI 2022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3 PowerPoint Template_FINAL" id="{B423788E-C16E-924F-AE7E-DB33C7376178}" vid="{50EA9ABB-EE54-8646-8B56-C93BD2B56E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nergy Innovation">
    <a:dk1>
      <a:srgbClr val="000000"/>
    </a:dk1>
    <a:lt1>
      <a:srgbClr val="FFFFFF"/>
    </a:lt1>
    <a:dk2>
      <a:srgbClr val="44546A"/>
    </a:dk2>
    <a:lt2>
      <a:srgbClr val="E7E6E6"/>
    </a:lt2>
    <a:accent1>
      <a:srgbClr val="1C2558"/>
    </a:accent1>
    <a:accent2>
      <a:srgbClr val="FBAF40"/>
    </a:accent2>
    <a:accent3>
      <a:srgbClr val="D5D5D5"/>
    </a:accent3>
    <a:accent4>
      <a:srgbClr val="919191"/>
    </a:accent4>
    <a:accent5>
      <a:srgbClr val="F2A436"/>
    </a:accent5>
    <a:accent6>
      <a:srgbClr val="929292"/>
    </a:accent6>
    <a:hlink>
      <a:srgbClr val="005392"/>
    </a:hlink>
    <a:folHlink>
      <a:srgbClr val="929292"/>
    </a:folHlink>
  </a:clrScheme>
</a:themeOverride>
</file>

<file path=ppt/theme/themeOverride2.xml><?xml version="1.0" encoding="utf-8"?>
<a:themeOverride xmlns:a="http://schemas.openxmlformats.org/drawingml/2006/main">
  <a:clrScheme name="Energy Innovation">
    <a:dk1>
      <a:srgbClr val="000000"/>
    </a:dk1>
    <a:lt1>
      <a:srgbClr val="FFFFFF"/>
    </a:lt1>
    <a:dk2>
      <a:srgbClr val="44546A"/>
    </a:dk2>
    <a:lt2>
      <a:srgbClr val="E7E6E6"/>
    </a:lt2>
    <a:accent1>
      <a:srgbClr val="1C2558"/>
    </a:accent1>
    <a:accent2>
      <a:srgbClr val="FBAF40"/>
    </a:accent2>
    <a:accent3>
      <a:srgbClr val="D5D5D5"/>
    </a:accent3>
    <a:accent4>
      <a:srgbClr val="919191"/>
    </a:accent4>
    <a:accent5>
      <a:srgbClr val="F2A436"/>
    </a:accent5>
    <a:accent6>
      <a:srgbClr val="929292"/>
    </a:accent6>
    <a:hlink>
      <a:srgbClr val="005392"/>
    </a:hlink>
    <a:folHlink>
      <a:srgbClr val="92929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ESIG Workshop GFM Presentation</Template>
  <TotalTime>10308</TotalTime>
  <Words>1442</Words>
  <Application>Microsoft Office PowerPoint</Application>
  <PresentationFormat>Widescreen</PresentationFormat>
  <Paragraphs>102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Adobe Garamond Pro</vt:lpstr>
      <vt:lpstr>Arial</vt:lpstr>
      <vt:lpstr>Calibri</vt:lpstr>
      <vt:lpstr>Calibri Light</vt:lpstr>
      <vt:lpstr>Century Gothic</vt:lpstr>
      <vt:lpstr>Courier New</vt:lpstr>
      <vt:lpstr>Lucida Grande</vt:lpstr>
      <vt:lpstr>Montserrat</vt:lpstr>
      <vt:lpstr>Montserrat Medium</vt:lpstr>
      <vt:lpstr>Montserrat SemiBold</vt:lpstr>
      <vt:lpstr>Tahoma</vt:lpstr>
      <vt:lpstr>Verdana</vt:lpstr>
      <vt:lpstr>Wingdings</vt:lpstr>
      <vt:lpstr>Office Theme</vt:lpstr>
      <vt:lpstr>NERCTheme</vt:lpstr>
      <vt:lpstr>EPRI 2022 Standard Template - LIGHT</vt:lpstr>
      <vt:lpstr>ERCOT IBRTF: NERC and Other Industry Updates</vt:lpstr>
      <vt:lpstr>Agenda</vt:lpstr>
      <vt:lpstr>Fingrid: Specific Study Requirements for Grid Energy Storage System</vt:lpstr>
      <vt:lpstr>Fingrid: Specific Study Requirements for Grid Energy Storage System</vt:lpstr>
      <vt:lpstr>Fingrid: Specific Study Requirements for Grid Energy Storage System</vt:lpstr>
      <vt:lpstr>Fingrid: Specific Study Requirements for Grid Energy Storage System</vt:lpstr>
      <vt:lpstr>Fingrid: Specific Study Requirements for Grid Energy Storage System – Current Status</vt:lpstr>
      <vt:lpstr>FERC Order: Improvements to Generator Interconnection Procedures and Agreement</vt:lpstr>
      <vt:lpstr>NERC Dynamic Modeling Guidance </vt:lpstr>
      <vt:lpstr>Electromagnetic Transient Simulation Workshop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Grid Forming Technology in Energy Systems Integration</dc:title>
  <dc:creator>Julia Matevosyan</dc:creator>
  <cp:lastModifiedBy>Julia Matevosyan</cp:lastModifiedBy>
  <cp:revision>4</cp:revision>
  <cp:lastPrinted>2022-10-07T02:58:26Z</cp:lastPrinted>
  <dcterms:created xsi:type="dcterms:W3CDTF">2022-05-16T15:19:42Z</dcterms:created>
  <dcterms:modified xsi:type="dcterms:W3CDTF">2023-08-10T19:48:46Z</dcterms:modified>
</cp:coreProperties>
</file>