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20"/>
  </p:notesMasterIdLst>
  <p:handoutMasterIdLst>
    <p:handoutMasterId r:id="rId21"/>
  </p:handoutMasterIdLst>
  <p:sldIdLst>
    <p:sldId id="260" r:id="rId8"/>
    <p:sldId id="620" r:id="rId9"/>
    <p:sldId id="435" r:id="rId10"/>
    <p:sldId id="434" r:id="rId11"/>
    <p:sldId id="896" r:id="rId12"/>
    <p:sldId id="901" r:id="rId13"/>
    <p:sldId id="902" r:id="rId14"/>
    <p:sldId id="905" r:id="rId15"/>
    <p:sldId id="302" r:id="rId16"/>
    <p:sldId id="900" r:id="rId17"/>
    <p:sldId id="904" r:id="rId18"/>
    <p:sldId id="903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ndaw, Brian" initials="BB" lastIdx="5" clrIdx="0">
    <p:extLst>
      <p:ext uri="{19B8F6BF-5375-455C-9EA6-DF929625EA0E}">
        <p15:presenceInfo xmlns:p15="http://schemas.microsoft.com/office/powerpoint/2012/main" userId="S::Brian.Brandaw@ercot.com::04aee657-8aa0-46ae-8d87-76153d8b46f3" providerId="AD"/>
      </p:ext>
    </p:extLst>
  </p:cmAuthor>
  <p:cmAuthor id="2" name="Jinright, Susan" initials="JS" lastIdx="5" clrIdx="1">
    <p:extLst>
      <p:ext uri="{19B8F6BF-5375-455C-9EA6-DF929625EA0E}">
        <p15:presenceInfo xmlns:p15="http://schemas.microsoft.com/office/powerpoint/2012/main" userId="S::Susan.Jinright@ercot.com::2984c2d6-c956-49a0-9b02-bca874b9fc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90" autoAdjust="0"/>
    <p:restoredTop sz="96357" autoAdjust="0"/>
  </p:normalViewPr>
  <p:slideViewPr>
    <p:cSldViewPr showGuides="1">
      <p:cViewPr varScale="1">
        <p:scale>
          <a:sx n="110" d="100"/>
          <a:sy n="110" d="100"/>
        </p:scale>
        <p:origin x="222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296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sasshare\sasdata03\mav\analysis\2023\2023-07-10_ECRS_studies\ECRS_released_utilization_analysis_20230620_v2_plo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1"/>
          <c:order val="1"/>
          <c:tx>
            <c:strRef>
              <c:f>interval_summary!$F$1</c:f>
              <c:strCache>
                <c:ptCount val="1"/>
                <c:pt idx="0">
                  <c:v>ecrs_released_mw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interval_summary!$B$2:$B$74</c:f>
              <c:numCache>
                <c:formatCode>m/d/yyyy\ h:mm</c:formatCode>
                <c:ptCount val="73"/>
                <c:pt idx="0">
                  <c:v>45097.670347222222</c:v>
                </c:pt>
                <c:pt idx="1">
                  <c:v>45097.673842592594</c:v>
                </c:pt>
                <c:pt idx="2">
                  <c:v>45097.677256944444</c:v>
                </c:pt>
                <c:pt idx="3">
                  <c:v>45097.68072916667</c:v>
                </c:pt>
                <c:pt idx="4">
                  <c:v>45097.682673611111</c:v>
                </c:pt>
                <c:pt idx="5">
                  <c:v>45097.684189814812</c:v>
                </c:pt>
                <c:pt idx="6">
                  <c:v>45097.687696759254</c:v>
                </c:pt>
                <c:pt idx="7">
                  <c:v>45097.691157407404</c:v>
                </c:pt>
                <c:pt idx="8">
                  <c:v>45097.694618055553</c:v>
                </c:pt>
                <c:pt idx="9">
                  <c:v>45097.698078703703</c:v>
                </c:pt>
                <c:pt idx="10">
                  <c:v>45097.701585648145</c:v>
                </c:pt>
                <c:pt idx="11">
                  <c:v>45097.705057870371</c:v>
                </c:pt>
                <c:pt idx="12">
                  <c:v>45097.708599537036</c:v>
                </c:pt>
                <c:pt idx="13">
                  <c:v>45097.712025462963</c:v>
                </c:pt>
                <c:pt idx="14">
                  <c:v>45097.715451388889</c:v>
                </c:pt>
                <c:pt idx="15">
                  <c:v>45097.718935185185</c:v>
                </c:pt>
                <c:pt idx="16">
                  <c:v>45097.722407407404</c:v>
                </c:pt>
                <c:pt idx="17">
                  <c:v>45097.72587962963</c:v>
                </c:pt>
                <c:pt idx="18">
                  <c:v>45097.729374999995</c:v>
                </c:pt>
                <c:pt idx="19">
                  <c:v>45097.732835648145</c:v>
                </c:pt>
                <c:pt idx="20">
                  <c:v>45097.736296296294</c:v>
                </c:pt>
                <c:pt idx="21">
                  <c:v>45097.739756944444</c:v>
                </c:pt>
                <c:pt idx="22">
                  <c:v>45097.74324074074</c:v>
                </c:pt>
                <c:pt idx="23">
                  <c:v>45097.746724537035</c:v>
                </c:pt>
                <c:pt idx="24">
                  <c:v>45097.7503125</c:v>
                </c:pt>
                <c:pt idx="25">
                  <c:v>45097.753668981481</c:v>
                </c:pt>
                <c:pt idx="26">
                  <c:v>45097.757164351853</c:v>
                </c:pt>
                <c:pt idx="27">
                  <c:v>45097.760624999995</c:v>
                </c:pt>
                <c:pt idx="28">
                  <c:v>45097.764085648145</c:v>
                </c:pt>
                <c:pt idx="29">
                  <c:v>45097.767569444441</c:v>
                </c:pt>
                <c:pt idx="30">
                  <c:v>45097.771041666667</c:v>
                </c:pt>
                <c:pt idx="31">
                  <c:v>45097.774502314816</c:v>
                </c:pt>
                <c:pt idx="32">
                  <c:v>45097.777962962966</c:v>
                </c:pt>
                <c:pt idx="33">
                  <c:v>45097.781435185185</c:v>
                </c:pt>
                <c:pt idx="34">
                  <c:v>45097.784918981481</c:v>
                </c:pt>
                <c:pt idx="35">
                  <c:v>45097.7883912037</c:v>
                </c:pt>
                <c:pt idx="36">
                  <c:v>45097.791944444441</c:v>
                </c:pt>
                <c:pt idx="37">
                  <c:v>45097.794386574074</c:v>
                </c:pt>
                <c:pt idx="38">
                  <c:v>45097.795335648145</c:v>
                </c:pt>
                <c:pt idx="39">
                  <c:v>45097.798807870371</c:v>
                </c:pt>
                <c:pt idx="40">
                  <c:v>45097.801157407404</c:v>
                </c:pt>
                <c:pt idx="41">
                  <c:v>45097.80228009259</c:v>
                </c:pt>
                <c:pt idx="42">
                  <c:v>45097.805763888886</c:v>
                </c:pt>
                <c:pt idx="43">
                  <c:v>45097.809236111112</c:v>
                </c:pt>
                <c:pt idx="44">
                  <c:v>45097.810648148152</c:v>
                </c:pt>
                <c:pt idx="45">
                  <c:v>45097.812719907408</c:v>
                </c:pt>
                <c:pt idx="46">
                  <c:v>45097.81618055555</c:v>
                </c:pt>
                <c:pt idx="47">
                  <c:v>45097.819652777776</c:v>
                </c:pt>
                <c:pt idx="48">
                  <c:v>45097.823124999995</c:v>
                </c:pt>
                <c:pt idx="49">
                  <c:v>45097.826597222222</c:v>
                </c:pt>
                <c:pt idx="50">
                  <c:v>45097.830069444441</c:v>
                </c:pt>
                <c:pt idx="51">
                  <c:v>45097.833599537036</c:v>
                </c:pt>
                <c:pt idx="52">
                  <c:v>45097.835243055553</c:v>
                </c:pt>
                <c:pt idx="53">
                  <c:v>45097.837025462963</c:v>
                </c:pt>
                <c:pt idx="54">
                  <c:v>45097.838587962964</c:v>
                </c:pt>
                <c:pt idx="55">
                  <c:v>45097.840486111112</c:v>
                </c:pt>
                <c:pt idx="56">
                  <c:v>45097.842407407406</c:v>
                </c:pt>
                <c:pt idx="57">
                  <c:v>45097.843969907408</c:v>
                </c:pt>
                <c:pt idx="58">
                  <c:v>45097.845335648148</c:v>
                </c:pt>
                <c:pt idx="59">
                  <c:v>45097.847418981481</c:v>
                </c:pt>
                <c:pt idx="60">
                  <c:v>45097.8508912037</c:v>
                </c:pt>
                <c:pt idx="61">
                  <c:v>45097.854374999995</c:v>
                </c:pt>
                <c:pt idx="62">
                  <c:v>45097.857835648145</c:v>
                </c:pt>
                <c:pt idx="63">
                  <c:v>45097.8600462963</c:v>
                </c:pt>
                <c:pt idx="64">
                  <c:v>45097.861319444441</c:v>
                </c:pt>
                <c:pt idx="65">
                  <c:v>45097.863877314812</c:v>
                </c:pt>
                <c:pt idx="66">
                  <c:v>45097.864803240744</c:v>
                </c:pt>
                <c:pt idx="67">
                  <c:v>45097.866388888891</c:v>
                </c:pt>
                <c:pt idx="68">
                  <c:v>45097.868263888886</c:v>
                </c:pt>
                <c:pt idx="69">
                  <c:v>45097.87059027778</c:v>
                </c:pt>
                <c:pt idx="70">
                  <c:v>45097.871759259258</c:v>
                </c:pt>
                <c:pt idx="71">
                  <c:v>45097.873206018514</c:v>
                </c:pt>
                <c:pt idx="72">
                  <c:v>45097.875300925924</c:v>
                </c:pt>
              </c:numCache>
            </c:numRef>
          </c:xVal>
          <c:yVal>
            <c:numRef>
              <c:f>interval_summary!$F$2:$F$74</c:f>
              <c:numCache>
                <c:formatCode>General</c:formatCode>
                <c:ptCount val="7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192.36999999999998</c:v>
                </c:pt>
                <c:pt idx="5">
                  <c:v>192.36999999999989</c:v>
                </c:pt>
                <c:pt idx="6">
                  <c:v>192.36999999999995</c:v>
                </c:pt>
                <c:pt idx="7">
                  <c:v>384.76000000000005</c:v>
                </c:pt>
                <c:pt idx="8">
                  <c:v>384.76</c:v>
                </c:pt>
                <c:pt idx="9">
                  <c:v>384.75999999999993</c:v>
                </c:pt>
                <c:pt idx="10">
                  <c:v>384.77</c:v>
                </c:pt>
                <c:pt idx="11">
                  <c:v>384.75999999999993</c:v>
                </c:pt>
                <c:pt idx="12">
                  <c:v>659.08</c:v>
                </c:pt>
                <c:pt idx="13">
                  <c:v>672.4599999999997</c:v>
                </c:pt>
                <c:pt idx="14">
                  <c:v>672.45999999999992</c:v>
                </c:pt>
                <c:pt idx="15">
                  <c:v>672.45999999999992</c:v>
                </c:pt>
                <c:pt idx="16">
                  <c:v>699.94</c:v>
                </c:pt>
                <c:pt idx="17">
                  <c:v>699.95999999999992</c:v>
                </c:pt>
                <c:pt idx="18">
                  <c:v>699.21000000000015</c:v>
                </c:pt>
                <c:pt idx="19">
                  <c:v>699.77000000000021</c:v>
                </c:pt>
                <c:pt idx="20">
                  <c:v>699.93</c:v>
                </c:pt>
                <c:pt idx="21">
                  <c:v>699.93000000000006</c:v>
                </c:pt>
                <c:pt idx="22">
                  <c:v>699.93000000000018</c:v>
                </c:pt>
                <c:pt idx="23">
                  <c:v>699.92999999999984</c:v>
                </c:pt>
                <c:pt idx="24">
                  <c:v>699.07999999999981</c:v>
                </c:pt>
                <c:pt idx="25">
                  <c:v>700.00999999999988</c:v>
                </c:pt>
                <c:pt idx="26">
                  <c:v>700.00999999999976</c:v>
                </c:pt>
                <c:pt idx="27">
                  <c:v>700.00999999999976</c:v>
                </c:pt>
                <c:pt idx="28">
                  <c:v>680.31000000000017</c:v>
                </c:pt>
                <c:pt idx="29">
                  <c:v>699.98999999999978</c:v>
                </c:pt>
                <c:pt idx="30">
                  <c:v>699.99000000000024</c:v>
                </c:pt>
                <c:pt idx="31">
                  <c:v>699.9899999999999</c:v>
                </c:pt>
                <c:pt idx="32">
                  <c:v>699.98</c:v>
                </c:pt>
                <c:pt idx="33">
                  <c:v>699.99999999999989</c:v>
                </c:pt>
                <c:pt idx="34">
                  <c:v>699.96999999999991</c:v>
                </c:pt>
                <c:pt idx="35">
                  <c:v>699.98000000000036</c:v>
                </c:pt>
                <c:pt idx="36">
                  <c:v>999.06</c:v>
                </c:pt>
                <c:pt idx="37">
                  <c:v>1298.1199999999999</c:v>
                </c:pt>
                <c:pt idx="38">
                  <c:v>1298.1099999999994</c:v>
                </c:pt>
                <c:pt idx="39">
                  <c:v>1597.5799999999992</c:v>
                </c:pt>
                <c:pt idx="40">
                  <c:v>1897.1700000000003</c:v>
                </c:pt>
                <c:pt idx="41">
                  <c:v>1897.1900000000003</c:v>
                </c:pt>
                <c:pt idx="42">
                  <c:v>1897.1700000000008</c:v>
                </c:pt>
                <c:pt idx="43">
                  <c:v>1897.1700000000003</c:v>
                </c:pt>
                <c:pt idx="44">
                  <c:v>1897.17</c:v>
                </c:pt>
                <c:pt idx="45">
                  <c:v>1897.1700000000003</c:v>
                </c:pt>
                <c:pt idx="46">
                  <c:v>1897.1700000000008</c:v>
                </c:pt>
                <c:pt idx="47">
                  <c:v>1897.1700000000005</c:v>
                </c:pt>
                <c:pt idx="48">
                  <c:v>1897.1600000000008</c:v>
                </c:pt>
                <c:pt idx="49">
                  <c:v>1897.1699999999998</c:v>
                </c:pt>
                <c:pt idx="50">
                  <c:v>1897.1600000000012</c:v>
                </c:pt>
                <c:pt idx="51">
                  <c:v>1907.0899999999995</c:v>
                </c:pt>
                <c:pt idx="52">
                  <c:v>1897.0100000000004</c:v>
                </c:pt>
                <c:pt idx="53">
                  <c:v>1896.99</c:v>
                </c:pt>
                <c:pt idx="54">
                  <c:v>1896.9900000000002</c:v>
                </c:pt>
                <c:pt idx="55">
                  <c:v>1897.0099999999998</c:v>
                </c:pt>
                <c:pt idx="56">
                  <c:v>1897.0100000000002</c:v>
                </c:pt>
                <c:pt idx="57">
                  <c:v>1897.0099999999998</c:v>
                </c:pt>
                <c:pt idx="58">
                  <c:v>1897.0099999999998</c:v>
                </c:pt>
                <c:pt idx="59">
                  <c:v>1896.9999999999995</c:v>
                </c:pt>
                <c:pt idx="60">
                  <c:v>1896.9200000000003</c:v>
                </c:pt>
                <c:pt idx="61">
                  <c:v>1896.9899999999998</c:v>
                </c:pt>
                <c:pt idx="62">
                  <c:v>1896.99</c:v>
                </c:pt>
                <c:pt idx="63">
                  <c:v>1597.4599999999998</c:v>
                </c:pt>
                <c:pt idx="64">
                  <c:v>1597.4599999999989</c:v>
                </c:pt>
                <c:pt idx="65">
                  <c:v>1198.08</c:v>
                </c:pt>
                <c:pt idx="66">
                  <c:v>1198.0699999999997</c:v>
                </c:pt>
                <c:pt idx="67">
                  <c:v>798.74999999999955</c:v>
                </c:pt>
                <c:pt idx="68">
                  <c:v>798.7799999999994</c:v>
                </c:pt>
                <c:pt idx="69">
                  <c:v>599.01999999999987</c:v>
                </c:pt>
                <c:pt idx="70">
                  <c:v>599.01999999999987</c:v>
                </c:pt>
                <c:pt idx="71">
                  <c:v>399.34999999999968</c:v>
                </c:pt>
                <c:pt idx="72">
                  <c:v>398.28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8BA4-4745-A9D4-32DA90BEB627}"/>
            </c:ext>
          </c:extLst>
        </c:ser>
        <c:ser>
          <c:idx val="2"/>
          <c:order val="2"/>
          <c:tx>
            <c:strRef>
              <c:f>interval_summary!$H$1</c:f>
              <c:strCache>
                <c:ptCount val="1"/>
                <c:pt idx="0">
                  <c:v>ecrs_utilized_mw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interval_summary!$B$2:$B$74</c:f>
              <c:numCache>
                <c:formatCode>m/d/yyyy\ h:mm</c:formatCode>
                <c:ptCount val="73"/>
                <c:pt idx="0">
                  <c:v>45097.670347222222</c:v>
                </c:pt>
                <c:pt idx="1">
                  <c:v>45097.673842592594</c:v>
                </c:pt>
                <c:pt idx="2">
                  <c:v>45097.677256944444</c:v>
                </c:pt>
                <c:pt idx="3">
                  <c:v>45097.68072916667</c:v>
                </c:pt>
                <c:pt idx="4">
                  <c:v>45097.682673611111</c:v>
                </c:pt>
                <c:pt idx="5">
                  <c:v>45097.684189814812</c:v>
                </c:pt>
                <c:pt idx="6">
                  <c:v>45097.687696759254</c:v>
                </c:pt>
                <c:pt idx="7">
                  <c:v>45097.691157407404</c:v>
                </c:pt>
                <c:pt idx="8">
                  <c:v>45097.694618055553</c:v>
                </c:pt>
                <c:pt idx="9">
                  <c:v>45097.698078703703</c:v>
                </c:pt>
                <c:pt idx="10">
                  <c:v>45097.701585648145</c:v>
                </c:pt>
                <c:pt idx="11">
                  <c:v>45097.705057870371</c:v>
                </c:pt>
                <c:pt idx="12">
                  <c:v>45097.708599537036</c:v>
                </c:pt>
                <c:pt idx="13">
                  <c:v>45097.712025462963</c:v>
                </c:pt>
                <c:pt idx="14">
                  <c:v>45097.715451388889</c:v>
                </c:pt>
                <c:pt idx="15">
                  <c:v>45097.718935185185</c:v>
                </c:pt>
                <c:pt idx="16">
                  <c:v>45097.722407407404</c:v>
                </c:pt>
                <c:pt idx="17">
                  <c:v>45097.72587962963</c:v>
                </c:pt>
                <c:pt idx="18">
                  <c:v>45097.729374999995</c:v>
                </c:pt>
                <c:pt idx="19">
                  <c:v>45097.732835648145</c:v>
                </c:pt>
                <c:pt idx="20">
                  <c:v>45097.736296296294</c:v>
                </c:pt>
                <c:pt idx="21">
                  <c:v>45097.739756944444</c:v>
                </c:pt>
                <c:pt idx="22">
                  <c:v>45097.74324074074</c:v>
                </c:pt>
                <c:pt idx="23">
                  <c:v>45097.746724537035</c:v>
                </c:pt>
                <c:pt idx="24">
                  <c:v>45097.7503125</c:v>
                </c:pt>
                <c:pt idx="25">
                  <c:v>45097.753668981481</c:v>
                </c:pt>
                <c:pt idx="26">
                  <c:v>45097.757164351853</c:v>
                </c:pt>
                <c:pt idx="27">
                  <c:v>45097.760624999995</c:v>
                </c:pt>
                <c:pt idx="28">
                  <c:v>45097.764085648145</c:v>
                </c:pt>
                <c:pt idx="29">
                  <c:v>45097.767569444441</c:v>
                </c:pt>
                <c:pt idx="30">
                  <c:v>45097.771041666667</c:v>
                </c:pt>
                <c:pt idx="31">
                  <c:v>45097.774502314816</c:v>
                </c:pt>
                <c:pt idx="32">
                  <c:v>45097.777962962966</c:v>
                </c:pt>
                <c:pt idx="33">
                  <c:v>45097.781435185185</c:v>
                </c:pt>
                <c:pt idx="34">
                  <c:v>45097.784918981481</c:v>
                </c:pt>
                <c:pt idx="35">
                  <c:v>45097.7883912037</c:v>
                </c:pt>
                <c:pt idx="36">
                  <c:v>45097.791944444441</c:v>
                </c:pt>
                <c:pt idx="37">
                  <c:v>45097.794386574074</c:v>
                </c:pt>
                <c:pt idx="38">
                  <c:v>45097.795335648145</c:v>
                </c:pt>
                <c:pt idx="39">
                  <c:v>45097.798807870371</c:v>
                </c:pt>
                <c:pt idx="40">
                  <c:v>45097.801157407404</c:v>
                </c:pt>
                <c:pt idx="41">
                  <c:v>45097.80228009259</c:v>
                </c:pt>
                <c:pt idx="42">
                  <c:v>45097.805763888886</c:v>
                </c:pt>
                <c:pt idx="43">
                  <c:v>45097.809236111112</c:v>
                </c:pt>
                <c:pt idx="44">
                  <c:v>45097.810648148152</c:v>
                </c:pt>
                <c:pt idx="45">
                  <c:v>45097.812719907408</c:v>
                </c:pt>
                <c:pt idx="46">
                  <c:v>45097.81618055555</c:v>
                </c:pt>
                <c:pt idx="47">
                  <c:v>45097.819652777776</c:v>
                </c:pt>
                <c:pt idx="48">
                  <c:v>45097.823124999995</c:v>
                </c:pt>
                <c:pt idx="49">
                  <c:v>45097.826597222222</c:v>
                </c:pt>
                <c:pt idx="50">
                  <c:v>45097.830069444441</c:v>
                </c:pt>
                <c:pt idx="51">
                  <c:v>45097.833599537036</c:v>
                </c:pt>
                <c:pt idx="52">
                  <c:v>45097.835243055553</c:v>
                </c:pt>
                <c:pt idx="53">
                  <c:v>45097.837025462963</c:v>
                </c:pt>
                <c:pt idx="54">
                  <c:v>45097.838587962964</c:v>
                </c:pt>
                <c:pt idx="55">
                  <c:v>45097.840486111112</c:v>
                </c:pt>
                <c:pt idx="56">
                  <c:v>45097.842407407406</c:v>
                </c:pt>
                <c:pt idx="57">
                  <c:v>45097.843969907408</c:v>
                </c:pt>
                <c:pt idx="58">
                  <c:v>45097.845335648148</c:v>
                </c:pt>
                <c:pt idx="59">
                  <c:v>45097.847418981481</c:v>
                </c:pt>
                <c:pt idx="60">
                  <c:v>45097.8508912037</c:v>
                </c:pt>
                <c:pt idx="61">
                  <c:v>45097.854374999995</c:v>
                </c:pt>
                <c:pt idx="62">
                  <c:v>45097.857835648145</c:v>
                </c:pt>
                <c:pt idx="63">
                  <c:v>45097.8600462963</c:v>
                </c:pt>
                <c:pt idx="64">
                  <c:v>45097.861319444441</c:v>
                </c:pt>
                <c:pt idx="65">
                  <c:v>45097.863877314812</c:v>
                </c:pt>
                <c:pt idx="66">
                  <c:v>45097.864803240744</c:v>
                </c:pt>
                <c:pt idx="67">
                  <c:v>45097.866388888891</c:v>
                </c:pt>
                <c:pt idx="68">
                  <c:v>45097.868263888886</c:v>
                </c:pt>
                <c:pt idx="69">
                  <c:v>45097.87059027778</c:v>
                </c:pt>
                <c:pt idx="70">
                  <c:v>45097.871759259258</c:v>
                </c:pt>
                <c:pt idx="71">
                  <c:v>45097.873206018514</c:v>
                </c:pt>
                <c:pt idx="72">
                  <c:v>45097.875300925924</c:v>
                </c:pt>
              </c:numCache>
            </c:numRef>
          </c:xVal>
          <c:yVal>
            <c:numRef>
              <c:f>interval_summary!$H$2:$H$74</c:f>
              <c:numCache>
                <c:formatCode>General</c:formatCode>
                <c:ptCount val="7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153.46147321700917</c:v>
                </c:pt>
                <c:pt idx="5">
                  <c:v>151.38581334829195</c:v>
                </c:pt>
                <c:pt idx="6">
                  <c:v>160.39258848190178</c:v>
                </c:pt>
                <c:pt idx="7">
                  <c:v>316.0645977020273</c:v>
                </c:pt>
                <c:pt idx="8">
                  <c:v>305.39138465881399</c:v>
                </c:pt>
                <c:pt idx="9">
                  <c:v>305.16197202205745</c:v>
                </c:pt>
                <c:pt idx="10">
                  <c:v>310.47148208141573</c:v>
                </c:pt>
                <c:pt idx="11">
                  <c:v>315.51696588397158</c:v>
                </c:pt>
                <c:pt idx="12">
                  <c:v>525.20189712047602</c:v>
                </c:pt>
                <c:pt idx="13">
                  <c:v>532.827553966045</c:v>
                </c:pt>
                <c:pt idx="14">
                  <c:v>486.26112730503115</c:v>
                </c:pt>
                <c:pt idx="15">
                  <c:v>547.15479914546017</c:v>
                </c:pt>
                <c:pt idx="16">
                  <c:v>641.76007361173367</c:v>
                </c:pt>
                <c:pt idx="17">
                  <c:v>636.57624547481441</c:v>
                </c:pt>
                <c:pt idx="18">
                  <c:v>649.0452665400519</c:v>
                </c:pt>
                <c:pt idx="19">
                  <c:v>649.97323868513126</c:v>
                </c:pt>
                <c:pt idx="20">
                  <c:v>651.24777172803806</c:v>
                </c:pt>
                <c:pt idx="21">
                  <c:v>665.11045801877958</c:v>
                </c:pt>
                <c:pt idx="22">
                  <c:v>638.44794781446387</c:v>
                </c:pt>
                <c:pt idx="23">
                  <c:v>606.35569104433046</c:v>
                </c:pt>
                <c:pt idx="24">
                  <c:v>653.33283346176279</c:v>
                </c:pt>
                <c:pt idx="25">
                  <c:v>635.87241964339842</c:v>
                </c:pt>
                <c:pt idx="26">
                  <c:v>648.37844678878423</c:v>
                </c:pt>
                <c:pt idx="27">
                  <c:v>655.22517961501887</c:v>
                </c:pt>
                <c:pt idx="28">
                  <c:v>626.10555145263493</c:v>
                </c:pt>
                <c:pt idx="29">
                  <c:v>599.98380332946726</c:v>
                </c:pt>
                <c:pt idx="30">
                  <c:v>599.61125267028751</c:v>
                </c:pt>
                <c:pt idx="31">
                  <c:v>620.5541708374019</c:v>
                </c:pt>
                <c:pt idx="32">
                  <c:v>646.11835731506358</c:v>
                </c:pt>
                <c:pt idx="33">
                  <c:v>689.75187164306476</c:v>
                </c:pt>
                <c:pt idx="34">
                  <c:v>670.6931904602053</c:v>
                </c:pt>
                <c:pt idx="35">
                  <c:v>622.15593749999994</c:v>
                </c:pt>
                <c:pt idx="36">
                  <c:v>916.79444106817334</c:v>
                </c:pt>
                <c:pt idx="37">
                  <c:v>1168.164594790936</c:v>
                </c:pt>
                <c:pt idx="38">
                  <c:v>1191.0405659008045</c:v>
                </c:pt>
                <c:pt idx="39">
                  <c:v>1475.6666208040701</c:v>
                </c:pt>
                <c:pt idx="40">
                  <c:v>1753.2393755579005</c:v>
                </c:pt>
                <c:pt idx="41">
                  <c:v>1755.2174187696003</c:v>
                </c:pt>
                <c:pt idx="42">
                  <c:v>1747.3345438957238</c:v>
                </c:pt>
                <c:pt idx="43">
                  <c:v>1689.1773626709003</c:v>
                </c:pt>
                <c:pt idx="44">
                  <c:v>1751.0966267633464</c:v>
                </c:pt>
                <c:pt idx="45">
                  <c:v>1763.2008607530622</c:v>
                </c:pt>
                <c:pt idx="46">
                  <c:v>1730.7712014818226</c:v>
                </c:pt>
                <c:pt idx="47">
                  <c:v>1710.5111532735857</c:v>
                </c:pt>
                <c:pt idx="48">
                  <c:v>1687.7560260057483</c:v>
                </c:pt>
                <c:pt idx="49">
                  <c:v>1737.3006186532978</c:v>
                </c:pt>
                <c:pt idx="50">
                  <c:v>1755.1803219652188</c:v>
                </c:pt>
                <c:pt idx="51">
                  <c:v>1718.3513744354225</c:v>
                </c:pt>
                <c:pt idx="52">
                  <c:v>1719.5045060729999</c:v>
                </c:pt>
                <c:pt idx="53">
                  <c:v>1742.4457218074783</c:v>
                </c:pt>
                <c:pt idx="54">
                  <c:v>1742.39615532875</c:v>
                </c:pt>
                <c:pt idx="55">
                  <c:v>1742.6430576133725</c:v>
                </c:pt>
                <c:pt idx="56">
                  <c:v>1731.573242702485</c:v>
                </c:pt>
                <c:pt idx="57">
                  <c:v>1728.6122259807589</c:v>
                </c:pt>
                <c:pt idx="58">
                  <c:v>1743.458440275193</c:v>
                </c:pt>
                <c:pt idx="59">
                  <c:v>1743.0142050743098</c:v>
                </c:pt>
                <c:pt idx="60">
                  <c:v>1724.6130451154706</c:v>
                </c:pt>
                <c:pt idx="61">
                  <c:v>1688.0375661754624</c:v>
                </c:pt>
                <c:pt idx="62">
                  <c:v>1643.6814166259767</c:v>
                </c:pt>
                <c:pt idx="63">
                  <c:v>1395.9469554901116</c:v>
                </c:pt>
                <c:pt idx="64">
                  <c:v>1392.9906356048582</c:v>
                </c:pt>
                <c:pt idx="65">
                  <c:v>1027.8902522254007</c:v>
                </c:pt>
                <c:pt idx="66">
                  <c:v>1025.384515018465</c:v>
                </c:pt>
                <c:pt idx="67">
                  <c:v>682.88293147563786</c:v>
                </c:pt>
                <c:pt idx="68">
                  <c:v>657.04201386451473</c:v>
                </c:pt>
                <c:pt idx="69">
                  <c:v>508.46798365592934</c:v>
                </c:pt>
                <c:pt idx="70">
                  <c:v>493.01131542205763</c:v>
                </c:pt>
                <c:pt idx="71">
                  <c:v>310.98696154594535</c:v>
                </c:pt>
                <c:pt idx="72">
                  <c:v>287.51969932556148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8BA4-4745-A9D4-32DA90BEB6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46042976"/>
        <c:axId val="178194224"/>
      </c:scatterChart>
      <c:scatterChart>
        <c:scatterStyle val="lineMarker"/>
        <c:varyColors val="0"/>
        <c:ser>
          <c:idx val="0"/>
          <c:order val="0"/>
          <c:tx>
            <c:strRef>
              <c:f>interval_summary!$D$1</c:f>
              <c:strCache>
                <c:ptCount val="1"/>
                <c:pt idx="0">
                  <c:v>SYSTEM_LAMBDA</c:v>
                </c:pt>
              </c:strCache>
            </c:strRef>
          </c:tx>
          <c:spPr>
            <a:ln w="19050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interval_summary!$B$2:$B$74</c:f>
              <c:numCache>
                <c:formatCode>m/d/yyyy\ h:mm</c:formatCode>
                <c:ptCount val="73"/>
                <c:pt idx="0">
                  <c:v>45097.670347222222</c:v>
                </c:pt>
                <c:pt idx="1">
                  <c:v>45097.673842592594</c:v>
                </c:pt>
                <c:pt idx="2">
                  <c:v>45097.677256944444</c:v>
                </c:pt>
                <c:pt idx="3">
                  <c:v>45097.68072916667</c:v>
                </c:pt>
                <c:pt idx="4">
                  <c:v>45097.682673611111</c:v>
                </c:pt>
                <c:pt idx="5">
                  <c:v>45097.684189814812</c:v>
                </c:pt>
                <c:pt idx="6">
                  <c:v>45097.687696759254</c:v>
                </c:pt>
                <c:pt idx="7">
                  <c:v>45097.691157407404</c:v>
                </c:pt>
                <c:pt idx="8">
                  <c:v>45097.694618055553</c:v>
                </c:pt>
                <c:pt idx="9">
                  <c:v>45097.698078703703</c:v>
                </c:pt>
                <c:pt idx="10">
                  <c:v>45097.701585648145</c:v>
                </c:pt>
                <c:pt idx="11">
                  <c:v>45097.705057870371</c:v>
                </c:pt>
                <c:pt idx="12">
                  <c:v>45097.708599537036</c:v>
                </c:pt>
                <c:pt idx="13">
                  <c:v>45097.712025462963</c:v>
                </c:pt>
                <c:pt idx="14">
                  <c:v>45097.715451388889</c:v>
                </c:pt>
                <c:pt idx="15">
                  <c:v>45097.718935185185</c:v>
                </c:pt>
                <c:pt idx="16">
                  <c:v>45097.722407407404</c:v>
                </c:pt>
                <c:pt idx="17">
                  <c:v>45097.72587962963</c:v>
                </c:pt>
                <c:pt idx="18">
                  <c:v>45097.729374999995</c:v>
                </c:pt>
                <c:pt idx="19">
                  <c:v>45097.732835648145</c:v>
                </c:pt>
                <c:pt idx="20">
                  <c:v>45097.736296296294</c:v>
                </c:pt>
                <c:pt idx="21">
                  <c:v>45097.739756944444</c:v>
                </c:pt>
                <c:pt idx="22">
                  <c:v>45097.74324074074</c:v>
                </c:pt>
                <c:pt idx="23">
                  <c:v>45097.746724537035</c:v>
                </c:pt>
                <c:pt idx="24">
                  <c:v>45097.7503125</c:v>
                </c:pt>
                <c:pt idx="25">
                  <c:v>45097.753668981481</c:v>
                </c:pt>
                <c:pt idx="26">
                  <c:v>45097.757164351853</c:v>
                </c:pt>
                <c:pt idx="27">
                  <c:v>45097.760624999995</c:v>
                </c:pt>
                <c:pt idx="28">
                  <c:v>45097.764085648145</c:v>
                </c:pt>
                <c:pt idx="29">
                  <c:v>45097.767569444441</c:v>
                </c:pt>
                <c:pt idx="30">
                  <c:v>45097.771041666667</c:v>
                </c:pt>
                <c:pt idx="31">
                  <c:v>45097.774502314816</c:v>
                </c:pt>
                <c:pt idx="32">
                  <c:v>45097.777962962966</c:v>
                </c:pt>
                <c:pt idx="33">
                  <c:v>45097.781435185185</c:v>
                </c:pt>
                <c:pt idx="34">
                  <c:v>45097.784918981481</c:v>
                </c:pt>
                <c:pt idx="35">
                  <c:v>45097.7883912037</c:v>
                </c:pt>
                <c:pt idx="36">
                  <c:v>45097.791944444441</c:v>
                </c:pt>
                <c:pt idx="37">
                  <c:v>45097.794386574074</c:v>
                </c:pt>
                <c:pt idx="38">
                  <c:v>45097.795335648145</c:v>
                </c:pt>
                <c:pt idx="39">
                  <c:v>45097.798807870371</c:v>
                </c:pt>
                <c:pt idx="40">
                  <c:v>45097.801157407404</c:v>
                </c:pt>
                <c:pt idx="41">
                  <c:v>45097.80228009259</c:v>
                </c:pt>
                <c:pt idx="42">
                  <c:v>45097.805763888886</c:v>
                </c:pt>
                <c:pt idx="43">
                  <c:v>45097.809236111112</c:v>
                </c:pt>
                <c:pt idx="44">
                  <c:v>45097.810648148152</c:v>
                </c:pt>
                <c:pt idx="45">
                  <c:v>45097.812719907408</c:v>
                </c:pt>
                <c:pt idx="46">
                  <c:v>45097.81618055555</c:v>
                </c:pt>
                <c:pt idx="47">
                  <c:v>45097.819652777776</c:v>
                </c:pt>
                <c:pt idx="48">
                  <c:v>45097.823124999995</c:v>
                </c:pt>
                <c:pt idx="49">
                  <c:v>45097.826597222222</c:v>
                </c:pt>
                <c:pt idx="50">
                  <c:v>45097.830069444441</c:v>
                </c:pt>
                <c:pt idx="51">
                  <c:v>45097.833599537036</c:v>
                </c:pt>
                <c:pt idx="52">
                  <c:v>45097.835243055553</c:v>
                </c:pt>
                <c:pt idx="53">
                  <c:v>45097.837025462963</c:v>
                </c:pt>
                <c:pt idx="54">
                  <c:v>45097.838587962964</c:v>
                </c:pt>
                <c:pt idx="55">
                  <c:v>45097.840486111112</c:v>
                </c:pt>
                <c:pt idx="56">
                  <c:v>45097.842407407406</c:v>
                </c:pt>
                <c:pt idx="57">
                  <c:v>45097.843969907408</c:v>
                </c:pt>
                <c:pt idx="58">
                  <c:v>45097.845335648148</c:v>
                </c:pt>
                <c:pt idx="59">
                  <c:v>45097.847418981481</c:v>
                </c:pt>
                <c:pt idx="60">
                  <c:v>45097.8508912037</c:v>
                </c:pt>
                <c:pt idx="61">
                  <c:v>45097.854374999995</c:v>
                </c:pt>
                <c:pt idx="62">
                  <c:v>45097.857835648145</c:v>
                </c:pt>
                <c:pt idx="63">
                  <c:v>45097.8600462963</c:v>
                </c:pt>
                <c:pt idx="64">
                  <c:v>45097.861319444441</c:v>
                </c:pt>
                <c:pt idx="65">
                  <c:v>45097.863877314812</c:v>
                </c:pt>
                <c:pt idx="66">
                  <c:v>45097.864803240744</c:v>
                </c:pt>
                <c:pt idx="67">
                  <c:v>45097.866388888891</c:v>
                </c:pt>
                <c:pt idx="68">
                  <c:v>45097.868263888886</c:v>
                </c:pt>
                <c:pt idx="69">
                  <c:v>45097.87059027778</c:v>
                </c:pt>
                <c:pt idx="70">
                  <c:v>45097.871759259258</c:v>
                </c:pt>
                <c:pt idx="71">
                  <c:v>45097.873206018514</c:v>
                </c:pt>
                <c:pt idx="72">
                  <c:v>45097.875300925924</c:v>
                </c:pt>
              </c:numCache>
            </c:numRef>
          </c:xVal>
          <c:yVal>
            <c:numRef>
              <c:f>interval_summary!$D$2:$D$74</c:f>
              <c:numCache>
                <c:formatCode>General</c:formatCode>
                <c:ptCount val="73"/>
                <c:pt idx="0">
                  <c:v>1698.4422607421902</c:v>
                </c:pt>
                <c:pt idx="1">
                  <c:v>3632.33178710937</c:v>
                </c:pt>
                <c:pt idx="2">
                  <c:v>3744.31372070312</c:v>
                </c:pt>
                <c:pt idx="3">
                  <c:v>5001</c:v>
                </c:pt>
                <c:pt idx="4">
                  <c:v>5001</c:v>
                </c:pt>
                <c:pt idx="5">
                  <c:v>4772.9609375</c:v>
                </c:pt>
                <c:pt idx="6">
                  <c:v>5001</c:v>
                </c:pt>
                <c:pt idx="7">
                  <c:v>4992.478515625</c:v>
                </c:pt>
                <c:pt idx="8">
                  <c:v>4500.00048828125</c:v>
                </c:pt>
                <c:pt idx="9">
                  <c:v>4500.0009765625</c:v>
                </c:pt>
                <c:pt idx="10">
                  <c:v>4986.525390625</c:v>
                </c:pt>
                <c:pt idx="11">
                  <c:v>4987.59033203125</c:v>
                </c:pt>
                <c:pt idx="12">
                  <c:v>4993.8002929687509</c:v>
                </c:pt>
                <c:pt idx="13">
                  <c:v>4500</c:v>
                </c:pt>
                <c:pt idx="14">
                  <c:v>4167.57421875</c:v>
                </c:pt>
                <c:pt idx="15">
                  <c:v>4614.3544921875</c:v>
                </c:pt>
                <c:pt idx="16">
                  <c:v>4500.0009765625</c:v>
                </c:pt>
                <c:pt idx="17">
                  <c:v>4198.4990234375</c:v>
                </c:pt>
                <c:pt idx="18">
                  <c:v>4168.5810546875</c:v>
                </c:pt>
                <c:pt idx="19">
                  <c:v>4360.712890625</c:v>
                </c:pt>
                <c:pt idx="20">
                  <c:v>4500</c:v>
                </c:pt>
                <c:pt idx="21">
                  <c:v>4971.951171875</c:v>
                </c:pt>
                <c:pt idx="22">
                  <c:v>4910.3676757812509</c:v>
                </c:pt>
                <c:pt idx="23">
                  <c:v>1490.96533203125</c:v>
                </c:pt>
                <c:pt idx="24">
                  <c:v>1261.1370849609402</c:v>
                </c:pt>
                <c:pt idx="25">
                  <c:v>1220.4876708984402</c:v>
                </c:pt>
                <c:pt idx="26">
                  <c:v>1064.09484863281</c:v>
                </c:pt>
                <c:pt idx="27">
                  <c:v>3558.0068359375</c:v>
                </c:pt>
                <c:pt idx="28">
                  <c:v>3560.53540039062</c:v>
                </c:pt>
                <c:pt idx="29">
                  <c:v>3068.150390625</c:v>
                </c:pt>
                <c:pt idx="30">
                  <c:v>3177.79711914063</c:v>
                </c:pt>
                <c:pt idx="31">
                  <c:v>4307.80126953125</c:v>
                </c:pt>
                <c:pt idx="32">
                  <c:v>4750.5751953125</c:v>
                </c:pt>
                <c:pt idx="33">
                  <c:v>4826.28515625</c:v>
                </c:pt>
                <c:pt idx="34">
                  <c:v>4500.0009765625</c:v>
                </c:pt>
                <c:pt idx="35">
                  <c:v>4785.39794921875</c:v>
                </c:pt>
                <c:pt idx="36">
                  <c:v>4815.2944335937509</c:v>
                </c:pt>
                <c:pt idx="37">
                  <c:v>4800.64404296875</c:v>
                </c:pt>
                <c:pt idx="38">
                  <c:v>5001</c:v>
                </c:pt>
                <c:pt idx="39">
                  <c:v>5001</c:v>
                </c:pt>
                <c:pt idx="40">
                  <c:v>4732.21337890625</c:v>
                </c:pt>
                <c:pt idx="41">
                  <c:v>4707.5185546875</c:v>
                </c:pt>
                <c:pt idx="42">
                  <c:v>4694.65283203125</c:v>
                </c:pt>
                <c:pt idx="43">
                  <c:v>4514.7255859375</c:v>
                </c:pt>
                <c:pt idx="44">
                  <c:v>4686.65478515625</c:v>
                </c:pt>
                <c:pt idx="45">
                  <c:v>5001</c:v>
                </c:pt>
                <c:pt idx="46">
                  <c:v>4652.30615234375</c:v>
                </c:pt>
                <c:pt idx="47">
                  <c:v>4654.70458984375</c:v>
                </c:pt>
                <c:pt idx="48">
                  <c:v>4492.525390625</c:v>
                </c:pt>
                <c:pt idx="49">
                  <c:v>4653.0502929687509</c:v>
                </c:pt>
                <c:pt idx="50">
                  <c:v>5001</c:v>
                </c:pt>
                <c:pt idx="51">
                  <c:v>4622.39892578125</c:v>
                </c:pt>
                <c:pt idx="52">
                  <c:v>4622.40087890625</c:v>
                </c:pt>
                <c:pt idx="53">
                  <c:v>4656.375</c:v>
                </c:pt>
                <c:pt idx="54">
                  <c:v>4656.2324218750009</c:v>
                </c:pt>
                <c:pt idx="55">
                  <c:v>4657.38720703125</c:v>
                </c:pt>
                <c:pt idx="56">
                  <c:v>4656.6416015625</c:v>
                </c:pt>
                <c:pt idx="57">
                  <c:v>4658.15625</c:v>
                </c:pt>
                <c:pt idx="58">
                  <c:v>5001</c:v>
                </c:pt>
                <c:pt idx="59">
                  <c:v>5001</c:v>
                </c:pt>
                <c:pt idx="60">
                  <c:v>4656.8227539062509</c:v>
                </c:pt>
                <c:pt idx="61">
                  <c:v>3915.626953125</c:v>
                </c:pt>
                <c:pt idx="62">
                  <c:v>2773.07495117188</c:v>
                </c:pt>
                <c:pt idx="63">
                  <c:v>1753.36059570313</c:v>
                </c:pt>
                <c:pt idx="64">
                  <c:v>1717.04406738281</c:v>
                </c:pt>
                <c:pt idx="65">
                  <c:v>813.66326904296909</c:v>
                </c:pt>
                <c:pt idx="66">
                  <c:v>377.50222778320301</c:v>
                </c:pt>
                <c:pt idx="67">
                  <c:v>737.78967285156307</c:v>
                </c:pt>
                <c:pt idx="68">
                  <c:v>222.43304443359403</c:v>
                </c:pt>
                <c:pt idx="69">
                  <c:v>461.15545654296903</c:v>
                </c:pt>
                <c:pt idx="70">
                  <c:v>209.07199096679699</c:v>
                </c:pt>
                <c:pt idx="71">
                  <c:v>110.07593536377</c:v>
                </c:pt>
                <c:pt idx="72">
                  <c:v>74.825607299804688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8BA4-4745-A9D4-32DA90BEB6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26071408"/>
        <c:axId val="1526077168"/>
      </c:scatterChart>
      <c:valAx>
        <c:axId val="1346042976"/>
        <c:scaling>
          <c:orientation val="minMax"/>
          <c:min val="45097.666666669997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d/yyyy\ h:mm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8194224"/>
        <c:crosses val="autoZero"/>
        <c:crossBetween val="midCat"/>
        <c:majorUnit val="4.1666660000000015E-2"/>
      </c:valAx>
      <c:valAx>
        <c:axId val="17819422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ECRS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6042976"/>
        <c:crosses val="autoZero"/>
        <c:crossBetween val="midCat"/>
      </c:valAx>
      <c:valAx>
        <c:axId val="1526077168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System Lambda ($/MWh)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6071408"/>
        <c:crosses val="max"/>
        <c:crossBetween val="midCat"/>
      </c:valAx>
      <c:valAx>
        <c:axId val="1526071408"/>
        <c:scaling>
          <c:orientation val="minMax"/>
        </c:scaling>
        <c:delete val="1"/>
        <c:axPos val="b"/>
        <c:numFmt formatCode="m/d/yyyy\ h:mm" sourceLinked="1"/>
        <c:majorTickMark val="out"/>
        <c:minorTickMark val="none"/>
        <c:tickLblPos val="nextTo"/>
        <c:crossAx val="152607716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72613F-3576-4EE9-945C-25503B987A3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3018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38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839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3D268840-BF02-4F0B-BABD-CE6A89A8AA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BE4DB42-EF9B-4D22-82BC-F85C20C3C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858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79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3318404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42794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94424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F09399B-141B-4FDF-950C-C47746FA05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 dirty="0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355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mp/data-products/data-product-details?id=NP3-915-EX" TargetMode="External"/><Relationship Id="rId2" Type="http://schemas.openxmlformats.org/officeDocument/2006/relationships/hyperlink" Target="https://www.ercot.com/mp/data-products/data-product-details?id=NP3-911-ER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hyperlink" Target="https://www.ercot.com/mp/data-products/data-product-details?id=NP4-179-CD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1600200"/>
            <a:ext cx="564603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ECRS Update</a:t>
            </a:r>
          </a:p>
          <a:p>
            <a:endParaRPr lang="en-US" sz="2400" b="1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Alfredo Moreno</a:t>
            </a:r>
          </a:p>
          <a:p>
            <a:r>
              <a:rPr lang="en-US" dirty="0"/>
              <a:t>Manager, Forward Markets</a:t>
            </a:r>
          </a:p>
          <a:p>
            <a:endParaRPr lang="en-US" dirty="0"/>
          </a:p>
          <a:p>
            <a:r>
              <a:rPr lang="en-US" dirty="0"/>
              <a:t>July 12, 2023 </a:t>
            </a:r>
            <a:r>
              <a:rPr lang="en-US" dirty="0">
                <a:solidFill>
                  <a:srgbClr val="FF0000"/>
                </a:solidFill>
              </a:rPr>
              <a:t>(Updated on August 8, 2023, with updated data on slide 8 based on improved methodology)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Wrap-Up and Question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14400"/>
            <a:ext cx="8534400" cy="3825875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solidFill>
                  <a:schemeClr val="tx2"/>
                </a:solidFill>
              </a:rPr>
              <a:t>ERCOT is prepared to help support future discussion and analysis of ECRS during the early weeks/months of the new AS.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dirty="0">
              <a:solidFill>
                <a:schemeClr val="tx2"/>
              </a:solidFill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/>
              <a:t>ERCOT can support </a:t>
            </a:r>
            <a:r>
              <a:rPr lang="en-US" dirty="0">
                <a:solidFill>
                  <a:schemeClr val="tx2"/>
                </a:solidFill>
              </a:rPr>
              <a:t>questions at WMS or a designated WMS working group, while also recognizing </a:t>
            </a:r>
            <a:r>
              <a:rPr lang="en-US">
                <a:solidFill>
                  <a:schemeClr val="tx2"/>
                </a:solidFill>
              </a:rPr>
              <a:t>certain </a:t>
            </a:r>
            <a:r>
              <a:rPr lang="en-US"/>
              <a:t>analysis </a:t>
            </a:r>
            <a:r>
              <a:rPr lang="en-US" dirty="0"/>
              <a:t>needs to be at ROS/PDCWG.</a:t>
            </a:r>
            <a:endParaRPr lang="en-US" dirty="0">
              <a:solidFill>
                <a:schemeClr val="tx2"/>
              </a:solidFill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dirty="0"/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solidFill>
                  <a:schemeClr val="tx2"/>
                </a:solidFill>
              </a:rPr>
              <a:t>Questions?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dirty="0"/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363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2864A-E167-B595-0136-03FB0B700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169841"/>
            <a:ext cx="8458200" cy="518318"/>
          </a:xfrm>
        </p:spPr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E23AC3-315C-9E47-68E4-0CD1D3236E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83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3F4BD-D542-3731-2EAA-7C08BDD4A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NSPIN Awards Resource Mix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CE0023-CE5C-F1E3-98D2-F86D0B6343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FF38AA8-13F6-8FC2-DBDF-6D27BE621E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7800"/>
            <a:ext cx="91440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46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6ED77-88C1-F6DC-24EE-C3FBFFA59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DAD4D-F97B-2B65-8D5E-952A68790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7924800" cy="4319832"/>
          </a:xfrm>
        </p:spPr>
        <p:txBody>
          <a:bodyPr/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Summary of what was shared at TAC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Follow-up from TAC</a:t>
            </a:r>
          </a:p>
          <a:p>
            <a:pPr lvl="1"/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Can ERCOT provide more data?</a:t>
            </a:r>
          </a:p>
          <a:p>
            <a:pPr lvl="1"/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Was there a change in Non-Spin resource mix awards?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Questions</a:t>
            </a:r>
          </a:p>
          <a:p>
            <a:r>
              <a:rPr lang="en-US" sz="2000" dirty="0"/>
              <a:t>Appendix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81BA91-749F-BB8B-4908-05304C43D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511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73DF3-5CD3-0F96-7B9C-423BC114A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ACC8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Day-Ahead Market ECRS June 10-27, 2023 (from TAC)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CE33-FB44-BF15-4102-E7F64665F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ECRS daily procurement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2,073 average procured MW/hour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E4AC5F-6526-63B9-47A9-E085D7EA09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6F7A5D-CFC0-D15F-C6F0-9D76527D9F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16" y="2362200"/>
            <a:ext cx="3914930" cy="282600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569428-CD1E-DA3B-BD3D-7B10BC81F2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4597" y="2029213"/>
            <a:ext cx="4851638" cy="3158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355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8E36F19-D6E1-254B-CFD9-0ED3A735A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26573"/>
            <a:ext cx="8534400" cy="5064627"/>
          </a:xfrm>
        </p:spPr>
        <p:txBody>
          <a:bodyPr/>
          <a:lstStyle/>
          <a:p>
            <a:r>
              <a:rPr lang="en-US" sz="1400" dirty="0"/>
              <a:t>For the period of Jun 10-18, 2023, Quick Start Resources (~50%), Thermal Resources (~33%) and Energy Storage Resources (~12%) provided majority of the ECRS in Real Time. There were 3 events that resulted in deployment of SCED dispatchable ECRS.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DB547D-022A-70D6-A0F6-E16C044D6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ECRS Deployments (from TAC)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1F854B-D3D9-FD7A-92D1-AF7EEC6560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07438D-2D74-6808-3714-F4A997B48408}"/>
              </a:ext>
            </a:extLst>
          </p:cNvPr>
          <p:cNvSpPr txBox="1"/>
          <p:nvPr/>
        </p:nvSpPr>
        <p:spPr>
          <a:xfrm>
            <a:off x="457200" y="5599627"/>
            <a:ext cx="830580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Key Takeaway: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ECRS performed well in all deployments and helped recover from the events that triggered deployment.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A8E3F2-10FF-90B7-85F0-9394049D64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979" y="1591250"/>
            <a:ext cx="7146041" cy="2675950"/>
          </a:xfrm>
          <a:prstGeom prst="rect">
            <a:avLst/>
          </a:prstGeom>
        </p:spPr>
      </p:pic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E7085C47-7AE3-0943-F1C9-2CE8348B4A04}"/>
              </a:ext>
            </a:extLst>
          </p:cNvPr>
          <p:cNvGraphicFramePr>
            <a:graphicFrameLocks/>
          </p:cNvGraphicFramePr>
          <p:nvPr/>
        </p:nvGraphicFramePr>
        <p:xfrm>
          <a:off x="970938" y="4173083"/>
          <a:ext cx="7477430" cy="1401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6232">
                  <a:extLst>
                    <a:ext uri="{9D8B030D-6E8A-4147-A177-3AD203B41FA5}">
                      <a16:colId xmlns:a16="http://schemas.microsoft.com/office/drawing/2014/main" val="806950528"/>
                    </a:ext>
                  </a:extLst>
                </a:gridCol>
                <a:gridCol w="1304740">
                  <a:extLst>
                    <a:ext uri="{9D8B030D-6E8A-4147-A177-3AD203B41FA5}">
                      <a16:colId xmlns:a16="http://schemas.microsoft.com/office/drawing/2014/main" val="886167033"/>
                    </a:ext>
                  </a:extLst>
                </a:gridCol>
                <a:gridCol w="1495486">
                  <a:extLst>
                    <a:ext uri="{9D8B030D-6E8A-4147-A177-3AD203B41FA5}">
                      <a16:colId xmlns:a16="http://schemas.microsoft.com/office/drawing/2014/main" val="2075107334"/>
                    </a:ext>
                  </a:extLst>
                </a:gridCol>
                <a:gridCol w="1314574">
                  <a:extLst>
                    <a:ext uri="{9D8B030D-6E8A-4147-A177-3AD203B41FA5}">
                      <a16:colId xmlns:a16="http://schemas.microsoft.com/office/drawing/2014/main" val="3768289248"/>
                    </a:ext>
                  </a:extLst>
                </a:gridCol>
                <a:gridCol w="1676398">
                  <a:extLst>
                    <a:ext uri="{9D8B030D-6E8A-4147-A177-3AD203B41FA5}">
                      <a16:colId xmlns:a16="http://schemas.microsoft.com/office/drawing/2014/main" val="20312152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 and Time Released to SCED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 and Time Recalled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Duration of Event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Maximum MWs Released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Reason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7329067"/>
                  </a:ext>
                </a:extLst>
              </a:tr>
              <a:tr h="314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6/14/2023 19:20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6/14/2023 19:33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600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Insufficient capability for forecasted 10min Ahead Net Load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54224340"/>
                  </a:ext>
                </a:extLst>
              </a:tr>
              <a:tr h="314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6/18/2023 19:20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6/18/2023 19:46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25:25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10min out Net Load Forecast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26845709"/>
                  </a:ext>
                </a:extLst>
              </a:tr>
              <a:tr h="3146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6/16/2023 18:31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6/16/2023 18:36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04:40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 below 59.91Hz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82506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1016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6F3AC-0833-999D-B692-E54592124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Deployments (from TAC)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75927-4104-67EE-7D00-772E22179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88194"/>
          </a:xfrm>
        </p:spPr>
        <p:txBody>
          <a:bodyPr/>
          <a:lstStyle/>
          <a:p>
            <a:pPr marL="0" indent="0">
              <a:buNone/>
            </a:pPr>
            <a:r>
              <a:rPr lang="en-US" sz="1400" b="1" dirty="0"/>
              <a:t>6/14/2023 at 19:20 (manual)</a:t>
            </a:r>
          </a:p>
          <a:p>
            <a:r>
              <a:rPr lang="en-US" sz="1400" dirty="0"/>
              <a:t>SCED Dispatchable MW Released: 600 MW</a:t>
            </a:r>
          </a:p>
          <a:p>
            <a:r>
              <a:rPr lang="en-US" sz="1400" dirty="0"/>
              <a:t>Deployment Duration: 12 minutes and 28 seconds</a:t>
            </a:r>
          </a:p>
          <a:p>
            <a:r>
              <a:rPr lang="en-US" sz="1400" dirty="0"/>
              <a:t>Min HDL – GEN: 1467.2</a:t>
            </a:r>
          </a:p>
          <a:p>
            <a:r>
              <a:rPr lang="en-US" sz="1400" dirty="0"/>
              <a:t>Max System Lambda: 136.9</a:t>
            </a:r>
          </a:p>
          <a:p>
            <a:r>
              <a:rPr lang="en-US" sz="1400" dirty="0"/>
              <a:t>Reason: Insufficient capability for forecasted 10min Ahead Net Load.</a:t>
            </a:r>
          </a:p>
          <a:p>
            <a:pPr marL="0" indent="0">
              <a:buNone/>
            </a:pPr>
            <a:r>
              <a:rPr lang="en-US" sz="1400" b="1" dirty="0"/>
              <a:t>6/16/2023 at 18:31 (frequency trigger)</a:t>
            </a:r>
          </a:p>
          <a:p>
            <a:r>
              <a:rPr lang="en-US" sz="1400" dirty="0"/>
              <a:t>SCED Dispatchable MW Released: 430 MW</a:t>
            </a:r>
          </a:p>
          <a:p>
            <a:r>
              <a:rPr lang="en-US" sz="1400" dirty="0"/>
              <a:t>Duration: 4 minutes and 40 seconds</a:t>
            </a:r>
          </a:p>
          <a:p>
            <a:r>
              <a:rPr lang="en-US" sz="1400" dirty="0"/>
              <a:t>Reason: Frequency below 59.91Hz due to unit trip (~632 MW instantaneous, 1235 MW total) </a:t>
            </a:r>
          </a:p>
          <a:p>
            <a:pPr marL="0" indent="0">
              <a:buNone/>
            </a:pPr>
            <a:r>
              <a:rPr lang="en-US" sz="1400" b="1" dirty="0"/>
              <a:t>6/18/23 at 19:20 (manual)</a:t>
            </a:r>
          </a:p>
          <a:p>
            <a:r>
              <a:rPr lang="en-US" sz="1400" dirty="0"/>
              <a:t>SCED Dispatchable MW Released: 200 MW</a:t>
            </a:r>
          </a:p>
          <a:p>
            <a:r>
              <a:rPr lang="en-US" sz="1400" dirty="0"/>
              <a:t>Duration: 25 minutes and 25 seconds</a:t>
            </a:r>
          </a:p>
          <a:p>
            <a:r>
              <a:rPr lang="en-US" sz="1400" dirty="0"/>
              <a:t>Min HDL – GEN: 1515.7</a:t>
            </a:r>
          </a:p>
          <a:p>
            <a:r>
              <a:rPr lang="en-US" sz="1400" dirty="0"/>
              <a:t>Max System Lambda: 873.8</a:t>
            </a:r>
          </a:p>
          <a:p>
            <a:r>
              <a:rPr lang="en-US" sz="1400" dirty="0"/>
              <a:t>Reason: Insufficient capability for forecasted 10min Ahead Net Load.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6/20/23 at 16:21 (manual)</a:t>
            </a:r>
          </a:p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ERCOT deployed up to 1900 MW of ECRS in steps as dispatchable headroom reduced during the period of 16:21 and 21:01 (4 hours and 40 minutes)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93819E-EB8D-25F0-8980-B80A91A37B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2847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6ED77-88C1-F6DC-24EE-C3FBFFA59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Follow-up from TAC to WMS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DAD4D-F97B-2B65-8D5E-952A68790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7924800" cy="4319832"/>
          </a:xfrm>
        </p:spPr>
        <p:txBody>
          <a:bodyPr/>
          <a:lstStyle/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Can ERCOT provide more data?</a:t>
            </a:r>
          </a:p>
          <a:p>
            <a:pPr lvl="1"/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ERCOT offers the following links for MPs to consider for data</a:t>
            </a:r>
          </a:p>
          <a:p>
            <a:pPr lvl="2"/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Aggregate AS offer curves/Cleared AS/Self-Arranged AS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(2-Day)</a:t>
            </a:r>
          </a:p>
          <a:p>
            <a:pPr lvl="3"/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Ability to see MW amounts for each AS type at each offered price point</a:t>
            </a:r>
          </a:p>
          <a:p>
            <a:pPr lvl="3"/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Ability to see cleared and self-arranged MW amounts </a:t>
            </a:r>
          </a:p>
          <a:p>
            <a:pPr lvl="2"/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Highest price offer selected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(3-Day)</a:t>
            </a:r>
          </a:p>
          <a:p>
            <a:pPr lvl="3"/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Ability to see highest offer price selected, although published MCPC price may be higher due to co-optimization opportunity costs</a:t>
            </a:r>
          </a:p>
          <a:p>
            <a:pPr lvl="2"/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Total AS offers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(Daily)</a:t>
            </a:r>
          </a:p>
          <a:p>
            <a:pPr lvl="3"/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Ability to see daily total MW AS offers for each hour </a:t>
            </a:r>
          </a:p>
          <a:p>
            <a:pPr lvl="3"/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81BA91-749F-BB8B-4908-05304C43D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FEC7EA-1B39-18E2-FB43-73CBEC9CA6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74637" y="4876800"/>
            <a:ext cx="2564563" cy="1408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477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6ED77-88C1-F6DC-24EE-C3FBFFA59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Follow-up from TAC to WMS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DAD4D-F97B-2B65-8D5E-952A68790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305800" cy="2209800"/>
          </a:xfrm>
        </p:spPr>
        <p:txBody>
          <a:bodyPr/>
          <a:lstStyle/>
          <a:p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Was there a change in Non-Spin resource mix after ECRS go-live?</a:t>
            </a:r>
          </a:p>
          <a:p>
            <a:pPr lvl="1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Below ERCOT provides a before/after ECRS go-live to show change (if any) in resource mix for non-spin awards. Graphic below is compressed but intended to reflect:</a:t>
            </a:r>
          </a:p>
          <a:p>
            <a:pPr lvl="2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Average Non-Spin amount procured per Operating Hour week before ECRS (first and brightest bar graphic) and week after ECRS (second and lighter)</a:t>
            </a:r>
          </a:p>
          <a:p>
            <a:pPr marL="685800" lvl="2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2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2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2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2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2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2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2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85800" lvl="2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2"/>
            <a:r>
              <a:rPr lang="en-US" sz="14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Observations: </a:t>
            </a:r>
          </a:p>
          <a:p>
            <a:pPr lvl="3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NSPIN requirement was decreased after ECRS go-live</a:t>
            </a:r>
          </a:p>
          <a:p>
            <a:pPr lvl="3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Proportionally less NSPIN from ESR, CLR, NCLR and more NSPIN from CC and other thermal</a:t>
            </a:r>
          </a:p>
          <a:p>
            <a:pPr lvl="3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QSGR (proportionally increased during peak hours, decreased in off-peak)</a:t>
            </a:r>
          </a:p>
          <a:p>
            <a:pPr marL="685800" lvl="2" indent="0">
              <a:buNone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028700" lvl="3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81BA91-749F-BB8B-4908-05304C43D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3615B08-BA98-164D-C472-5D73DAB0AC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9343"/>
            <a:ext cx="9144000" cy="251894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2204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ECRS released MW vs Utilized MW on OD 6/20/23 (</a:t>
            </a:r>
            <a:r>
              <a:rPr lang="en-US" sz="2400" dirty="0">
                <a:solidFill>
                  <a:srgbClr val="FF0000"/>
                </a:solidFill>
              </a:rPr>
              <a:t>Updated 8/8/23</a:t>
            </a:r>
            <a:r>
              <a:rPr lang="en-US" sz="2400" dirty="0"/>
              <a:t>)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2AEDBB5-6EB4-FD2B-877E-1782F7BDF301}"/>
              </a:ext>
            </a:extLst>
          </p:cNvPr>
          <p:cNvSpPr txBox="1">
            <a:spLocks/>
          </p:cNvSpPr>
          <p:nvPr/>
        </p:nvSpPr>
        <p:spPr>
          <a:xfrm>
            <a:off x="-145915" y="5066995"/>
            <a:ext cx="8991600" cy="141000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System-Wide prices were elevated during the study period.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Majority of Resources with ECRS MW released were dispatched to their HDLs.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sz="1400" dirty="0"/>
              <a:t>A few Resources had released ECRS MW not utilized by SCED because of local transmission congestions and/or high energy offer curves.</a:t>
            </a:r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20A1B1E5-8907-85B2-30B3-527FC1EA0A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2948391"/>
              </p:ext>
            </p:extLst>
          </p:nvPr>
        </p:nvGraphicFramePr>
        <p:xfrm>
          <a:off x="151485" y="990600"/>
          <a:ext cx="8525483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83012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ECRS deployment SCED released MW by Resource Type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23" name="Content Placeholder 22" descr="Graphical user interface, chart, surface chart&#10;&#10;Description automatically generated">
            <a:extLst>
              <a:ext uri="{FF2B5EF4-FFF2-40B4-BE49-F238E27FC236}">
                <a16:creationId xmlns:a16="http://schemas.microsoft.com/office/drawing/2014/main" id="{7DBB3696-CB9C-34E5-A2EA-8D25D3F19A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08" y="1103084"/>
            <a:ext cx="8322158" cy="5145316"/>
          </a:xfrm>
        </p:spPr>
      </p:pic>
    </p:spTree>
    <p:extLst>
      <p:ext uri="{BB962C8B-B14F-4D97-AF65-F5344CB8AC3E}">
        <p14:creationId xmlns:p14="http://schemas.microsoft.com/office/powerpoint/2010/main" val="313079941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c34af464-7aa1-4edd-9be4-83dffc1cb926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287787</TotalTime>
  <Words>728</Words>
  <Application>Microsoft Office PowerPoint</Application>
  <PresentationFormat>On-screen Show (4:3)</PresentationFormat>
  <Paragraphs>117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Courier New</vt:lpstr>
      <vt:lpstr>Symbol</vt:lpstr>
      <vt:lpstr>Wingdings</vt:lpstr>
      <vt:lpstr>1_Custom Design</vt:lpstr>
      <vt:lpstr>Office Theme</vt:lpstr>
      <vt:lpstr>Custom Design</vt:lpstr>
      <vt:lpstr>1_Office Theme</vt:lpstr>
      <vt:lpstr>PowerPoint Presentation</vt:lpstr>
      <vt:lpstr>Agenda</vt:lpstr>
      <vt:lpstr>Day-Ahead Market ECRS June 10-27, 2023 (from TAC)</vt:lpstr>
      <vt:lpstr>ECRS Deployments (from TAC) </vt:lpstr>
      <vt:lpstr>Deployments (from TAC) </vt:lpstr>
      <vt:lpstr>Follow-up from TAC to WMS</vt:lpstr>
      <vt:lpstr>Follow-up from TAC to WMS</vt:lpstr>
      <vt:lpstr>ECRS released MW vs Utilized MW on OD 6/20/23 (Updated 8/8/23) </vt:lpstr>
      <vt:lpstr>ECRS deployment SCED released MW by Resource Type</vt:lpstr>
      <vt:lpstr>Wrap-Up and Question</vt:lpstr>
      <vt:lpstr>Appendix</vt:lpstr>
      <vt:lpstr>Average NSPIN Awards Resource Mix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Chu, Zhengguo</cp:lastModifiedBy>
  <cp:revision>2932</cp:revision>
  <cp:lastPrinted>2020-02-05T17:47:59Z</cp:lastPrinted>
  <dcterms:created xsi:type="dcterms:W3CDTF">2016-01-21T15:20:31Z</dcterms:created>
  <dcterms:modified xsi:type="dcterms:W3CDTF">2023-08-09T17:57:11Z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2023-08-04T17:47:28Z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095c2e9c-13b1-4586-823b-2edfce299e07</vt:lpwstr>
  </property>
  <property fmtid="{D5CDD505-2E9C-101B-9397-08002B2CF9AE}" pid="9" name="MSIP_Label_7084cbda-52b8-46fb-a7b7-cb5bd465ed85_ContentBits">
    <vt:lpwstr>0</vt:lpwstr>
  </property>
</Properties>
</file>