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  <p:sldMasterId id="2147483648" r:id="rId5"/>
    <p:sldMasterId id="214748366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66" r:id="rId8"/>
    <p:sldId id="269" r:id="rId9"/>
    <p:sldId id="270" r:id="rId10"/>
    <p:sldId id="271" r:id="rId11"/>
    <p:sldId id="27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33" autoAdjust="0"/>
  </p:normalViewPr>
  <p:slideViewPr>
    <p:cSldViewPr showGuides="1">
      <p:cViewPr varScale="1">
        <p:scale>
          <a:sx n="74" d="100"/>
          <a:sy n="74" d="100"/>
        </p:scale>
        <p:origin x="1165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682"/>
            <a:ext cx="8382000" cy="518318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5257800" cy="5715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81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4675" y="6527884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57700" y="6569075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0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590800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2023 Annual Validation	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PWG Meeting</a:t>
            </a:r>
          </a:p>
          <a:p>
            <a:r>
              <a:rPr lang="en-US" dirty="0">
                <a:solidFill>
                  <a:schemeClr val="bg1"/>
                </a:solidFill>
              </a:rPr>
              <a:t>August 9, 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56" y="228600"/>
            <a:ext cx="7162800" cy="442118"/>
          </a:xfrm>
        </p:spPr>
        <p:txBody>
          <a:bodyPr/>
          <a:lstStyle/>
          <a:p>
            <a:r>
              <a:rPr lang="en-US" dirty="0"/>
              <a:t>2023 Annual BUS Validation Progress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32A0C34-E1FE-4B80-9362-C25F3B4B9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66941"/>
              </p:ext>
            </p:extLst>
          </p:nvPr>
        </p:nvGraphicFramePr>
        <p:xfrm>
          <a:off x="400050" y="1066800"/>
          <a:ext cx="8515352" cy="4953000"/>
        </p:xfrm>
        <a:graphic>
          <a:graphicData uri="http://schemas.openxmlformats.org/drawingml/2006/table">
            <a:tbl>
              <a:tblPr/>
              <a:tblGrid>
                <a:gridCol w="539563">
                  <a:extLst>
                    <a:ext uri="{9D8B030D-6E8A-4147-A177-3AD203B41FA5}">
                      <a16:colId xmlns:a16="http://schemas.microsoft.com/office/drawing/2014/main" val="2763829870"/>
                    </a:ext>
                  </a:extLst>
                </a:gridCol>
                <a:gridCol w="3251387">
                  <a:extLst>
                    <a:ext uri="{9D8B030D-6E8A-4147-A177-3AD203B41FA5}">
                      <a16:colId xmlns:a16="http://schemas.microsoft.com/office/drawing/2014/main" val="4223033424"/>
                    </a:ext>
                  </a:extLst>
                </a:gridCol>
                <a:gridCol w="758592">
                  <a:extLst>
                    <a:ext uri="{9D8B030D-6E8A-4147-A177-3AD203B41FA5}">
                      <a16:colId xmlns:a16="http://schemas.microsoft.com/office/drawing/2014/main" val="3368039393"/>
                    </a:ext>
                  </a:extLst>
                </a:gridCol>
                <a:gridCol w="793162">
                  <a:extLst>
                    <a:ext uri="{9D8B030D-6E8A-4147-A177-3AD203B41FA5}">
                      <a16:colId xmlns:a16="http://schemas.microsoft.com/office/drawing/2014/main" val="3057471822"/>
                    </a:ext>
                  </a:extLst>
                </a:gridCol>
                <a:gridCol w="793162">
                  <a:extLst>
                    <a:ext uri="{9D8B030D-6E8A-4147-A177-3AD203B41FA5}">
                      <a16:colId xmlns:a16="http://schemas.microsoft.com/office/drawing/2014/main" val="1531918428"/>
                    </a:ext>
                  </a:extLst>
                </a:gridCol>
                <a:gridCol w="793162">
                  <a:extLst>
                    <a:ext uri="{9D8B030D-6E8A-4147-A177-3AD203B41FA5}">
                      <a16:colId xmlns:a16="http://schemas.microsoft.com/office/drawing/2014/main" val="477145173"/>
                    </a:ext>
                  </a:extLst>
                </a:gridCol>
                <a:gridCol w="793162">
                  <a:extLst>
                    <a:ext uri="{9D8B030D-6E8A-4147-A177-3AD203B41FA5}">
                      <a16:colId xmlns:a16="http://schemas.microsoft.com/office/drawing/2014/main" val="864299932"/>
                    </a:ext>
                  </a:extLst>
                </a:gridCol>
                <a:gridCol w="793162">
                  <a:extLst>
                    <a:ext uri="{9D8B030D-6E8A-4147-A177-3AD203B41FA5}">
                      <a16:colId xmlns:a16="http://schemas.microsoft.com/office/drawing/2014/main" val="56854960"/>
                    </a:ext>
                  </a:extLst>
                </a:gridCol>
              </a:tblGrid>
              <a:tr h="4116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effectLst/>
                          <a:latin typeface="MS Sans Serif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ERCOT &amp; TDSP AV 2023 Progress Report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61959"/>
                  </a:ext>
                </a:extLst>
              </a:tr>
              <a:tr h="3382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Due Date*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2022 Annual Validation Task List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ERCOT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AEP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CNP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Nueces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ONCOR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TNMP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68575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03/30/2023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ERCOT to provide list of BUS ESI IDs to TDSPs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2/23/2023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3646400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3646405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3646407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3646398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3646410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143967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03/31/2023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ERCOT Provides Additional Validation Lists to TDSPs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4/3/2023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3663818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3663821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3663826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3663829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 dirty="0">
                          <a:effectLst/>
                          <a:latin typeface="Arial" panose="020B0604020202020204" pitchFamily="34" charset="0"/>
                        </a:rPr>
                        <a:t>3663830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307483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04/10/2023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TDSPs to provide finalized list of BUS ESI IDs to ERCOT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991111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04/15/2023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Market Notice announcing lists are available to CR of record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350829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04/15/2023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TDSPs to begin submitting 814_20 transactions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821312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09/30/2023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Complete Annual and Additional Validations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179088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10/03/2023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ERCOT to review database for expected changes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46515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10/10/2023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TDSPs have submitted at least 99% of changes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462958"/>
                  </a:ext>
                </a:extLst>
              </a:tr>
              <a:tr h="3382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Due Date*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 Weather Responsiveness Report Task List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ERCOT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AEP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CNP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Nueces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ONCOR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TNMP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364754"/>
                  </a:ext>
                </a:extLst>
              </a:tr>
              <a:tr h="364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11/02/2023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ERCOT provide list of ESI IDs to TDSPs requiring changes to Weather Sensitivity (Initial Weather Responsiveness Report)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806953"/>
                  </a:ext>
                </a:extLst>
              </a:tr>
              <a:tr h="3670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Monthly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Month</a:t>
                      </a:r>
                      <a:r>
                        <a:rPr lang="en-US" sz="8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y Weather Responsiveness Report Produced by ERCOT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937539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02/02/2024 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TDSPs have submitted at least 99% of changes</a:t>
                      </a:r>
                    </a:p>
                  </a:txBody>
                  <a:tcPr marL="4224" marR="4224" marT="42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1" u="none" strike="noStrike">
                          <a:effectLst/>
                          <a:latin typeface="Arial" panose="020B0604020202020204" pitchFamily="34" charset="0"/>
                        </a:rPr>
                        <a:t>Comp Date</a:t>
                      </a:r>
                    </a:p>
                  </a:txBody>
                  <a:tcPr marL="4224" marR="4224" marT="42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20385"/>
                  </a:ext>
                </a:extLst>
              </a:tr>
              <a:tr h="364924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000" b="1" i="1" u="none" strike="noStrike">
                          <a:effectLst/>
                          <a:latin typeface="Arial" panose="020B0604020202020204" pitchFamily="34" charset="0"/>
                        </a:rPr>
                        <a:t>* If the due date falls on a weekend or holiday, please use the next business day as the deadline.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MS Sans Serif"/>
                      </a:endParaRPr>
                    </a:p>
                  </a:txBody>
                  <a:tcPr marL="4224" marR="4224" marT="42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>
                          <a:effectLst/>
                          <a:latin typeface="Arial" panose="020B0604020202020204" pitchFamily="34" charset="0"/>
                        </a:rPr>
                        <a:t>Updated on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9-Mar-23</a:t>
                      </a:r>
                    </a:p>
                  </a:txBody>
                  <a:tcPr marL="4224" marR="4224" marT="42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167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3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315E4-FA50-4BB2-98FF-0E663FD6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AV BUS Status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57ACB-1AFE-4D2B-B5F3-D8940DB51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6B9D47-4A48-7A95-1F0C-C578603FC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350985"/>
              </p:ext>
            </p:extLst>
          </p:nvPr>
        </p:nvGraphicFramePr>
        <p:xfrm>
          <a:off x="304800" y="1295400"/>
          <a:ext cx="8534402" cy="3048001"/>
        </p:xfrm>
        <a:graphic>
          <a:graphicData uri="http://schemas.openxmlformats.org/drawingml/2006/table">
            <a:tbl>
              <a:tblPr/>
              <a:tblGrid>
                <a:gridCol w="1281992">
                  <a:extLst>
                    <a:ext uri="{9D8B030D-6E8A-4147-A177-3AD203B41FA5}">
                      <a16:colId xmlns:a16="http://schemas.microsoft.com/office/drawing/2014/main" val="522842650"/>
                    </a:ext>
                  </a:extLst>
                </a:gridCol>
                <a:gridCol w="376750">
                  <a:extLst>
                    <a:ext uri="{9D8B030D-6E8A-4147-A177-3AD203B41FA5}">
                      <a16:colId xmlns:a16="http://schemas.microsoft.com/office/drawing/2014/main" val="755189758"/>
                    </a:ext>
                  </a:extLst>
                </a:gridCol>
                <a:gridCol w="376750">
                  <a:extLst>
                    <a:ext uri="{9D8B030D-6E8A-4147-A177-3AD203B41FA5}">
                      <a16:colId xmlns:a16="http://schemas.microsoft.com/office/drawing/2014/main" val="2793254950"/>
                    </a:ext>
                  </a:extLst>
                </a:gridCol>
                <a:gridCol w="376750">
                  <a:extLst>
                    <a:ext uri="{9D8B030D-6E8A-4147-A177-3AD203B41FA5}">
                      <a16:colId xmlns:a16="http://schemas.microsoft.com/office/drawing/2014/main" val="1428778526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3964058304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1741236823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3413105262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342092095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3552255598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895760035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2874516475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842416725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1421139050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2275377531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3690620276"/>
                    </a:ext>
                  </a:extLst>
                </a:gridCol>
                <a:gridCol w="510180">
                  <a:extLst>
                    <a:ext uri="{9D8B030D-6E8A-4147-A177-3AD203B41FA5}">
                      <a16:colId xmlns:a16="http://schemas.microsoft.com/office/drawing/2014/main" val="1256419643"/>
                    </a:ext>
                  </a:extLst>
                </a:gridCol>
              </a:tblGrid>
              <a:tr h="4163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Profile Validation Status as of: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4-Aug-23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80286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978379"/>
                  </a:ext>
                </a:extLst>
              </a:tr>
              <a:tr h="22651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AEP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CNP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NUECES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ONCOR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TNMP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92719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346482"/>
                  </a:ext>
                </a:extLst>
              </a:tr>
              <a:tr h="405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List of Changes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11,895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11,895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13,455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13,455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19,936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19,936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57703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Exceptions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87076"/>
                  </a:ext>
                </a:extLst>
              </a:tr>
              <a:tr h="405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Subject to Change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11,889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13,454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19,851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327390"/>
                  </a:ext>
                </a:extLst>
              </a:tr>
              <a:tr h="405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Updated, as of  Aug-04-2023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11,885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13,454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19,851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11054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589725"/>
                  </a:ext>
                </a:extLst>
              </a:tr>
              <a:tr h="379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Completion</a:t>
                      </a:r>
                    </a:p>
                  </a:txBody>
                  <a:tcPr marL="6395" marR="6395" marT="63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95" marR="6395" marT="63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9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548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48FB-CC8C-743B-DEA3-AB5CB576B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AV BUS Change History by Profile Type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2286B5-5CCA-A074-63DE-299F93C1B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497482"/>
              </p:ext>
            </p:extLst>
          </p:nvPr>
        </p:nvGraphicFramePr>
        <p:xfrm>
          <a:off x="152400" y="838200"/>
          <a:ext cx="7467602" cy="5410204"/>
        </p:xfrm>
        <a:graphic>
          <a:graphicData uri="http://schemas.openxmlformats.org/drawingml/2006/table">
            <a:tbl>
              <a:tblPr/>
              <a:tblGrid>
                <a:gridCol w="678558">
                  <a:extLst>
                    <a:ext uri="{9D8B030D-6E8A-4147-A177-3AD203B41FA5}">
                      <a16:colId xmlns:a16="http://schemas.microsoft.com/office/drawing/2014/main" val="3208248308"/>
                    </a:ext>
                  </a:extLst>
                </a:gridCol>
                <a:gridCol w="921692">
                  <a:extLst>
                    <a:ext uri="{9D8B030D-6E8A-4147-A177-3AD203B41FA5}">
                      <a16:colId xmlns:a16="http://schemas.microsoft.com/office/drawing/2014/main" val="553423710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2210968588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938663000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1715144646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354532364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69538259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1582041960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3901459752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3409978319"/>
                    </a:ext>
                  </a:extLst>
                </a:gridCol>
                <a:gridCol w="651928">
                  <a:extLst>
                    <a:ext uri="{9D8B030D-6E8A-4147-A177-3AD203B41FA5}">
                      <a16:colId xmlns:a16="http://schemas.microsoft.com/office/drawing/2014/main" val="2982738560"/>
                    </a:ext>
                  </a:extLst>
                </a:gridCol>
              </a:tblGrid>
              <a:tr h="27527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VALIDATION  BUSINESS CHANGES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209484"/>
                  </a:ext>
                </a:extLst>
              </a:tr>
              <a:tr h="1555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Profile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Profile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463128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BUSHIDG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07120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889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566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966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1,415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1,424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824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737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738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646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386957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4,261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3,326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4,975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8,368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7,503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5,434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5,919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5,144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5,068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132172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683307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983679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910168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BUSLODG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433093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92912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491928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946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825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1,789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2,017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2,134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1,094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3,150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3,270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3,256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507519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11,008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8,516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13,498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14,994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17,462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11,782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14,396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18,022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20,119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771957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683256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429332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1534404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BUSHIDG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769497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BUSLODG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560846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8,194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6,577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11,187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10,941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13,193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7,527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5,186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5,794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6,043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599997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21,219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15,729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28,371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33,895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35,447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25,722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18,227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13,574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12,073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188578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19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790619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334650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86158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521169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BUSNODEM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124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157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183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34384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BUSNODEM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1,045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616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948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1,286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1,100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490235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BUSNODEM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85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145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215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228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87584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BUSNODPV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9694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BUSNODWD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860301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Changes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47,831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36,333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62,097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73,394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78,805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52,495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47,733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46,669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47,350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394819"/>
                  </a:ext>
                </a:extLst>
              </a:tr>
              <a:tr h="28816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BUS ESIIDs in Population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924,884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936,378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949,520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965,469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981,812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997,339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1,014,489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1,033,994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1,034,099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643589"/>
                  </a:ext>
                </a:extLst>
              </a:tr>
              <a:tr h="16176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Percent Change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02874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24FE5-355A-AF9A-CBC7-DE1C14043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6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85318-DF69-7203-EEF7-4588BBF75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AV BUS Change History by TDSP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059E1-9D09-0CB1-61B7-9D33E53CE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B982D2-2466-7232-AD45-E656E3EBB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486924"/>
              </p:ext>
            </p:extLst>
          </p:nvPr>
        </p:nvGraphicFramePr>
        <p:xfrm>
          <a:off x="990600" y="1143000"/>
          <a:ext cx="6400799" cy="5029197"/>
        </p:xfrm>
        <a:graphic>
          <a:graphicData uri="http://schemas.openxmlformats.org/drawingml/2006/table">
            <a:tbl>
              <a:tblPr/>
              <a:tblGrid>
                <a:gridCol w="1460763">
                  <a:extLst>
                    <a:ext uri="{9D8B030D-6E8A-4147-A177-3AD203B41FA5}">
                      <a16:colId xmlns:a16="http://schemas.microsoft.com/office/drawing/2014/main" val="3587550150"/>
                    </a:ext>
                  </a:extLst>
                </a:gridCol>
                <a:gridCol w="115090">
                  <a:extLst>
                    <a:ext uri="{9D8B030D-6E8A-4147-A177-3AD203B41FA5}">
                      <a16:colId xmlns:a16="http://schemas.microsoft.com/office/drawing/2014/main" val="3858098063"/>
                    </a:ext>
                  </a:extLst>
                </a:gridCol>
                <a:gridCol w="708249">
                  <a:extLst>
                    <a:ext uri="{9D8B030D-6E8A-4147-A177-3AD203B41FA5}">
                      <a16:colId xmlns:a16="http://schemas.microsoft.com/office/drawing/2014/main" val="2804271937"/>
                    </a:ext>
                  </a:extLst>
                </a:gridCol>
                <a:gridCol w="770221">
                  <a:extLst>
                    <a:ext uri="{9D8B030D-6E8A-4147-A177-3AD203B41FA5}">
                      <a16:colId xmlns:a16="http://schemas.microsoft.com/office/drawing/2014/main" val="4082319245"/>
                    </a:ext>
                  </a:extLst>
                </a:gridCol>
                <a:gridCol w="115090">
                  <a:extLst>
                    <a:ext uri="{9D8B030D-6E8A-4147-A177-3AD203B41FA5}">
                      <a16:colId xmlns:a16="http://schemas.microsoft.com/office/drawing/2014/main" val="1674146733"/>
                    </a:ext>
                  </a:extLst>
                </a:gridCol>
                <a:gridCol w="708249">
                  <a:extLst>
                    <a:ext uri="{9D8B030D-6E8A-4147-A177-3AD203B41FA5}">
                      <a16:colId xmlns:a16="http://schemas.microsoft.com/office/drawing/2014/main" val="2329178229"/>
                    </a:ext>
                  </a:extLst>
                </a:gridCol>
                <a:gridCol w="770221">
                  <a:extLst>
                    <a:ext uri="{9D8B030D-6E8A-4147-A177-3AD203B41FA5}">
                      <a16:colId xmlns:a16="http://schemas.microsoft.com/office/drawing/2014/main" val="443171699"/>
                    </a:ext>
                  </a:extLst>
                </a:gridCol>
                <a:gridCol w="132797">
                  <a:extLst>
                    <a:ext uri="{9D8B030D-6E8A-4147-A177-3AD203B41FA5}">
                      <a16:colId xmlns:a16="http://schemas.microsoft.com/office/drawing/2014/main" val="2645534022"/>
                    </a:ext>
                  </a:extLst>
                </a:gridCol>
                <a:gridCol w="849898">
                  <a:extLst>
                    <a:ext uri="{9D8B030D-6E8A-4147-A177-3AD203B41FA5}">
                      <a16:colId xmlns:a16="http://schemas.microsoft.com/office/drawing/2014/main" val="1790264828"/>
                    </a:ext>
                  </a:extLst>
                </a:gridCol>
                <a:gridCol w="770221">
                  <a:extLst>
                    <a:ext uri="{9D8B030D-6E8A-4147-A177-3AD203B41FA5}">
                      <a16:colId xmlns:a16="http://schemas.microsoft.com/office/drawing/2014/main" val="4254582003"/>
                    </a:ext>
                  </a:extLst>
                </a:gridCol>
              </a:tblGrid>
              <a:tr h="363714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Validation-Business Breakdown by TDSP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522014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808623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522896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Point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35,152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34,281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14,174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859988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132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157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243878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Oncor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20,370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28,350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22,048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319847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TNMP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3,787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2,861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2,467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20713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AEP Central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10,776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10,154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10,499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087449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AEP North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3,177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2,973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3,150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913335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Changes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73,394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78,805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52,495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386198"/>
                  </a:ext>
                </a:extLst>
              </a:tr>
              <a:tr h="15830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78253"/>
                  </a:ext>
                </a:extLst>
              </a:tr>
              <a:tr h="2921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444040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4737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Point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12,985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13,077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13,482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250027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411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103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315910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Oncor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20,035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19,068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19,936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912150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TNMP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2,243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1,811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1,937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629203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AEP Central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9,614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9,635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9,368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576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AEP North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2,746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2,666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2,530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3569"/>
                  </a:ext>
                </a:extLst>
              </a:tr>
              <a:tr h="228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Changes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47,733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46,668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47,356 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637702"/>
                  </a:ext>
                </a:extLst>
              </a:tr>
              <a:tr h="1649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413419"/>
                  </a:ext>
                </a:extLst>
              </a:tr>
              <a:tr h="164959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 1: AV 2020 and 2021 do NOT include BUSNODEM Changes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585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994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C9EC-DB36-92B9-F652-51BD5220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BUSLRG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5F05B34-F00F-4958-E2BB-F9158E1CD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378729"/>
              </p:ext>
            </p:extLst>
          </p:nvPr>
        </p:nvGraphicFramePr>
        <p:xfrm>
          <a:off x="2971800" y="1295400"/>
          <a:ext cx="3200400" cy="4343400"/>
        </p:xfrm>
        <a:graphic>
          <a:graphicData uri="http://schemas.openxmlformats.org/drawingml/2006/table">
            <a:tbl>
              <a:tblPr/>
              <a:tblGrid>
                <a:gridCol w="1228590">
                  <a:extLst>
                    <a:ext uri="{9D8B030D-6E8A-4147-A177-3AD203B41FA5}">
                      <a16:colId xmlns:a16="http://schemas.microsoft.com/office/drawing/2014/main" val="3706297642"/>
                    </a:ext>
                  </a:extLst>
                </a:gridCol>
                <a:gridCol w="1228590">
                  <a:extLst>
                    <a:ext uri="{9D8B030D-6E8A-4147-A177-3AD203B41FA5}">
                      <a16:colId xmlns:a16="http://schemas.microsoft.com/office/drawing/2014/main" val="2186211822"/>
                    </a:ext>
                  </a:extLst>
                </a:gridCol>
                <a:gridCol w="743220">
                  <a:extLst>
                    <a:ext uri="{9D8B030D-6E8A-4147-A177-3AD203B41FA5}">
                      <a16:colId xmlns:a16="http://schemas.microsoft.com/office/drawing/2014/main" val="2622522136"/>
                    </a:ext>
                  </a:extLst>
                </a:gridCol>
              </a:tblGrid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curr_prof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new_profile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249935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355163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365973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711022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94462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829204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093658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99349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41322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868337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074553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BUSLRG*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26606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BUSLRGDG*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215370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BUSLODG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19695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60851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BUSLOLF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090833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294149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BUSLOPV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41204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BUSHIWD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163984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BUSMEDWD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BUSLOWD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0449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64752-BF04-779A-B5D2-67A3437BE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DC4D6-A631-A985-43E5-CCAA4D569B04}"/>
              </a:ext>
            </a:extLst>
          </p:cNvPr>
          <p:cNvSpPr txBox="1"/>
          <p:nvPr/>
        </p:nvSpPr>
        <p:spPr>
          <a:xfrm>
            <a:off x="304800" y="6019800"/>
            <a:ext cx="632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*BUSLRG and BUSLRGDG were excluded from the AV process</a:t>
            </a:r>
          </a:p>
        </p:txBody>
      </p:sp>
    </p:spTree>
    <p:extLst>
      <p:ext uri="{BB962C8B-B14F-4D97-AF65-F5344CB8AC3E}">
        <p14:creationId xmlns:p14="http://schemas.microsoft.com/office/powerpoint/2010/main" val="26415193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FA625DC4-75AC-4019-A9C6-4DC532EFDC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215A72-787F-41D3-8B2A-EB6708CB3E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7D44DB-2AE0-4249-B147-A7557EC862F7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1594</TotalTime>
  <Words>1327</Words>
  <Application>Microsoft Office PowerPoint</Application>
  <PresentationFormat>On-screen Show (4:3)</PresentationFormat>
  <Paragraphs>799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MS Sans Serif</vt:lpstr>
      <vt:lpstr>1_Custom Design</vt:lpstr>
      <vt:lpstr>Office Theme</vt:lpstr>
      <vt:lpstr>Custom Design</vt:lpstr>
      <vt:lpstr>PowerPoint Presentation</vt:lpstr>
      <vt:lpstr>2023 Annual BUS Validation Progress Report</vt:lpstr>
      <vt:lpstr>2023 AV BUS Status Update</vt:lpstr>
      <vt:lpstr>2023 AV BUS Change History by Profile Type</vt:lpstr>
      <vt:lpstr>2023 AV BUS Change History by TDSP</vt:lpstr>
      <vt:lpstr>Impact of BUSLRG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Khalifeh, Amar</cp:lastModifiedBy>
  <cp:revision>106</cp:revision>
  <cp:lastPrinted>2016-01-21T20:53:15Z</cp:lastPrinted>
  <dcterms:created xsi:type="dcterms:W3CDTF">2016-01-21T15:20:31Z</dcterms:created>
  <dcterms:modified xsi:type="dcterms:W3CDTF">2023-08-07T19:02:15Z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2023-08-07T19:02:15Z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d63258bd-2510-4955-abec-c1eb369ff1c3</vt:lpwstr>
  </property>
  <property fmtid="{D5CDD505-2E9C-101B-9397-08002B2CF9AE}" pid="9" name="MSIP_Label_7084cbda-52b8-46fb-a7b7-cb5bd465ed85_ContentBits">
    <vt:lpwstr>0</vt:lpwstr>
  </property>
</Properties>
</file>