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3" r:id="rId3"/>
    <p:sldId id="275" r:id="rId4"/>
    <p:sldId id="269" r:id="rId5"/>
    <p:sldId id="270" r:id="rId6"/>
    <p:sldId id="277" r:id="rId7"/>
    <p:sldId id="27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FAC4B-8870-4DE6-A5EF-B8D1B5B0C9BB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BCF9C-674E-4D2B-8313-8705A083B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07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BCF9C-674E-4D2B-8313-8705A083BD4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60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Theresa Noyes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 dirty="0"/>
              <a:t>08/03/2023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provided unofficial monthly operations update. Unofficial peak discussed in July OWG was 80,878 MW. </a:t>
            </a:r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July 31 </a:t>
            </a:r>
            <a:r>
              <a:rPr lang="en-US" dirty="0"/>
              <a:t>– IBR data responses and approvals due for NERC Alert. As of July 20, 17% of IBRs have yet to respond. Please submit by July 20.</a:t>
            </a:r>
          </a:p>
          <a:p>
            <a:r>
              <a:rPr lang="en-US" b="1" dirty="0"/>
              <a:t>August 20/Sept 21 </a:t>
            </a:r>
            <a:r>
              <a:rPr lang="en-US" dirty="0"/>
              <a:t>– Talk of Texas Workshops</a:t>
            </a:r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NOGRR245 Inverter-Based Resource (IBR) Ride-Through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ERCOT published alternative framework to incorporate IEEE2800 across the varied IBR fleet. </a:t>
            </a:r>
          </a:p>
          <a:p>
            <a:r>
              <a:rPr lang="en-US" dirty="0"/>
              <a:t>Any SGIA signed after </a:t>
            </a:r>
            <a:r>
              <a:rPr lang="en-US" b="1" dirty="0"/>
              <a:t>June 1, 2023, </a:t>
            </a:r>
            <a:r>
              <a:rPr lang="en-US" dirty="0"/>
              <a:t>falls under new IEEE 2800 standards.</a:t>
            </a:r>
          </a:p>
          <a:p>
            <a:r>
              <a:rPr lang="en-US" dirty="0"/>
              <a:t>SGIAs executed prior to </a:t>
            </a:r>
            <a:r>
              <a:rPr lang="en-US" b="1" dirty="0"/>
              <a:t>June 1, 2023,</a:t>
            </a:r>
            <a:r>
              <a:rPr lang="en-US" dirty="0"/>
              <a:t> must comply with new frequency requirements no later than </a:t>
            </a:r>
            <a:r>
              <a:rPr lang="en-US" b="1" dirty="0"/>
              <a:t>December 31, 2025, </a:t>
            </a:r>
            <a:r>
              <a:rPr lang="en-US" dirty="0"/>
              <a:t>and as soon as practicable</a:t>
            </a:r>
            <a:r>
              <a:rPr lang="en-US" b="1" dirty="0"/>
              <a:t>.</a:t>
            </a:r>
            <a:r>
              <a:rPr lang="en-US" dirty="0"/>
              <a:t>  </a:t>
            </a:r>
          </a:p>
          <a:p>
            <a:r>
              <a:rPr lang="en-US" dirty="0"/>
              <a:t>In the interim, existing IBRs must follow a temporary set of frequency ride-through provisions scheduled to sunset on </a:t>
            </a:r>
            <a:r>
              <a:rPr lang="en-US" b="1" dirty="0"/>
              <a:t>January 1, 2026</a:t>
            </a:r>
            <a:r>
              <a:rPr lang="en-US" dirty="0"/>
              <a:t>. </a:t>
            </a:r>
          </a:p>
          <a:p>
            <a:r>
              <a:rPr lang="en-US" dirty="0"/>
              <a:t>Existing IBRs unable to comply with the new requirements must file a report with ERCOT by </a:t>
            </a:r>
            <a:r>
              <a:rPr lang="en-US" b="1" dirty="0"/>
              <a:t>March 1, 2024</a:t>
            </a:r>
            <a:r>
              <a:rPr lang="en-US" dirty="0"/>
              <a:t>.</a:t>
            </a:r>
          </a:p>
          <a:p>
            <a:r>
              <a:rPr lang="en-US" dirty="0"/>
              <a:t>OWG agrees conceptually with ERCOT’s direction, while some stakeholders expressed concerns meeting documented requirements in ERCOT’s latest comments. OWG did not reach consensus on the comments.</a:t>
            </a:r>
          </a:p>
        </p:txBody>
      </p:sp>
    </p:spTree>
    <p:extLst>
      <p:ext uri="{BB962C8B-B14F-4D97-AF65-F5344CB8AC3E}">
        <p14:creationId xmlns:p14="http://schemas.microsoft.com/office/powerpoint/2010/main" val="3464705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" y="365125"/>
            <a:ext cx="11907520" cy="1325563"/>
          </a:xfrm>
        </p:spPr>
        <p:txBody>
          <a:bodyPr>
            <a:normAutofit/>
          </a:bodyPr>
          <a:lstStyle/>
          <a:p>
            <a:r>
              <a:rPr lang="en-US" dirty="0"/>
              <a:t>NOGRR255  High Resolution Data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303" y="1825625"/>
            <a:ext cx="10853394" cy="4351338"/>
          </a:xfrm>
        </p:spPr>
        <p:txBody>
          <a:bodyPr>
            <a:normAutofit/>
          </a:bodyPr>
          <a:lstStyle/>
          <a:p>
            <a:r>
              <a:rPr lang="en-US" dirty="0"/>
              <a:t>SPWG discussed NOGRR255 at their July meeting and will hold a special meeting </a:t>
            </a:r>
            <a:r>
              <a:rPr lang="en-US" b="1" dirty="0"/>
              <a:t>August 4th</a:t>
            </a:r>
            <a:r>
              <a:rPr lang="en-US" dirty="0"/>
              <a:t> to consider in detail.</a:t>
            </a:r>
          </a:p>
          <a:p>
            <a:r>
              <a:rPr lang="en-US" dirty="0"/>
              <a:t>OWG tabled to gather and review stakeholder comments and questions. </a:t>
            </a:r>
          </a:p>
        </p:txBody>
      </p:sp>
    </p:spTree>
    <p:extLst>
      <p:ext uri="{BB962C8B-B14F-4D97-AF65-F5344CB8AC3E}">
        <p14:creationId xmlns:p14="http://schemas.microsoft.com/office/powerpoint/2010/main" val="2366656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" y="365125"/>
            <a:ext cx="11907520" cy="1325563"/>
          </a:xfrm>
        </p:spPr>
        <p:txBody>
          <a:bodyPr>
            <a:normAutofit/>
          </a:bodyPr>
          <a:lstStyle/>
          <a:p>
            <a:r>
              <a:rPr lang="en-US" dirty="0"/>
              <a:t>Review of Major Transmission Element (MTE) Submission and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889" y="1825625"/>
            <a:ext cx="11004222" cy="4351338"/>
          </a:xfrm>
        </p:spPr>
        <p:txBody>
          <a:bodyPr>
            <a:normAutofit/>
          </a:bodyPr>
          <a:lstStyle/>
          <a:p>
            <a:r>
              <a:rPr lang="en-US" dirty="0"/>
              <a:t>Private Submission for Additions are complete</a:t>
            </a:r>
          </a:p>
          <a:p>
            <a:r>
              <a:rPr lang="en-US" b="1" dirty="0"/>
              <a:t>August 1</a:t>
            </a:r>
            <a:r>
              <a:rPr lang="en-US" dirty="0"/>
              <a:t> -</a:t>
            </a:r>
            <a:r>
              <a:rPr lang="en-US" b="1" dirty="0"/>
              <a:t> </a:t>
            </a:r>
            <a:r>
              <a:rPr lang="en-US" dirty="0"/>
              <a:t>Public Submission of Requests for Additions and/or Removals</a:t>
            </a:r>
          </a:p>
          <a:p>
            <a:r>
              <a:rPr lang="en-US" b="1" dirty="0"/>
              <a:t>August 17 </a:t>
            </a:r>
            <a:r>
              <a:rPr lang="en-US" dirty="0"/>
              <a:t>OWG meeting -  each company will present their submission list for removals, additions or changes to the list. OWG will consider each submission.</a:t>
            </a:r>
          </a:p>
          <a:p>
            <a:r>
              <a:rPr lang="en-US" b="1" dirty="0"/>
              <a:t>September ROS, WMS, TAC </a:t>
            </a:r>
            <a:r>
              <a:rPr lang="en-US" dirty="0"/>
              <a:t>endorsements sought </a:t>
            </a:r>
          </a:p>
        </p:txBody>
      </p:sp>
    </p:spTree>
    <p:extLst>
      <p:ext uri="{BB962C8B-B14F-4D97-AF65-F5344CB8AC3E}">
        <p14:creationId xmlns:p14="http://schemas.microsoft.com/office/powerpoint/2010/main" val="3087703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August 2023 - </a:t>
            </a:r>
            <a:r>
              <a:rPr lang="en-US" dirty="0"/>
              <a:t>David Blackshear is assuming a new role and will step down as Chair. Vice Chair James Ballard will assume interim Chair. </a:t>
            </a:r>
          </a:p>
        </p:txBody>
      </p:sp>
    </p:spTree>
    <p:extLst>
      <p:ext uri="{BB962C8B-B14F-4D97-AF65-F5344CB8AC3E}">
        <p14:creationId xmlns:p14="http://schemas.microsoft.com/office/powerpoint/2010/main" val="3854356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2412</TotalTime>
  <Words>358</Words>
  <Application>Microsoft Office PowerPoint</Application>
  <PresentationFormat>Widescreen</PresentationFormat>
  <Paragraphs>28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Operations Working Group </vt:lpstr>
      <vt:lpstr>ERCOT Updates and System Operation Report</vt:lpstr>
      <vt:lpstr>Texas Reliability Entity Report</vt:lpstr>
      <vt:lpstr>NOGRR245 Inverter-Based Resource (IBR) Ride-Through Requirements</vt:lpstr>
      <vt:lpstr>NOGRR255  High Resolution Data Requirements</vt:lpstr>
      <vt:lpstr>Review of Major Transmission Element (MTE) Submission and Timeline</vt:lpstr>
      <vt:lpstr>OTWG Update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Theresa Noyes</cp:lastModifiedBy>
  <cp:revision>8</cp:revision>
  <dcterms:created xsi:type="dcterms:W3CDTF">2017-05-03T20:12:06Z</dcterms:created>
  <dcterms:modified xsi:type="dcterms:W3CDTF">2023-07-25T21:40:41Z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