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 id="2147483661" r:id="rId7"/>
  </p:sldMasterIdLst>
  <p:notesMasterIdLst>
    <p:notesMasterId r:id="rId16"/>
  </p:notesMasterIdLst>
  <p:handoutMasterIdLst>
    <p:handoutMasterId r:id="rId17"/>
  </p:handoutMasterIdLst>
  <p:sldIdLst>
    <p:sldId id="260" r:id="rId8"/>
    <p:sldId id="620" r:id="rId9"/>
    <p:sldId id="272" r:id="rId10"/>
    <p:sldId id="269" r:id="rId11"/>
    <p:sldId id="621" r:id="rId12"/>
    <p:sldId id="622" r:id="rId13"/>
    <p:sldId id="302" r:id="rId14"/>
    <p:sldId id="623" r:id="rId1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andaw, Brian" initials="BB" lastIdx="5" clrIdx="0">
    <p:extLst>
      <p:ext uri="{19B8F6BF-5375-455C-9EA6-DF929625EA0E}">
        <p15:presenceInfo xmlns:p15="http://schemas.microsoft.com/office/powerpoint/2012/main" userId="S::Brian.Brandaw@ercot.com::04aee657-8aa0-46ae-8d87-76153d8b46f3" providerId="AD"/>
      </p:ext>
    </p:extLst>
  </p:cmAuthor>
  <p:cmAuthor id="2" name="Jinright, Susan" initials="JS" lastIdx="5" clrIdx="1">
    <p:extLst>
      <p:ext uri="{19B8F6BF-5375-455C-9EA6-DF929625EA0E}">
        <p15:presenceInfo xmlns:p15="http://schemas.microsoft.com/office/powerpoint/2012/main" userId="S::Susan.Jinright@ercot.com::2984c2d6-c956-49a0-9b02-bca874b9fce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590" autoAdjust="0"/>
    <p:restoredTop sz="96357" autoAdjust="0"/>
  </p:normalViewPr>
  <p:slideViewPr>
    <p:cSldViewPr showGuides="1">
      <p:cViewPr varScale="1">
        <p:scale>
          <a:sx n="110" d="100"/>
          <a:sy n="110" d="100"/>
        </p:scale>
        <p:origin x="2220" y="96"/>
      </p:cViewPr>
      <p:guideLst>
        <p:guide orient="horz" pos="2160"/>
        <p:guide pos="2880"/>
      </p:guideLst>
    </p:cSldViewPr>
  </p:slideViewPr>
  <p:outlineViewPr>
    <p:cViewPr>
      <p:scale>
        <a:sx n="33" d="100"/>
        <a:sy n="33" d="100"/>
      </p:scale>
      <p:origin x="0" y="-13296"/>
    </p:cViewPr>
  </p:outlin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5" Type="http://schemas.openxmlformats.org/officeDocument/2006/relationships/slideMaster" Target="slideMasters/slideMaster2.xml"/><Relationship Id="rId15" Type="http://schemas.openxmlformats.org/officeDocument/2006/relationships/slide" Target="slides/slide8.xml"/><Relationship Id="rId10" Type="http://schemas.openxmlformats.org/officeDocument/2006/relationships/slide" Target="slides/slide3.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ercot.com\sasshare\sasdata03\mav\analysis\2023\2023-07-10_ECRS_studies\ECRS_released_utilization_analysis_20230620_v2_plot.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ercot.com\sasshare\sasdata03\mav\analysis\2023\2023-07-10_ECRS_studies\ECRS_released_utilization_analysis_20230710_v1.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smoothMarker"/>
        <c:varyColors val="0"/>
        <c:ser>
          <c:idx val="1"/>
          <c:order val="1"/>
          <c:tx>
            <c:strRef>
              <c:f>interval_summary!$F$1</c:f>
              <c:strCache>
                <c:ptCount val="1"/>
                <c:pt idx="0">
                  <c:v>ecrs_released_mw</c:v>
                </c:pt>
              </c:strCache>
            </c:strRef>
          </c:tx>
          <c:spPr>
            <a:ln w="19050" cap="rnd">
              <a:solidFill>
                <a:schemeClr val="accent2"/>
              </a:solidFill>
              <a:round/>
            </a:ln>
            <a:effectLst/>
          </c:spPr>
          <c:marker>
            <c:symbol val="circle"/>
            <c:size val="5"/>
            <c:spPr>
              <a:solidFill>
                <a:schemeClr val="accent2"/>
              </a:solidFill>
              <a:ln w="9525">
                <a:solidFill>
                  <a:schemeClr val="accent2"/>
                </a:solidFill>
              </a:ln>
              <a:effectLst/>
            </c:spPr>
          </c:marker>
          <c:xVal>
            <c:numRef>
              <c:f>interval_summary!$B$2:$B$74</c:f>
              <c:numCache>
                <c:formatCode>m/d/yyyy\ h:mm</c:formatCode>
                <c:ptCount val="73"/>
                <c:pt idx="0">
                  <c:v>45097.670347222222</c:v>
                </c:pt>
                <c:pt idx="1">
                  <c:v>45097.673842592594</c:v>
                </c:pt>
                <c:pt idx="2">
                  <c:v>45097.677256944444</c:v>
                </c:pt>
                <c:pt idx="3">
                  <c:v>45097.68072916667</c:v>
                </c:pt>
                <c:pt idx="4">
                  <c:v>45097.682673611111</c:v>
                </c:pt>
                <c:pt idx="5">
                  <c:v>45097.684189814812</c:v>
                </c:pt>
                <c:pt idx="6">
                  <c:v>45097.687696759254</c:v>
                </c:pt>
                <c:pt idx="7">
                  <c:v>45097.691157407404</c:v>
                </c:pt>
                <c:pt idx="8">
                  <c:v>45097.694618055553</c:v>
                </c:pt>
                <c:pt idx="9">
                  <c:v>45097.698078703703</c:v>
                </c:pt>
                <c:pt idx="10">
                  <c:v>45097.701585648145</c:v>
                </c:pt>
                <c:pt idx="11">
                  <c:v>45097.705057870371</c:v>
                </c:pt>
                <c:pt idx="12">
                  <c:v>45097.708599537036</c:v>
                </c:pt>
                <c:pt idx="13">
                  <c:v>45097.712025462963</c:v>
                </c:pt>
                <c:pt idx="14">
                  <c:v>45097.715451388889</c:v>
                </c:pt>
                <c:pt idx="15">
                  <c:v>45097.718935185185</c:v>
                </c:pt>
                <c:pt idx="16">
                  <c:v>45097.722407407404</c:v>
                </c:pt>
                <c:pt idx="17">
                  <c:v>45097.72587962963</c:v>
                </c:pt>
                <c:pt idx="18">
                  <c:v>45097.729374999995</c:v>
                </c:pt>
                <c:pt idx="19">
                  <c:v>45097.732835648145</c:v>
                </c:pt>
                <c:pt idx="20">
                  <c:v>45097.736296296294</c:v>
                </c:pt>
                <c:pt idx="21">
                  <c:v>45097.739756944444</c:v>
                </c:pt>
                <c:pt idx="22">
                  <c:v>45097.74324074074</c:v>
                </c:pt>
                <c:pt idx="23">
                  <c:v>45097.746724537035</c:v>
                </c:pt>
                <c:pt idx="24">
                  <c:v>45097.7503125</c:v>
                </c:pt>
                <c:pt idx="25">
                  <c:v>45097.753668981481</c:v>
                </c:pt>
                <c:pt idx="26">
                  <c:v>45097.757164351853</c:v>
                </c:pt>
                <c:pt idx="27">
                  <c:v>45097.760624999995</c:v>
                </c:pt>
                <c:pt idx="28">
                  <c:v>45097.764085648145</c:v>
                </c:pt>
                <c:pt idx="29">
                  <c:v>45097.767569444441</c:v>
                </c:pt>
                <c:pt idx="30">
                  <c:v>45097.771041666667</c:v>
                </c:pt>
                <c:pt idx="31">
                  <c:v>45097.774502314816</c:v>
                </c:pt>
                <c:pt idx="32">
                  <c:v>45097.777962962966</c:v>
                </c:pt>
                <c:pt idx="33">
                  <c:v>45097.781435185185</c:v>
                </c:pt>
                <c:pt idx="34">
                  <c:v>45097.784918981481</c:v>
                </c:pt>
                <c:pt idx="35">
                  <c:v>45097.7883912037</c:v>
                </c:pt>
                <c:pt idx="36">
                  <c:v>45097.791944444441</c:v>
                </c:pt>
                <c:pt idx="37">
                  <c:v>45097.794386574074</c:v>
                </c:pt>
                <c:pt idx="38">
                  <c:v>45097.795335648145</c:v>
                </c:pt>
                <c:pt idx="39">
                  <c:v>45097.798807870371</c:v>
                </c:pt>
                <c:pt idx="40">
                  <c:v>45097.801157407404</c:v>
                </c:pt>
                <c:pt idx="41">
                  <c:v>45097.80228009259</c:v>
                </c:pt>
                <c:pt idx="42">
                  <c:v>45097.805763888886</c:v>
                </c:pt>
                <c:pt idx="43">
                  <c:v>45097.809236111112</c:v>
                </c:pt>
                <c:pt idx="44">
                  <c:v>45097.810648148152</c:v>
                </c:pt>
                <c:pt idx="45">
                  <c:v>45097.812719907408</c:v>
                </c:pt>
                <c:pt idx="46">
                  <c:v>45097.81618055555</c:v>
                </c:pt>
                <c:pt idx="47">
                  <c:v>45097.819652777776</c:v>
                </c:pt>
                <c:pt idx="48">
                  <c:v>45097.823124999995</c:v>
                </c:pt>
                <c:pt idx="49">
                  <c:v>45097.826597222222</c:v>
                </c:pt>
                <c:pt idx="50">
                  <c:v>45097.830069444441</c:v>
                </c:pt>
                <c:pt idx="51">
                  <c:v>45097.833599537036</c:v>
                </c:pt>
                <c:pt idx="52">
                  <c:v>45097.835243055553</c:v>
                </c:pt>
                <c:pt idx="53">
                  <c:v>45097.837025462963</c:v>
                </c:pt>
                <c:pt idx="54">
                  <c:v>45097.838587962964</c:v>
                </c:pt>
                <c:pt idx="55">
                  <c:v>45097.840486111112</c:v>
                </c:pt>
                <c:pt idx="56">
                  <c:v>45097.842407407406</c:v>
                </c:pt>
                <c:pt idx="57">
                  <c:v>45097.843969907408</c:v>
                </c:pt>
                <c:pt idx="58">
                  <c:v>45097.845335648148</c:v>
                </c:pt>
                <c:pt idx="59">
                  <c:v>45097.847418981481</c:v>
                </c:pt>
                <c:pt idx="60">
                  <c:v>45097.8508912037</c:v>
                </c:pt>
                <c:pt idx="61">
                  <c:v>45097.854374999995</c:v>
                </c:pt>
                <c:pt idx="62">
                  <c:v>45097.857835648145</c:v>
                </c:pt>
                <c:pt idx="63">
                  <c:v>45097.8600462963</c:v>
                </c:pt>
                <c:pt idx="64">
                  <c:v>45097.861319444441</c:v>
                </c:pt>
                <c:pt idx="65">
                  <c:v>45097.863877314812</c:v>
                </c:pt>
                <c:pt idx="66">
                  <c:v>45097.864803240744</c:v>
                </c:pt>
                <c:pt idx="67">
                  <c:v>45097.866388888891</c:v>
                </c:pt>
                <c:pt idx="68">
                  <c:v>45097.868263888886</c:v>
                </c:pt>
                <c:pt idx="69">
                  <c:v>45097.87059027778</c:v>
                </c:pt>
                <c:pt idx="70">
                  <c:v>45097.871759259258</c:v>
                </c:pt>
                <c:pt idx="71">
                  <c:v>45097.873206018514</c:v>
                </c:pt>
                <c:pt idx="72">
                  <c:v>45097.875300925924</c:v>
                </c:pt>
              </c:numCache>
            </c:numRef>
          </c:xVal>
          <c:yVal>
            <c:numRef>
              <c:f>interval_summary!$F$2:$F$74</c:f>
              <c:numCache>
                <c:formatCode>General</c:formatCode>
                <c:ptCount val="73"/>
                <c:pt idx="0">
                  <c:v>0</c:v>
                </c:pt>
                <c:pt idx="1">
                  <c:v>0</c:v>
                </c:pt>
                <c:pt idx="2">
                  <c:v>0</c:v>
                </c:pt>
                <c:pt idx="3">
                  <c:v>0</c:v>
                </c:pt>
                <c:pt idx="4">
                  <c:v>192.36999999999998</c:v>
                </c:pt>
                <c:pt idx="5">
                  <c:v>192.36999999999989</c:v>
                </c:pt>
                <c:pt idx="6">
                  <c:v>192.36999999999995</c:v>
                </c:pt>
                <c:pt idx="7">
                  <c:v>384.76000000000005</c:v>
                </c:pt>
                <c:pt idx="8">
                  <c:v>384.76</c:v>
                </c:pt>
                <c:pt idx="9">
                  <c:v>384.75999999999993</c:v>
                </c:pt>
                <c:pt idx="10">
                  <c:v>384.77</c:v>
                </c:pt>
                <c:pt idx="11">
                  <c:v>384.75999999999993</c:v>
                </c:pt>
                <c:pt idx="12">
                  <c:v>659.08</c:v>
                </c:pt>
                <c:pt idx="13">
                  <c:v>672.4599999999997</c:v>
                </c:pt>
                <c:pt idx="14">
                  <c:v>672.45999999999992</c:v>
                </c:pt>
                <c:pt idx="15">
                  <c:v>672.45999999999992</c:v>
                </c:pt>
                <c:pt idx="16">
                  <c:v>699.94</c:v>
                </c:pt>
                <c:pt idx="17">
                  <c:v>699.95999999999992</c:v>
                </c:pt>
                <c:pt idx="18">
                  <c:v>699.21000000000015</c:v>
                </c:pt>
                <c:pt idx="19">
                  <c:v>699.77000000000021</c:v>
                </c:pt>
                <c:pt idx="20">
                  <c:v>699.93</c:v>
                </c:pt>
                <c:pt idx="21">
                  <c:v>699.93000000000006</c:v>
                </c:pt>
                <c:pt idx="22">
                  <c:v>699.93000000000018</c:v>
                </c:pt>
                <c:pt idx="23">
                  <c:v>699.92999999999984</c:v>
                </c:pt>
                <c:pt idx="24">
                  <c:v>699.07999999999981</c:v>
                </c:pt>
                <c:pt idx="25">
                  <c:v>700.00999999999988</c:v>
                </c:pt>
                <c:pt idx="26">
                  <c:v>700.00999999999976</c:v>
                </c:pt>
                <c:pt idx="27">
                  <c:v>700.00999999999976</c:v>
                </c:pt>
                <c:pt idx="28">
                  <c:v>680.31000000000017</c:v>
                </c:pt>
                <c:pt idx="29">
                  <c:v>699.98999999999978</c:v>
                </c:pt>
                <c:pt idx="30">
                  <c:v>699.99000000000024</c:v>
                </c:pt>
                <c:pt idx="31">
                  <c:v>699.9899999999999</c:v>
                </c:pt>
                <c:pt idx="32">
                  <c:v>699.98</c:v>
                </c:pt>
                <c:pt idx="33">
                  <c:v>699.99999999999989</c:v>
                </c:pt>
                <c:pt idx="34">
                  <c:v>699.96999999999991</c:v>
                </c:pt>
                <c:pt idx="35">
                  <c:v>699.98000000000036</c:v>
                </c:pt>
                <c:pt idx="36">
                  <c:v>999.06</c:v>
                </c:pt>
                <c:pt idx="37">
                  <c:v>1298.1199999999999</c:v>
                </c:pt>
                <c:pt idx="38">
                  <c:v>1298.1099999999994</c:v>
                </c:pt>
                <c:pt idx="39">
                  <c:v>1597.5799999999992</c:v>
                </c:pt>
                <c:pt idx="40">
                  <c:v>1897.1700000000003</c:v>
                </c:pt>
                <c:pt idx="41">
                  <c:v>1897.1900000000003</c:v>
                </c:pt>
                <c:pt idx="42">
                  <c:v>1897.1700000000008</c:v>
                </c:pt>
                <c:pt idx="43">
                  <c:v>1897.1700000000003</c:v>
                </c:pt>
                <c:pt idx="44">
                  <c:v>1897.17</c:v>
                </c:pt>
                <c:pt idx="45">
                  <c:v>1897.1700000000003</c:v>
                </c:pt>
                <c:pt idx="46">
                  <c:v>1897.1700000000008</c:v>
                </c:pt>
                <c:pt idx="47">
                  <c:v>1897.1700000000005</c:v>
                </c:pt>
                <c:pt idx="48">
                  <c:v>1897.1600000000008</c:v>
                </c:pt>
                <c:pt idx="49">
                  <c:v>1897.1699999999998</c:v>
                </c:pt>
                <c:pt idx="50">
                  <c:v>1897.1600000000012</c:v>
                </c:pt>
                <c:pt idx="51">
                  <c:v>1907.0899999999995</c:v>
                </c:pt>
                <c:pt idx="52">
                  <c:v>1897.0100000000004</c:v>
                </c:pt>
                <c:pt idx="53">
                  <c:v>1896.99</c:v>
                </c:pt>
                <c:pt idx="54">
                  <c:v>1896.9900000000002</c:v>
                </c:pt>
                <c:pt idx="55">
                  <c:v>1897.0099999999998</c:v>
                </c:pt>
                <c:pt idx="56">
                  <c:v>1897.0100000000002</c:v>
                </c:pt>
                <c:pt idx="57">
                  <c:v>1897.0099999999998</c:v>
                </c:pt>
                <c:pt idx="58">
                  <c:v>1897.0099999999998</c:v>
                </c:pt>
                <c:pt idx="59">
                  <c:v>1896.9999999999995</c:v>
                </c:pt>
                <c:pt idx="60">
                  <c:v>1896.9200000000003</c:v>
                </c:pt>
                <c:pt idx="61">
                  <c:v>1896.9899999999998</c:v>
                </c:pt>
                <c:pt idx="62">
                  <c:v>1896.99</c:v>
                </c:pt>
                <c:pt idx="63">
                  <c:v>1597.4599999999998</c:v>
                </c:pt>
                <c:pt idx="64">
                  <c:v>1597.4599999999989</c:v>
                </c:pt>
                <c:pt idx="65">
                  <c:v>1198.08</c:v>
                </c:pt>
                <c:pt idx="66">
                  <c:v>1198.0699999999997</c:v>
                </c:pt>
                <c:pt idx="67">
                  <c:v>798.74999999999955</c:v>
                </c:pt>
                <c:pt idx="68">
                  <c:v>798.7799999999994</c:v>
                </c:pt>
                <c:pt idx="69">
                  <c:v>599.01999999999987</c:v>
                </c:pt>
                <c:pt idx="70">
                  <c:v>599.01999999999987</c:v>
                </c:pt>
                <c:pt idx="71">
                  <c:v>399.34999999999968</c:v>
                </c:pt>
                <c:pt idx="72">
                  <c:v>398.28</c:v>
                </c:pt>
              </c:numCache>
            </c:numRef>
          </c:yVal>
          <c:smooth val="1"/>
          <c:extLst>
            <c:ext xmlns:c16="http://schemas.microsoft.com/office/drawing/2014/chart" uri="{C3380CC4-5D6E-409C-BE32-E72D297353CC}">
              <c16:uniqueId val="{00000000-8BA4-4745-A9D4-32DA90BEB627}"/>
            </c:ext>
          </c:extLst>
        </c:ser>
        <c:ser>
          <c:idx val="2"/>
          <c:order val="2"/>
          <c:tx>
            <c:strRef>
              <c:f>interval_summary!$H$1</c:f>
              <c:strCache>
                <c:ptCount val="1"/>
                <c:pt idx="0">
                  <c:v>ecrs_utilized_mw</c:v>
                </c:pt>
              </c:strCache>
            </c:strRef>
          </c:tx>
          <c:spPr>
            <a:ln w="19050" cap="rnd">
              <a:solidFill>
                <a:schemeClr val="accent3"/>
              </a:solidFill>
              <a:round/>
            </a:ln>
            <a:effectLst/>
          </c:spPr>
          <c:marker>
            <c:symbol val="circle"/>
            <c:size val="5"/>
            <c:spPr>
              <a:solidFill>
                <a:schemeClr val="accent3"/>
              </a:solidFill>
              <a:ln w="9525">
                <a:solidFill>
                  <a:schemeClr val="accent3"/>
                </a:solidFill>
              </a:ln>
              <a:effectLst/>
            </c:spPr>
          </c:marker>
          <c:xVal>
            <c:numRef>
              <c:f>interval_summary!$B$2:$B$74</c:f>
              <c:numCache>
                <c:formatCode>m/d/yyyy\ h:mm</c:formatCode>
                <c:ptCount val="73"/>
                <c:pt idx="0">
                  <c:v>45097.670347222222</c:v>
                </c:pt>
                <c:pt idx="1">
                  <c:v>45097.673842592594</c:v>
                </c:pt>
                <c:pt idx="2">
                  <c:v>45097.677256944444</c:v>
                </c:pt>
                <c:pt idx="3">
                  <c:v>45097.68072916667</c:v>
                </c:pt>
                <c:pt idx="4">
                  <c:v>45097.682673611111</c:v>
                </c:pt>
                <c:pt idx="5">
                  <c:v>45097.684189814812</c:v>
                </c:pt>
                <c:pt idx="6">
                  <c:v>45097.687696759254</c:v>
                </c:pt>
                <c:pt idx="7">
                  <c:v>45097.691157407404</c:v>
                </c:pt>
                <c:pt idx="8">
                  <c:v>45097.694618055553</c:v>
                </c:pt>
                <c:pt idx="9">
                  <c:v>45097.698078703703</c:v>
                </c:pt>
                <c:pt idx="10">
                  <c:v>45097.701585648145</c:v>
                </c:pt>
                <c:pt idx="11">
                  <c:v>45097.705057870371</c:v>
                </c:pt>
                <c:pt idx="12">
                  <c:v>45097.708599537036</c:v>
                </c:pt>
                <c:pt idx="13">
                  <c:v>45097.712025462963</c:v>
                </c:pt>
                <c:pt idx="14">
                  <c:v>45097.715451388889</c:v>
                </c:pt>
                <c:pt idx="15">
                  <c:v>45097.718935185185</c:v>
                </c:pt>
                <c:pt idx="16">
                  <c:v>45097.722407407404</c:v>
                </c:pt>
                <c:pt idx="17">
                  <c:v>45097.72587962963</c:v>
                </c:pt>
                <c:pt idx="18">
                  <c:v>45097.729374999995</c:v>
                </c:pt>
                <c:pt idx="19">
                  <c:v>45097.732835648145</c:v>
                </c:pt>
                <c:pt idx="20">
                  <c:v>45097.736296296294</c:v>
                </c:pt>
                <c:pt idx="21">
                  <c:v>45097.739756944444</c:v>
                </c:pt>
                <c:pt idx="22">
                  <c:v>45097.74324074074</c:v>
                </c:pt>
                <c:pt idx="23">
                  <c:v>45097.746724537035</c:v>
                </c:pt>
                <c:pt idx="24">
                  <c:v>45097.7503125</c:v>
                </c:pt>
                <c:pt idx="25">
                  <c:v>45097.753668981481</c:v>
                </c:pt>
                <c:pt idx="26">
                  <c:v>45097.757164351853</c:v>
                </c:pt>
                <c:pt idx="27">
                  <c:v>45097.760624999995</c:v>
                </c:pt>
                <c:pt idx="28">
                  <c:v>45097.764085648145</c:v>
                </c:pt>
                <c:pt idx="29">
                  <c:v>45097.767569444441</c:v>
                </c:pt>
                <c:pt idx="30">
                  <c:v>45097.771041666667</c:v>
                </c:pt>
                <c:pt idx="31">
                  <c:v>45097.774502314816</c:v>
                </c:pt>
                <c:pt idx="32">
                  <c:v>45097.777962962966</c:v>
                </c:pt>
                <c:pt idx="33">
                  <c:v>45097.781435185185</c:v>
                </c:pt>
                <c:pt idx="34">
                  <c:v>45097.784918981481</c:v>
                </c:pt>
                <c:pt idx="35">
                  <c:v>45097.7883912037</c:v>
                </c:pt>
                <c:pt idx="36">
                  <c:v>45097.791944444441</c:v>
                </c:pt>
                <c:pt idx="37">
                  <c:v>45097.794386574074</c:v>
                </c:pt>
                <c:pt idx="38">
                  <c:v>45097.795335648145</c:v>
                </c:pt>
                <c:pt idx="39">
                  <c:v>45097.798807870371</c:v>
                </c:pt>
                <c:pt idx="40">
                  <c:v>45097.801157407404</c:v>
                </c:pt>
                <c:pt idx="41">
                  <c:v>45097.80228009259</c:v>
                </c:pt>
                <c:pt idx="42">
                  <c:v>45097.805763888886</c:v>
                </c:pt>
                <c:pt idx="43">
                  <c:v>45097.809236111112</c:v>
                </c:pt>
                <c:pt idx="44">
                  <c:v>45097.810648148152</c:v>
                </c:pt>
                <c:pt idx="45">
                  <c:v>45097.812719907408</c:v>
                </c:pt>
                <c:pt idx="46">
                  <c:v>45097.81618055555</c:v>
                </c:pt>
                <c:pt idx="47">
                  <c:v>45097.819652777776</c:v>
                </c:pt>
                <c:pt idx="48">
                  <c:v>45097.823124999995</c:v>
                </c:pt>
                <c:pt idx="49">
                  <c:v>45097.826597222222</c:v>
                </c:pt>
                <c:pt idx="50">
                  <c:v>45097.830069444441</c:v>
                </c:pt>
                <c:pt idx="51">
                  <c:v>45097.833599537036</c:v>
                </c:pt>
                <c:pt idx="52">
                  <c:v>45097.835243055553</c:v>
                </c:pt>
                <c:pt idx="53">
                  <c:v>45097.837025462963</c:v>
                </c:pt>
                <c:pt idx="54">
                  <c:v>45097.838587962964</c:v>
                </c:pt>
                <c:pt idx="55">
                  <c:v>45097.840486111112</c:v>
                </c:pt>
                <c:pt idx="56">
                  <c:v>45097.842407407406</c:v>
                </c:pt>
                <c:pt idx="57">
                  <c:v>45097.843969907408</c:v>
                </c:pt>
                <c:pt idx="58">
                  <c:v>45097.845335648148</c:v>
                </c:pt>
                <c:pt idx="59">
                  <c:v>45097.847418981481</c:v>
                </c:pt>
                <c:pt idx="60">
                  <c:v>45097.8508912037</c:v>
                </c:pt>
                <c:pt idx="61">
                  <c:v>45097.854374999995</c:v>
                </c:pt>
                <c:pt idx="62">
                  <c:v>45097.857835648145</c:v>
                </c:pt>
                <c:pt idx="63">
                  <c:v>45097.8600462963</c:v>
                </c:pt>
                <c:pt idx="64">
                  <c:v>45097.861319444441</c:v>
                </c:pt>
                <c:pt idx="65">
                  <c:v>45097.863877314812</c:v>
                </c:pt>
                <c:pt idx="66">
                  <c:v>45097.864803240744</c:v>
                </c:pt>
                <c:pt idx="67">
                  <c:v>45097.866388888891</c:v>
                </c:pt>
                <c:pt idx="68">
                  <c:v>45097.868263888886</c:v>
                </c:pt>
                <c:pt idx="69">
                  <c:v>45097.87059027778</c:v>
                </c:pt>
                <c:pt idx="70">
                  <c:v>45097.871759259258</c:v>
                </c:pt>
                <c:pt idx="71">
                  <c:v>45097.873206018514</c:v>
                </c:pt>
                <c:pt idx="72">
                  <c:v>45097.875300925924</c:v>
                </c:pt>
              </c:numCache>
            </c:numRef>
          </c:xVal>
          <c:yVal>
            <c:numRef>
              <c:f>interval_summary!$H$2:$H$74</c:f>
              <c:numCache>
                <c:formatCode>General</c:formatCode>
                <c:ptCount val="73"/>
                <c:pt idx="0">
                  <c:v>0</c:v>
                </c:pt>
                <c:pt idx="1">
                  <c:v>0</c:v>
                </c:pt>
                <c:pt idx="2">
                  <c:v>0</c:v>
                </c:pt>
                <c:pt idx="3">
                  <c:v>0</c:v>
                </c:pt>
                <c:pt idx="4">
                  <c:v>153.46147321700917</c:v>
                </c:pt>
                <c:pt idx="5">
                  <c:v>151.38581334829195</c:v>
                </c:pt>
                <c:pt idx="6">
                  <c:v>160.39258848190178</c:v>
                </c:pt>
                <c:pt idx="7">
                  <c:v>316.0645977020273</c:v>
                </c:pt>
                <c:pt idx="8">
                  <c:v>305.39138465881399</c:v>
                </c:pt>
                <c:pt idx="9">
                  <c:v>305.16197202205745</c:v>
                </c:pt>
                <c:pt idx="10">
                  <c:v>310.47148208141573</c:v>
                </c:pt>
                <c:pt idx="11">
                  <c:v>315.51696588397158</c:v>
                </c:pt>
                <c:pt idx="12">
                  <c:v>525.20189712047602</c:v>
                </c:pt>
                <c:pt idx="13">
                  <c:v>532.827553966045</c:v>
                </c:pt>
                <c:pt idx="14">
                  <c:v>486.26112730503115</c:v>
                </c:pt>
                <c:pt idx="15">
                  <c:v>547.15479914546017</c:v>
                </c:pt>
                <c:pt idx="16">
                  <c:v>641.76007361173367</c:v>
                </c:pt>
                <c:pt idx="17">
                  <c:v>636.57624547481441</c:v>
                </c:pt>
                <c:pt idx="18">
                  <c:v>649.0452665400519</c:v>
                </c:pt>
                <c:pt idx="19">
                  <c:v>649.97323868513126</c:v>
                </c:pt>
                <c:pt idx="20">
                  <c:v>651.24777172803806</c:v>
                </c:pt>
                <c:pt idx="21">
                  <c:v>665.11045801877958</c:v>
                </c:pt>
                <c:pt idx="22">
                  <c:v>638.44794781446387</c:v>
                </c:pt>
                <c:pt idx="23">
                  <c:v>606.35569104433046</c:v>
                </c:pt>
                <c:pt idx="24">
                  <c:v>653.33283346176279</c:v>
                </c:pt>
                <c:pt idx="25">
                  <c:v>635.87241964339842</c:v>
                </c:pt>
                <c:pt idx="26">
                  <c:v>648.37844678878423</c:v>
                </c:pt>
                <c:pt idx="27">
                  <c:v>655.22517961501887</c:v>
                </c:pt>
                <c:pt idx="28">
                  <c:v>626.10555145263493</c:v>
                </c:pt>
                <c:pt idx="29">
                  <c:v>599.98380332946726</c:v>
                </c:pt>
                <c:pt idx="30">
                  <c:v>599.61125267028751</c:v>
                </c:pt>
                <c:pt idx="31">
                  <c:v>620.5541708374019</c:v>
                </c:pt>
                <c:pt idx="32">
                  <c:v>646.11835731506358</c:v>
                </c:pt>
                <c:pt idx="33">
                  <c:v>689.75187164306476</c:v>
                </c:pt>
                <c:pt idx="34">
                  <c:v>670.6931904602053</c:v>
                </c:pt>
                <c:pt idx="35">
                  <c:v>622.15593749999994</c:v>
                </c:pt>
                <c:pt idx="36">
                  <c:v>916.79444106817334</c:v>
                </c:pt>
                <c:pt idx="37">
                  <c:v>1168.164594790936</c:v>
                </c:pt>
                <c:pt idx="38">
                  <c:v>1191.0405659008045</c:v>
                </c:pt>
                <c:pt idx="39">
                  <c:v>1475.6666208040701</c:v>
                </c:pt>
                <c:pt idx="40">
                  <c:v>1753.2393755579005</c:v>
                </c:pt>
                <c:pt idx="41">
                  <c:v>1755.2174187696003</c:v>
                </c:pt>
                <c:pt idx="42">
                  <c:v>1747.3345438957238</c:v>
                </c:pt>
                <c:pt idx="43">
                  <c:v>1689.1773626709003</c:v>
                </c:pt>
                <c:pt idx="44">
                  <c:v>1751.0966267633464</c:v>
                </c:pt>
                <c:pt idx="45">
                  <c:v>1763.2008607530622</c:v>
                </c:pt>
                <c:pt idx="46">
                  <c:v>1730.7712014818226</c:v>
                </c:pt>
                <c:pt idx="47">
                  <c:v>1710.5111532735857</c:v>
                </c:pt>
                <c:pt idx="48">
                  <c:v>1687.7560260057483</c:v>
                </c:pt>
                <c:pt idx="49">
                  <c:v>1737.3006186532978</c:v>
                </c:pt>
                <c:pt idx="50">
                  <c:v>1755.1803219652188</c:v>
                </c:pt>
                <c:pt idx="51">
                  <c:v>1718.3513744354225</c:v>
                </c:pt>
                <c:pt idx="52">
                  <c:v>1719.5045060729999</c:v>
                </c:pt>
                <c:pt idx="53">
                  <c:v>1742.4457218074783</c:v>
                </c:pt>
                <c:pt idx="54">
                  <c:v>1742.39615532875</c:v>
                </c:pt>
                <c:pt idx="55">
                  <c:v>1742.6430576133725</c:v>
                </c:pt>
                <c:pt idx="56">
                  <c:v>1731.573242702485</c:v>
                </c:pt>
                <c:pt idx="57">
                  <c:v>1728.6122259807589</c:v>
                </c:pt>
                <c:pt idx="58">
                  <c:v>1743.458440275193</c:v>
                </c:pt>
                <c:pt idx="59">
                  <c:v>1743.0142050743098</c:v>
                </c:pt>
                <c:pt idx="60">
                  <c:v>1724.6130451154706</c:v>
                </c:pt>
                <c:pt idx="61">
                  <c:v>1688.0375661754624</c:v>
                </c:pt>
                <c:pt idx="62">
                  <c:v>1643.6814166259767</c:v>
                </c:pt>
                <c:pt idx="63">
                  <c:v>1395.9469554901116</c:v>
                </c:pt>
                <c:pt idx="64">
                  <c:v>1392.9906356048582</c:v>
                </c:pt>
                <c:pt idx="65">
                  <c:v>1027.8902522254007</c:v>
                </c:pt>
                <c:pt idx="66">
                  <c:v>1025.384515018465</c:v>
                </c:pt>
                <c:pt idx="67">
                  <c:v>682.88293147563786</c:v>
                </c:pt>
                <c:pt idx="68">
                  <c:v>657.04201386451473</c:v>
                </c:pt>
                <c:pt idx="69">
                  <c:v>508.46798365592934</c:v>
                </c:pt>
                <c:pt idx="70">
                  <c:v>493.01131542205763</c:v>
                </c:pt>
                <c:pt idx="71">
                  <c:v>310.98696154594535</c:v>
                </c:pt>
                <c:pt idx="72">
                  <c:v>287.51969932556148</c:v>
                </c:pt>
              </c:numCache>
            </c:numRef>
          </c:yVal>
          <c:smooth val="1"/>
          <c:extLst>
            <c:ext xmlns:c16="http://schemas.microsoft.com/office/drawing/2014/chart" uri="{C3380CC4-5D6E-409C-BE32-E72D297353CC}">
              <c16:uniqueId val="{00000001-8BA4-4745-A9D4-32DA90BEB627}"/>
            </c:ext>
          </c:extLst>
        </c:ser>
        <c:dLbls>
          <c:showLegendKey val="0"/>
          <c:showVal val="0"/>
          <c:showCatName val="0"/>
          <c:showSerName val="0"/>
          <c:showPercent val="0"/>
          <c:showBubbleSize val="0"/>
        </c:dLbls>
        <c:axId val="1346042976"/>
        <c:axId val="178194224"/>
      </c:scatterChart>
      <c:scatterChart>
        <c:scatterStyle val="lineMarker"/>
        <c:varyColors val="0"/>
        <c:ser>
          <c:idx val="0"/>
          <c:order val="0"/>
          <c:tx>
            <c:strRef>
              <c:f>interval_summary!$D$1</c:f>
              <c:strCache>
                <c:ptCount val="1"/>
                <c:pt idx="0">
                  <c:v>SYSTEM_LAMBDA</c:v>
                </c:pt>
              </c:strCache>
            </c:strRef>
          </c:tx>
          <c:spPr>
            <a:ln w="19050" cap="rnd">
              <a:solidFill>
                <a:schemeClr val="accent1"/>
              </a:solidFill>
              <a:prstDash val="sysDot"/>
              <a:round/>
            </a:ln>
            <a:effectLst/>
          </c:spPr>
          <c:marker>
            <c:symbol val="none"/>
          </c:marker>
          <c:xVal>
            <c:numRef>
              <c:f>interval_summary!$B$2:$B$74</c:f>
              <c:numCache>
                <c:formatCode>m/d/yyyy\ h:mm</c:formatCode>
                <c:ptCount val="73"/>
                <c:pt idx="0">
                  <c:v>45097.670347222222</c:v>
                </c:pt>
                <c:pt idx="1">
                  <c:v>45097.673842592594</c:v>
                </c:pt>
                <c:pt idx="2">
                  <c:v>45097.677256944444</c:v>
                </c:pt>
                <c:pt idx="3">
                  <c:v>45097.68072916667</c:v>
                </c:pt>
                <c:pt idx="4">
                  <c:v>45097.682673611111</c:v>
                </c:pt>
                <c:pt idx="5">
                  <c:v>45097.684189814812</c:v>
                </c:pt>
                <c:pt idx="6">
                  <c:v>45097.687696759254</c:v>
                </c:pt>
                <c:pt idx="7">
                  <c:v>45097.691157407404</c:v>
                </c:pt>
                <c:pt idx="8">
                  <c:v>45097.694618055553</c:v>
                </c:pt>
                <c:pt idx="9">
                  <c:v>45097.698078703703</c:v>
                </c:pt>
                <c:pt idx="10">
                  <c:v>45097.701585648145</c:v>
                </c:pt>
                <c:pt idx="11">
                  <c:v>45097.705057870371</c:v>
                </c:pt>
                <c:pt idx="12">
                  <c:v>45097.708599537036</c:v>
                </c:pt>
                <c:pt idx="13">
                  <c:v>45097.712025462963</c:v>
                </c:pt>
                <c:pt idx="14">
                  <c:v>45097.715451388889</c:v>
                </c:pt>
                <c:pt idx="15">
                  <c:v>45097.718935185185</c:v>
                </c:pt>
                <c:pt idx="16">
                  <c:v>45097.722407407404</c:v>
                </c:pt>
                <c:pt idx="17">
                  <c:v>45097.72587962963</c:v>
                </c:pt>
                <c:pt idx="18">
                  <c:v>45097.729374999995</c:v>
                </c:pt>
                <c:pt idx="19">
                  <c:v>45097.732835648145</c:v>
                </c:pt>
                <c:pt idx="20">
                  <c:v>45097.736296296294</c:v>
                </c:pt>
                <c:pt idx="21">
                  <c:v>45097.739756944444</c:v>
                </c:pt>
                <c:pt idx="22">
                  <c:v>45097.74324074074</c:v>
                </c:pt>
                <c:pt idx="23">
                  <c:v>45097.746724537035</c:v>
                </c:pt>
                <c:pt idx="24">
                  <c:v>45097.7503125</c:v>
                </c:pt>
                <c:pt idx="25">
                  <c:v>45097.753668981481</c:v>
                </c:pt>
                <c:pt idx="26">
                  <c:v>45097.757164351853</c:v>
                </c:pt>
                <c:pt idx="27">
                  <c:v>45097.760624999995</c:v>
                </c:pt>
                <c:pt idx="28">
                  <c:v>45097.764085648145</c:v>
                </c:pt>
                <c:pt idx="29">
                  <c:v>45097.767569444441</c:v>
                </c:pt>
                <c:pt idx="30">
                  <c:v>45097.771041666667</c:v>
                </c:pt>
                <c:pt idx="31">
                  <c:v>45097.774502314816</c:v>
                </c:pt>
                <c:pt idx="32">
                  <c:v>45097.777962962966</c:v>
                </c:pt>
                <c:pt idx="33">
                  <c:v>45097.781435185185</c:v>
                </c:pt>
                <c:pt idx="34">
                  <c:v>45097.784918981481</c:v>
                </c:pt>
                <c:pt idx="35">
                  <c:v>45097.7883912037</c:v>
                </c:pt>
                <c:pt idx="36">
                  <c:v>45097.791944444441</c:v>
                </c:pt>
                <c:pt idx="37">
                  <c:v>45097.794386574074</c:v>
                </c:pt>
                <c:pt idx="38">
                  <c:v>45097.795335648145</c:v>
                </c:pt>
                <c:pt idx="39">
                  <c:v>45097.798807870371</c:v>
                </c:pt>
                <c:pt idx="40">
                  <c:v>45097.801157407404</c:v>
                </c:pt>
                <c:pt idx="41">
                  <c:v>45097.80228009259</c:v>
                </c:pt>
                <c:pt idx="42">
                  <c:v>45097.805763888886</c:v>
                </c:pt>
                <c:pt idx="43">
                  <c:v>45097.809236111112</c:v>
                </c:pt>
                <c:pt idx="44">
                  <c:v>45097.810648148152</c:v>
                </c:pt>
                <c:pt idx="45">
                  <c:v>45097.812719907408</c:v>
                </c:pt>
                <c:pt idx="46">
                  <c:v>45097.81618055555</c:v>
                </c:pt>
                <c:pt idx="47">
                  <c:v>45097.819652777776</c:v>
                </c:pt>
                <c:pt idx="48">
                  <c:v>45097.823124999995</c:v>
                </c:pt>
                <c:pt idx="49">
                  <c:v>45097.826597222222</c:v>
                </c:pt>
                <c:pt idx="50">
                  <c:v>45097.830069444441</c:v>
                </c:pt>
                <c:pt idx="51">
                  <c:v>45097.833599537036</c:v>
                </c:pt>
                <c:pt idx="52">
                  <c:v>45097.835243055553</c:v>
                </c:pt>
                <c:pt idx="53">
                  <c:v>45097.837025462963</c:v>
                </c:pt>
                <c:pt idx="54">
                  <c:v>45097.838587962964</c:v>
                </c:pt>
                <c:pt idx="55">
                  <c:v>45097.840486111112</c:v>
                </c:pt>
                <c:pt idx="56">
                  <c:v>45097.842407407406</c:v>
                </c:pt>
                <c:pt idx="57">
                  <c:v>45097.843969907408</c:v>
                </c:pt>
                <c:pt idx="58">
                  <c:v>45097.845335648148</c:v>
                </c:pt>
                <c:pt idx="59">
                  <c:v>45097.847418981481</c:v>
                </c:pt>
                <c:pt idx="60">
                  <c:v>45097.8508912037</c:v>
                </c:pt>
                <c:pt idx="61">
                  <c:v>45097.854374999995</c:v>
                </c:pt>
                <c:pt idx="62">
                  <c:v>45097.857835648145</c:v>
                </c:pt>
                <c:pt idx="63">
                  <c:v>45097.8600462963</c:v>
                </c:pt>
                <c:pt idx="64">
                  <c:v>45097.861319444441</c:v>
                </c:pt>
                <c:pt idx="65">
                  <c:v>45097.863877314812</c:v>
                </c:pt>
                <c:pt idx="66">
                  <c:v>45097.864803240744</c:v>
                </c:pt>
                <c:pt idx="67">
                  <c:v>45097.866388888891</c:v>
                </c:pt>
                <c:pt idx="68">
                  <c:v>45097.868263888886</c:v>
                </c:pt>
                <c:pt idx="69">
                  <c:v>45097.87059027778</c:v>
                </c:pt>
                <c:pt idx="70">
                  <c:v>45097.871759259258</c:v>
                </c:pt>
                <c:pt idx="71">
                  <c:v>45097.873206018514</c:v>
                </c:pt>
                <c:pt idx="72">
                  <c:v>45097.875300925924</c:v>
                </c:pt>
              </c:numCache>
            </c:numRef>
          </c:xVal>
          <c:yVal>
            <c:numRef>
              <c:f>interval_summary!$D$2:$D$74</c:f>
              <c:numCache>
                <c:formatCode>General</c:formatCode>
                <c:ptCount val="73"/>
                <c:pt idx="0">
                  <c:v>1698.4422607421902</c:v>
                </c:pt>
                <c:pt idx="1">
                  <c:v>3632.33178710937</c:v>
                </c:pt>
                <c:pt idx="2">
                  <c:v>3744.31372070312</c:v>
                </c:pt>
                <c:pt idx="3">
                  <c:v>5001</c:v>
                </c:pt>
                <c:pt idx="4">
                  <c:v>5001</c:v>
                </c:pt>
                <c:pt idx="5">
                  <c:v>4772.9609375</c:v>
                </c:pt>
                <c:pt idx="6">
                  <c:v>5001</c:v>
                </c:pt>
                <c:pt idx="7">
                  <c:v>4992.478515625</c:v>
                </c:pt>
                <c:pt idx="8">
                  <c:v>4500.00048828125</c:v>
                </c:pt>
                <c:pt idx="9">
                  <c:v>4500.0009765625</c:v>
                </c:pt>
                <c:pt idx="10">
                  <c:v>4986.525390625</c:v>
                </c:pt>
                <c:pt idx="11">
                  <c:v>4987.59033203125</c:v>
                </c:pt>
                <c:pt idx="12">
                  <c:v>4993.8002929687509</c:v>
                </c:pt>
                <c:pt idx="13">
                  <c:v>4500</c:v>
                </c:pt>
                <c:pt idx="14">
                  <c:v>4167.57421875</c:v>
                </c:pt>
                <c:pt idx="15">
                  <c:v>4614.3544921875</c:v>
                </c:pt>
                <c:pt idx="16">
                  <c:v>4500.0009765625</c:v>
                </c:pt>
                <c:pt idx="17">
                  <c:v>4198.4990234375</c:v>
                </c:pt>
                <c:pt idx="18">
                  <c:v>4168.5810546875</c:v>
                </c:pt>
                <c:pt idx="19">
                  <c:v>4360.712890625</c:v>
                </c:pt>
                <c:pt idx="20">
                  <c:v>4500</c:v>
                </c:pt>
                <c:pt idx="21">
                  <c:v>4971.951171875</c:v>
                </c:pt>
                <c:pt idx="22">
                  <c:v>4910.3676757812509</c:v>
                </c:pt>
                <c:pt idx="23">
                  <c:v>1490.96533203125</c:v>
                </c:pt>
                <c:pt idx="24">
                  <c:v>1261.1370849609402</c:v>
                </c:pt>
                <c:pt idx="25">
                  <c:v>1220.4876708984402</c:v>
                </c:pt>
                <c:pt idx="26">
                  <c:v>1064.09484863281</c:v>
                </c:pt>
                <c:pt idx="27">
                  <c:v>3558.0068359375</c:v>
                </c:pt>
                <c:pt idx="28">
                  <c:v>3560.53540039062</c:v>
                </c:pt>
                <c:pt idx="29">
                  <c:v>3068.150390625</c:v>
                </c:pt>
                <c:pt idx="30">
                  <c:v>3177.79711914063</c:v>
                </c:pt>
                <c:pt idx="31">
                  <c:v>4307.80126953125</c:v>
                </c:pt>
                <c:pt idx="32">
                  <c:v>4750.5751953125</c:v>
                </c:pt>
                <c:pt idx="33">
                  <c:v>4826.28515625</c:v>
                </c:pt>
                <c:pt idx="34">
                  <c:v>4500.0009765625</c:v>
                </c:pt>
                <c:pt idx="35">
                  <c:v>4785.39794921875</c:v>
                </c:pt>
                <c:pt idx="36">
                  <c:v>4815.2944335937509</c:v>
                </c:pt>
                <c:pt idx="37">
                  <c:v>4800.64404296875</c:v>
                </c:pt>
                <c:pt idx="38">
                  <c:v>5001</c:v>
                </c:pt>
                <c:pt idx="39">
                  <c:v>5001</c:v>
                </c:pt>
                <c:pt idx="40">
                  <c:v>4732.21337890625</c:v>
                </c:pt>
                <c:pt idx="41">
                  <c:v>4707.5185546875</c:v>
                </c:pt>
                <c:pt idx="42">
                  <c:v>4694.65283203125</c:v>
                </c:pt>
                <c:pt idx="43">
                  <c:v>4514.7255859375</c:v>
                </c:pt>
                <c:pt idx="44">
                  <c:v>4686.65478515625</c:v>
                </c:pt>
                <c:pt idx="45">
                  <c:v>5001</c:v>
                </c:pt>
                <c:pt idx="46">
                  <c:v>4652.30615234375</c:v>
                </c:pt>
                <c:pt idx="47">
                  <c:v>4654.70458984375</c:v>
                </c:pt>
                <c:pt idx="48">
                  <c:v>4492.525390625</c:v>
                </c:pt>
                <c:pt idx="49">
                  <c:v>4653.0502929687509</c:v>
                </c:pt>
                <c:pt idx="50">
                  <c:v>5001</c:v>
                </c:pt>
                <c:pt idx="51">
                  <c:v>4622.39892578125</c:v>
                </c:pt>
                <c:pt idx="52">
                  <c:v>4622.40087890625</c:v>
                </c:pt>
                <c:pt idx="53">
                  <c:v>4656.375</c:v>
                </c:pt>
                <c:pt idx="54">
                  <c:v>4656.2324218750009</c:v>
                </c:pt>
                <c:pt idx="55">
                  <c:v>4657.38720703125</c:v>
                </c:pt>
                <c:pt idx="56">
                  <c:v>4656.6416015625</c:v>
                </c:pt>
                <c:pt idx="57">
                  <c:v>4658.15625</c:v>
                </c:pt>
                <c:pt idx="58">
                  <c:v>5001</c:v>
                </c:pt>
                <c:pt idx="59">
                  <c:v>5001</c:v>
                </c:pt>
                <c:pt idx="60">
                  <c:v>4656.8227539062509</c:v>
                </c:pt>
                <c:pt idx="61">
                  <c:v>3915.626953125</c:v>
                </c:pt>
                <c:pt idx="62">
                  <c:v>2773.07495117188</c:v>
                </c:pt>
                <c:pt idx="63">
                  <c:v>1753.36059570313</c:v>
                </c:pt>
                <c:pt idx="64">
                  <c:v>1717.04406738281</c:v>
                </c:pt>
                <c:pt idx="65">
                  <c:v>813.66326904296909</c:v>
                </c:pt>
                <c:pt idx="66">
                  <c:v>377.50222778320301</c:v>
                </c:pt>
                <c:pt idx="67">
                  <c:v>737.78967285156307</c:v>
                </c:pt>
                <c:pt idx="68">
                  <c:v>222.43304443359403</c:v>
                </c:pt>
                <c:pt idx="69">
                  <c:v>461.15545654296903</c:v>
                </c:pt>
                <c:pt idx="70">
                  <c:v>209.07199096679699</c:v>
                </c:pt>
                <c:pt idx="71">
                  <c:v>110.07593536377</c:v>
                </c:pt>
                <c:pt idx="72">
                  <c:v>74.825607299804688</c:v>
                </c:pt>
              </c:numCache>
            </c:numRef>
          </c:yVal>
          <c:smooth val="0"/>
          <c:extLst>
            <c:ext xmlns:c16="http://schemas.microsoft.com/office/drawing/2014/chart" uri="{C3380CC4-5D6E-409C-BE32-E72D297353CC}">
              <c16:uniqueId val="{00000002-8BA4-4745-A9D4-32DA90BEB627}"/>
            </c:ext>
          </c:extLst>
        </c:ser>
        <c:dLbls>
          <c:showLegendKey val="0"/>
          <c:showVal val="0"/>
          <c:showCatName val="0"/>
          <c:showSerName val="0"/>
          <c:showPercent val="0"/>
          <c:showBubbleSize val="0"/>
        </c:dLbls>
        <c:axId val="1526071408"/>
        <c:axId val="1526077168"/>
      </c:scatterChart>
      <c:valAx>
        <c:axId val="1346042976"/>
        <c:scaling>
          <c:orientation val="minMax"/>
          <c:min val="45097.666666669997"/>
        </c:scaling>
        <c:delete val="0"/>
        <c:axPos val="b"/>
        <c:majorGridlines>
          <c:spPr>
            <a:ln w="9525" cap="flat" cmpd="sng" algn="ctr">
              <a:solidFill>
                <a:schemeClr val="tx1">
                  <a:lumMod val="15000"/>
                  <a:lumOff val="85000"/>
                </a:schemeClr>
              </a:solidFill>
              <a:round/>
            </a:ln>
            <a:effectLst/>
          </c:spPr>
        </c:majorGridlines>
        <c:numFmt formatCode="m/d/yyyy\ h:mm"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8194224"/>
        <c:crosses val="autoZero"/>
        <c:crossBetween val="midCat"/>
        <c:majorUnit val="4.1666660000000015E-2"/>
      </c:valAx>
      <c:valAx>
        <c:axId val="178194224"/>
        <c:scaling>
          <c:orientation val="minMax"/>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ECRS (MW)</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46042976"/>
        <c:crosses val="autoZero"/>
        <c:crossBetween val="midCat"/>
      </c:valAx>
      <c:valAx>
        <c:axId val="1526077168"/>
        <c:scaling>
          <c:orientation val="minMax"/>
        </c:scaling>
        <c:delete val="0"/>
        <c:axPos val="r"/>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System Lambda ($/MWh)</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out"/>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526071408"/>
        <c:crosses val="max"/>
        <c:crossBetween val="midCat"/>
      </c:valAx>
      <c:valAx>
        <c:axId val="1526071408"/>
        <c:scaling>
          <c:orientation val="minMax"/>
        </c:scaling>
        <c:delete val="1"/>
        <c:axPos val="b"/>
        <c:numFmt formatCode="m/d/yyyy\ h:mm" sourceLinked="1"/>
        <c:majorTickMark val="out"/>
        <c:minorTickMark val="none"/>
        <c:tickLblPos val="nextTo"/>
        <c:crossAx val="1526077168"/>
        <c:crosses val="autoZero"/>
        <c:crossBetween val="midCat"/>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1"/>
          <c:order val="1"/>
          <c:tx>
            <c:strRef>
              <c:f>interval_summary!$F$1</c:f>
              <c:strCache>
                <c:ptCount val="1"/>
                <c:pt idx="0">
                  <c:v>ecrs_released_mw</c:v>
                </c:pt>
              </c:strCache>
            </c:strRef>
          </c:tx>
          <c:spPr>
            <a:ln w="19050" cap="rnd">
              <a:solidFill>
                <a:schemeClr val="accent2"/>
              </a:solidFill>
              <a:round/>
            </a:ln>
            <a:effectLst/>
          </c:spPr>
          <c:marker>
            <c:symbol val="circle"/>
            <c:size val="5"/>
            <c:spPr>
              <a:solidFill>
                <a:schemeClr val="accent2"/>
              </a:solidFill>
              <a:ln w="9525">
                <a:solidFill>
                  <a:schemeClr val="accent2"/>
                </a:solidFill>
              </a:ln>
              <a:effectLst/>
            </c:spPr>
          </c:marker>
          <c:xVal>
            <c:numRef>
              <c:f>interval_summary!$B$2:$B$15</c:f>
              <c:numCache>
                <c:formatCode>m/d/yyyy\ h:mm</c:formatCode>
                <c:ptCount val="14"/>
                <c:pt idx="0">
                  <c:v>45117.791967592588</c:v>
                </c:pt>
                <c:pt idx="1">
                  <c:v>45117.795370370375</c:v>
                </c:pt>
                <c:pt idx="2">
                  <c:v>45117.798807870371</c:v>
                </c:pt>
                <c:pt idx="3">
                  <c:v>45117.802303240744</c:v>
                </c:pt>
                <c:pt idx="4">
                  <c:v>45117.805763888886</c:v>
                </c:pt>
                <c:pt idx="5">
                  <c:v>45117.807256944448</c:v>
                </c:pt>
                <c:pt idx="6">
                  <c:v>45117.809259259258</c:v>
                </c:pt>
                <c:pt idx="7">
                  <c:v>45117.812731481485</c:v>
                </c:pt>
                <c:pt idx="8">
                  <c:v>45117.81618055555</c:v>
                </c:pt>
                <c:pt idx="9">
                  <c:v>45117.819664351853</c:v>
                </c:pt>
                <c:pt idx="10">
                  <c:v>45117.822789351856</c:v>
                </c:pt>
                <c:pt idx="11">
                  <c:v>45117.823217592588</c:v>
                </c:pt>
                <c:pt idx="12">
                  <c:v>45117.826597222222</c:v>
                </c:pt>
                <c:pt idx="13">
                  <c:v>45117.83011574074</c:v>
                </c:pt>
              </c:numCache>
            </c:numRef>
          </c:xVal>
          <c:yVal>
            <c:numRef>
              <c:f>interval_summary!$F$2:$F$15</c:f>
              <c:numCache>
                <c:formatCode>General</c:formatCode>
                <c:ptCount val="14"/>
                <c:pt idx="0">
                  <c:v>0</c:v>
                </c:pt>
                <c:pt idx="1">
                  <c:v>0</c:v>
                </c:pt>
                <c:pt idx="2">
                  <c:v>0</c:v>
                </c:pt>
                <c:pt idx="3">
                  <c:v>0</c:v>
                </c:pt>
                <c:pt idx="4">
                  <c:v>0</c:v>
                </c:pt>
                <c:pt idx="5">
                  <c:v>499.95000000000016</c:v>
                </c:pt>
                <c:pt idx="6">
                  <c:v>700.04999999999984</c:v>
                </c:pt>
                <c:pt idx="7">
                  <c:v>700.05</c:v>
                </c:pt>
                <c:pt idx="8">
                  <c:v>700.04000000000008</c:v>
                </c:pt>
                <c:pt idx="9">
                  <c:v>249.73</c:v>
                </c:pt>
                <c:pt idx="10">
                  <c:v>0</c:v>
                </c:pt>
                <c:pt idx="11">
                  <c:v>0</c:v>
                </c:pt>
                <c:pt idx="12">
                  <c:v>0</c:v>
                </c:pt>
                <c:pt idx="13">
                  <c:v>0</c:v>
                </c:pt>
              </c:numCache>
            </c:numRef>
          </c:yVal>
          <c:smooth val="0"/>
          <c:extLst>
            <c:ext xmlns:c16="http://schemas.microsoft.com/office/drawing/2014/chart" uri="{C3380CC4-5D6E-409C-BE32-E72D297353CC}">
              <c16:uniqueId val="{00000000-C408-4260-89CC-A26F33EB0E59}"/>
            </c:ext>
          </c:extLst>
        </c:ser>
        <c:ser>
          <c:idx val="2"/>
          <c:order val="2"/>
          <c:tx>
            <c:strRef>
              <c:f>interval_summary!$H$1</c:f>
              <c:strCache>
                <c:ptCount val="1"/>
                <c:pt idx="0">
                  <c:v>ecrs_utilized_mw</c:v>
                </c:pt>
              </c:strCache>
            </c:strRef>
          </c:tx>
          <c:spPr>
            <a:ln w="19050" cap="rnd">
              <a:solidFill>
                <a:schemeClr val="accent3"/>
              </a:solidFill>
              <a:round/>
            </a:ln>
            <a:effectLst/>
          </c:spPr>
          <c:marker>
            <c:symbol val="circle"/>
            <c:size val="5"/>
            <c:spPr>
              <a:solidFill>
                <a:schemeClr val="accent3"/>
              </a:solidFill>
              <a:ln w="9525">
                <a:solidFill>
                  <a:schemeClr val="accent3"/>
                </a:solidFill>
              </a:ln>
              <a:effectLst/>
            </c:spPr>
          </c:marker>
          <c:xVal>
            <c:numRef>
              <c:f>interval_summary!$B$2:$B$15</c:f>
              <c:numCache>
                <c:formatCode>m/d/yyyy\ h:mm</c:formatCode>
                <c:ptCount val="14"/>
                <c:pt idx="0">
                  <c:v>45117.791967592588</c:v>
                </c:pt>
                <c:pt idx="1">
                  <c:v>45117.795370370375</c:v>
                </c:pt>
                <c:pt idx="2">
                  <c:v>45117.798807870371</c:v>
                </c:pt>
                <c:pt idx="3">
                  <c:v>45117.802303240744</c:v>
                </c:pt>
                <c:pt idx="4">
                  <c:v>45117.805763888886</c:v>
                </c:pt>
                <c:pt idx="5">
                  <c:v>45117.807256944448</c:v>
                </c:pt>
                <c:pt idx="6">
                  <c:v>45117.809259259258</c:v>
                </c:pt>
                <c:pt idx="7">
                  <c:v>45117.812731481485</c:v>
                </c:pt>
                <c:pt idx="8">
                  <c:v>45117.81618055555</c:v>
                </c:pt>
                <c:pt idx="9">
                  <c:v>45117.819664351853</c:v>
                </c:pt>
                <c:pt idx="10">
                  <c:v>45117.822789351856</c:v>
                </c:pt>
                <c:pt idx="11">
                  <c:v>45117.823217592588</c:v>
                </c:pt>
                <c:pt idx="12">
                  <c:v>45117.826597222222</c:v>
                </c:pt>
                <c:pt idx="13">
                  <c:v>45117.83011574074</c:v>
                </c:pt>
              </c:numCache>
            </c:numRef>
          </c:xVal>
          <c:yVal>
            <c:numRef>
              <c:f>interval_summary!$H$2:$H$15</c:f>
              <c:numCache>
                <c:formatCode>General</c:formatCode>
                <c:ptCount val="14"/>
                <c:pt idx="0">
                  <c:v>0</c:v>
                </c:pt>
                <c:pt idx="1">
                  <c:v>0</c:v>
                </c:pt>
                <c:pt idx="2">
                  <c:v>0</c:v>
                </c:pt>
                <c:pt idx="3">
                  <c:v>0</c:v>
                </c:pt>
                <c:pt idx="4">
                  <c:v>0</c:v>
                </c:pt>
                <c:pt idx="5">
                  <c:v>348.22752216339131</c:v>
                </c:pt>
                <c:pt idx="6">
                  <c:v>474.32234552383454</c:v>
                </c:pt>
                <c:pt idx="7">
                  <c:v>480.50945751190244</c:v>
                </c:pt>
                <c:pt idx="8">
                  <c:v>490.18728445053227</c:v>
                </c:pt>
                <c:pt idx="9">
                  <c:v>184.81457460999442</c:v>
                </c:pt>
                <c:pt idx="10">
                  <c:v>0</c:v>
                </c:pt>
                <c:pt idx="11">
                  <c:v>0</c:v>
                </c:pt>
                <c:pt idx="12">
                  <c:v>0</c:v>
                </c:pt>
                <c:pt idx="13">
                  <c:v>0</c:v>
                </c:pt>
              </c:numCache>
            </c:numRef>
          </c:yVal>
          <c:smooth val="0"/>
          <c:extLst>
            <c:ext xmlns:c16="http://schemas.microsoft.com/office/drawing/2014/chart" uri="{C3380CC4-5D6E-409C-BE32-E72D297353CC}">
              <c16:uniqueId val="{00000001-C408-4260-89CC-A26F33EB0E59}"/>
            </c:ext>
          </c:extLst>
        </c:ser>
        <c:dLbls>
          <c:showLegendKey val="0"/>
          <c:showVal val="0"/>
          <c:showCatName val="0"/>
          <c:showSerName val="0"/>
          <c:showPercent val="0"/>
          <c:showBubbleSize val="0"/>
        </c:dLbls>
        <c:axId val="1313974640"/>
        <c:axId val="1280413072"/>
      </c:scatterChart>
      <c:scatterChart>
        <c:scatterStyle val="lineMarker"/>
        <c:varyColors val="0"/>
        <c:ser>
          <c:idx val="0"/>
          <c:order val="0"/>
          <c:tx>
            <c:strRef>
              <c:f>interval_summary!$D$1</c:f>
              <c:strCache>
                <c:ptCount val="1"/>
                <c:pt idx="0">
                  <c:v>SYSTEM_LAMBDA</c:v>
                </c:pt>
              </c:strCache>
            </c:strRef>
          </c:tx>
          <c:spPr>
            <a:ln w="19050" cap="rnd">
              <a:solidFill>
                <a:schemeClr val="accent1"/>
              </a:solidFill>
              <a:prstDash val="sysDash"/>
              <a:round/>
            </a:ln>
            <a:effectLst/>
          </c:spPr>
          <c:marker>
            <c:symbol val="none"/>
          </c:marker>
          <c:xVal>
            <c:numRef>
              <c:f>interval_summary!$B$2:$B$15</c:f>
              <c:numCache>
                <c:formatCode>m/d/yyyy\ h:mm</c:formatCode>
                <c:ptCount val="14"/>
                <c:pt idx="0">
                  <c:v>45117.791967592588</c:v>
                </c:pt>
                <c:pt idx="1">
                  <c:v>45117.795370370375</c:v>
                </c:pt>
                <c:pt idx="2">
                  <c:v>45117.798807870371</c:v>
                </c:pt>
                <c:pt idx="3">
                  <c:v>45117.802303240744</c:v>
                </c:pt>
                <c:pt idx="4">
                  <c:v>45117.805763888886</c:v>
                </c:pt>
                <c:pt idx="5">
                  <c:v>45117.807256944448</c:v>
                </c:pt>
                <c:pt idx="6">
                  <c:v>45117.809259259258</c:v>
                </c:pt>
                <c:pt idx="7">
                  <c:v>45117.812731481485</c:v>
                </c:pt>
                <c:pt idx="8">
                  <c:v>45117.81618055555</c:v>
                </c:pt>
                <c:pt idx="9">
                  <c:v>45117.819664351853</c:v>
                </c:pt>
                <c:pt idx="10">
                  <c:v>45117.822789351856</c:v>
                </c:pt>
                <c:pt idx="11">
                  <c:v>45117.823217592588</c:v>
                </c:pt>
                <c:pt idx="12">
                  <c:v>45117.826597222222</c:v>
                </c:pt>
                <c:pt idx="13">
                  <c:v>45117.83011574074</c:v>
                </c:pt>
              </c:numCache>
            </c:numRef>
          </c:xVal>
          <c:yVal>
            <c:numRef>
              <c:f>interval_summary!$D$2:$D$15</c:f>
              <c:numCache>
                <c:formatCode>General</c:formatCode>
                <c:ptCount val="14"/>
                <c:pt idx="0">
                  <c:v>2506.12451171875</c:v>
                </c:pt>
                <c:pt idx="1">
                  <c:v>3002.05541992188</c:v>
                </c:pt>
                <c:pt idx="2">
                  <c:v>4634.9077148437509</c:v>
                </c:pt>
                <c:pt idx="3">
                  <c:v>4607.96826171875</c:v>
                </c:pt>
                <c:pt idx="4">
                  <c:v>4690.5576171875</c:v>
                </c:pt>
                <c:pt idx="5">
                  <c:v>3904.86328125</c:v>
                </c:pt>
                <c:pt idx="6">
                  <c:v>1841.98657226563</c:v>
                </c:pt>
                <c:pt idx="7">
                  <c:v>1793.1535644531302</c:v>
                </c:pt>
                <c:pt idx="8">
                  <c:v>320.33395385742205</c:v>
                </c:pt>
                <c:pt idx="9">
                  <c:v>229.04345703125003</c:v>
                </c:pt>
                <c:pt idx="10">
                  <c:v>183.51507568359401</c:v>
                </c:pt>
                <c:pt idx="11">
                  <c:v>229.07699584960903</c:v>
                </c:pt>
                <c:pt idx="12">
                  <c:v>88.580772399902301</c:v>
                </c:pt>
                <c:pt idx="13">
                  <c:v>81.784820556640597</c:v>
                </c:pt>
              </c:numCache>
            </c:numRef>
          </c:yVal>
          <c:smooth val="0"/>
          <c:extLst>
            <c:ext xmlns:c16="http://schemas.microsoft.com/office/drawing/2014/chart" uri="{C3380CC4-5D6E-409C-BE32-E72D297353CC}">
              <c16:uniqueId val="{00000002-C408-4260-89CC-A26F33EB0E59}"/>
            </c:ext>
          </c:extLst>
        </c:ser>
        <c:dLbls>
          <c:showLegendKey val="0"/>
          <c:showVal val="0"/>
          <c:showCatName val="0"/>
          <c:showSerName val="0"/>
          <c:showPercent val="0"/>
          <c:showBubbleSize val="0"/>
        </c:dLbls>
        <c:axId val="1280426512"/>
        <c:axId val="1280420272"/>
      </c:scatterChart>
      <c:valAx>
        <c:axId val="1313974640"/>
        <c:scaling>
          <c:orientation val="minMax"/>
          <c:max val="45117.833333330003"/>
          <c:min val="45117.791666666657"/>
        </c:scaling>
        <c:delete val="0"/>
        <c:axPos val="b"/>
        <c:majorGridlines>
          <c:spPr>
            <a:ln w="9525" cap="flat" cmpd="sng" algn="ctr">
              <a:solidFill>
                <a:schemeClr val="tx1">
                  <a:lumMod val="15000"/>
                  <a:lumOff val="85000"/>
                </a:schemeClr>
              </a:solidFill>
              <a:round/>
            </a:ln>
            <a:effectLst/>
          </c:spPr>
        </c:majorGridlines>
        <c:numFmt formatCode="m/d/yyyy\ h:mm"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80413072"/>
        <c:crosses val="autoZero"/>
        <c:crossBetween val="midCat"/>
        <c:majorUnit val="6.9444440000000019E-3"/>
      </c:valAx>
      <c:valAx>
        <c:axId val="1280413072"/>
        <c:scaling>
          <c:orientation val="minMax"/>
          <c:max val="25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ECRS (MW)</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13974640"/>
        <c:crosses val="autoZero"/>
        <c:crossBetween val="midCat"/>
      </c:valAx>
      <c:valAx>
        <c:axId val="1280420272"/>
        <c:scaling>
          <c:orientation val="minMax"/>
          <c:max val="6000"/>
        </c:scaling>
        <c:delete val="0"/>
        <c:axPos val="r"/>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System Lambda ($/MWh)</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out"/>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80426512"/>
        <c:crosses val="max"/>
        <c:crossBetween val="midCat"/>
      </c:valAx>
      <c:valAx>
        <c:axId val="1280426512"/>
        <c:scaling>
          <c:orientation val="minMax"/>
        </c:scaling>
        <c:delete val="1"/>
        <c:axPos val="b"/>
        <c:numFmt formatCode="m/d/yyyy\ h:mm" sourceLinked="1"/>
        <c:majorTickMark val="out"/>
        <c:minorTickMark val="none"/>
        <c:tickLblPos val="nextTo"/>
        <c:crossAx val="1280420272"/>
        <c:crosses val="autoZero"/>
        <c:crossBetween val="midCat"/>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8/3/2023</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8/3/2023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3246238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41091328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3">
            <a:extLst>
              <a:ext uri="{FF2B5EF4-FFF2-40B4-BE49-F238E27FC236}">
                <a16:creationId xmlns:a16="http://schemas.microsoft.com/office/drawing/2014/main" id="{3D268840-BF02-4F0B-BABD-CE6A89A8AAFB}"/>
              </a:ext>
            </a:extLst>
          </p:cNvPr>
          <p:cNvSpPr>
            <a:spLocks noGrp="1"/>
          </p:cNvSpPr>
          <p:nvPr>
            <p:ph type="sldNum" sz="quarter" idx="11"/>
          </p:nvPr>
        </p:nvSpPr>
        <p:spPr>
          <a:xfrm>
            <a:off x="8534400" y="6561138"/>
            <a:ext cx="533400" cy="220662"/>
          </a:xfrm>
          <a:prstGeom prst="rect">
            <a:avLst/>
          </a:prstGeom>
        </p:spPr>
        <p:txBody>
          <a:bodyPr/>
          <a:lstStyle/>
          <a:p>
            <a:fld id="{1D93BD3E-1E9A-4970-A6F7-E7AC52762E0C}" type="slidenum">
              <a:rPr lang="en-US" smtClean="0"/>
              <a:pPr/>
              <a:t>‹#›</a:t>
            </a:fld>
            <a:endParaRPr lang="en-US"/>
          </a:p>
        </p:txBody>
      </p:sp>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Slide Number Placeholder 5">
            <a:extLst>
              <a:ext uri="{FF2B5EF4-FFF2-40B4-BE49-F238E27FC236}">
                <a16:creationId xmlns:a16="http://schemas.microsoft.com/office/drawing/2014/main" id="{6BE4DB42-EF9B-4D22-82BC-F85C20C3C9B0}"/>
              </a:ext>
            </a:extLst>
          </p:cNvPr>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0116945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itle Slide">
    <p:bg>
      <p:bgPr>
        <a:solidFill>
          <a:schemeClr val="bg1"/>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a:solidFill>
                  <a:prstClr val="black">
                    <a:tint val="75000"/>
                  </a:prstClr>
                </a:solidFill>
              </a:rPr>
              <a:t>Footer text goes here.</a:t>
            </a:r>
          </a:p>
        </p:txBody>
      </p:sp>
      <p:sp>
        <p:nvSpPr>
          <p:cNvPr id="7" name="Slide Number Placeholder 5"/>
          <p:cNvSpPr>
            <a:spLocks noGrp="1"/>
          </p:cNvSpPr>
          <p:nvPr>
            <p:ph type="sldNum" sz="quarter" idx="4"/>
          </p:nvPr>
        </p:nvSpPr>
        <p:spPr>
          <a:xfrm>
            <a:off x="8229600" y="6569075"/>
            <a:ext cx="457200" cy="212725"/>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8" name="Straight Connector 7"/>
          <p:cNvCxnSpPr/>
          <p:nvPr userDrawn="1"/>
        </p:nvCxnSpPr>
        <p:spPr>
          <a:xfrm>
            <a:off x="1428750" y="2625326"/>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1428750" y="4232673"/>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0" name="Content Placeholder 2"/>
          <p:cNvSpPr>
            <a:spLocks noGrp="1"/>
          </p:cNvSpPr>
          <p:nvPr>
            <p:ph idx="16"/>
          </p:nvPr>
        </p:nvSpPr>
        <p:spPr>
          <a:xfrm>
            <a:off x="1428750" y="2895600"/>
            <a:ext cx="6286500" cy="990600"/>
          </a:xfrm>
          <a:prstGeom prst="rect">
            <a:avLst/>
          </a:prstGeom>
        </p:spPr>
        <p:txBody>
          <a:bodyPr/>
          <a:lstStyle>
            <a:lvl1pPr marL="0" indent="0" algn="ctr">
              <a:buNone/>
              <a:defRPr sz="3200" b="1" cap="small"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p:txBody>
      </p:sp>
    </p:spTree>
    <p:extLst>
      <p:ext uri="{BB962C8B-B14F-4D97-AF65-F5344CB8AC3E}">
        <p14:creationId xmlns:p14="http://schemas.microsoft.com/office/powerpoint/2010/main" val="21885811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855406"/>
            <a:ext cx="853440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219768" y="6553200"/>
            <a:ext cx="457200" cy="212725"/>
          </a:xfrm>
          <a:prstGeom prst="rect">
            <a:avLst/>
          </a:prstGeom>
        </p:spPr>
        <p:txBody>
          <a:bodyPr vert="horz" lIns="91440" tIns="45720" rIns="91440" bIns="45720" rtlCol="0" anchor="ctr"/>
          <a:lstStyle>
            <a:lvl1pPr algn="ctr">
              <a:defRPr sz="900">
                <a:solidFill>
                  <a:schemeClr val="bg1"/>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9427959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solidFill>
                  <a:schemeClr val="bg1"/>
                </a:solidFill>
              </a:defRPr>
            </a:lvl1pPr>
          </a:lstStyle>
          <a:p>
            <a:fld id="{CDB75BAC-74D7-43DA-9DE7-3912ED22B407}" type="slidenum">
              <a:rPr lang="en-US" smtClean="0"/>
              <a:pPr/>
              <a:t>‹#›</a:t>
            </a:fld>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p:cNvSpPr>
            <a:spLocks noGrp="1"/>
          </p:cNvSpPr>
          <p:nvPr>
            <p:ph idx="13"/>
          </p:nvPr>
        </p:nvSpPr>
        <p:spPr>
          <a:xfrm>
            <a:off x="4636008" y="86334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2"/>
          <p:cNvSpPr>
            <a:spLocks noGrp="1"/>
          </p:cNvSpPr>
          <p:nvPr>
            <p:ph idx="1"/>
          </p:nvPr>
        </p:nvSpPr>
        <p:spPr>
          <a:xfrm>
            <a:off x="304800" y="85540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
        <p:nvSpPr>
          <p:cNvPr id="13"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spTree>
    <p:extLst>
      <p:ext uri="{BB962C8B-B14F-4D97-AF65-F5344CB8AC3E}">
        <p14:creationId xmlns:p14="http://schemas.microsoft.com/office/powerpoint/2010/main" val="3318404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lvl1pPr>
              <a:defRPr>
                <a:solidFill>
                  <a:schemeClr val="bg1"/>
                </a:solidFill>
              </a:defRPr>
            </a:lvl1pPr>
          </a:lstStyle>
          <a:p>
            <a:fld id="{0E7085C4-D6A8-46D9-A1BA-F87C2DEFFCDB}" type="slidenum">
              <a:rPr lang="en-US" smtClean="0"/>
              <a:pPr/>
              <a:t>‹#›</a:t>
            </a:fld>
            <a:endParaRPr lang="en-US" dirty="0"/>
          </a:p>
        </p:txBody>
      </p:sp>
      <p:sp>
        <p:nvSpPr>
          <p:cNvPr id="10" name="Rectangle 9"/>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11" name="Straight Connector 10"/>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Content Placeholder 2"/>
          <p:cNvSpPr>
            <a:spLocks noGrp="1"/>
          </p:cNvSpPr>
          <p:nvPr>
            <p:ph idx="13"/>
          </p:nvPr>
        </p:nvSpPr>
        <p:spPr>
          <a:xfrm>
            <a:off x="4636008" y="1695200"/>
            <a:ext cx="4206240" cy="423277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2"/>
          <p:cNvSpPr>
            <a:spLocks noGrp="1"/>
          </p:cNvSpPr>
          <p:nvPr>
            <p:ph idx="14"/>
          </p:nvPr>
        </p:nvSpPr>
        <p:spPr>
          <a:xfrm>
            <a:off x="304800" y="1695200"/>
            <a:ext cx="4206240" cy="422483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2"/>
          <p:cNvSpPr>
            <a:spLocks noGrp="1"/>
          </p:cNvSpPr>
          <p:nvPr>
            <p:ph idx="15"/>
          </p:nvPr>
        </p:nvSpPr>
        <p:spPr>
          <a:xfrm>
            <a:off x="4636008" y="863347"/>
            <a:ext cx="4206240" cy="730506"/>
          </a:xfrm>
          <a:prstGeom prst="rect">
            <a:avLst/>
          </a:prstGeom>
        </p:spPr>
        <p:txBody>
          <a:bodyPr/>
          <a:lstStyle>
            <a:lvl1pPr marL="0" marR="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marL="0" marR="0" lvl="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a:t>Click to edit Master text styles</a:t>
            </a:r>
          </a:p>
        </p:txBody>
      </p:sp>
      <p:sp>
        <p:nvSpPr>
          <p:cNvPr id="16" name="Content Placeholder 2"/>
          <p:cNvSpPr>
            <a:spLocks noGrp="1"/>
          </p:cNvSpPr>
          <p:nvPr>
            <p:ph idx="16"/>
          </p:nvPr>
        </p:nvSpPr>
        <p:spPr>
          <a:xfrm>
            <a:off x="304800" y="855407"/>
            <a:ext cx="4206240" cy="730506"/>
          </a:xfrm>
          <a:prstGeom prst="rect">
            <a:avLst/>
          </a:prstGeom>
        </p:spPr>
        <p:txBody>
          <a:bodyPr/>
          <a:lstStyle>
            <a:lvl1pPr marL="0" indent="0">
              <a:buNone/>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p:txBody>
      </p:sp>
      <p:sp>
        <p:nvSpPr>
          <p:cNvPr id="17"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sp>
        <p:nvSpPr>
          <p:cNvPr id="18"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Tree>
    <p:extLst>
      <p:ext uri="{BB962C8B-B14F-4D97-AF65-F5344CB8AC3E}">
        <p14:creationId xmlns:p14="http://schemas.microsoft.com/office/powerpoint/2010/main" val="15427940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ullets">
    <p:spTree>
      <p:nvGrpSpPr>
        <p:cNvPr id="1" name=""/>
        <p:cNvGrpSpPr/>
        <p:nvPr/>
      </p:nvGrpSpPr>
      <p:grpSpPr>
        <a:xfrm>
          <a:off x="0" y="0"/>
          <a:ext cx="0" cy="0"/>
          <a:chOff x="0" y="0"/>
          <a:chExt cx="0" cy="0"/>
        </a:xfrm>
      </p:grpSpPr>
      <p:sp>
        <p:nvSpPr>
          <p:cNvPr id="5" name="Rectangle 4"/>
          <p:cNvSpPr/>
          <p:nvPr userDrawn="1"/>
        </p:nvSpPr>
        <p:spPr>
          <a:xfrm>
            <a:off x="2814561" y="266304"/>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6" name="Straight Connector 5"/>
          <p:cNvCxnSpPr/>
          <p:nvPr userDrawn="1"/>
        </p:nvCxnSpPr>
        <p:spPr>
          <a:xfrm>
            <a:off x="2814561" y="266304"/>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Title 1"/>
          <p:cNvSpPr txBox="1">
            <a:spLocks/>
          </p:cNvSpPr>
          <p:nvPr userDrawn="1"/>
        </p:nvSpPr>
        <p:spPr>
          <a:xfrm>
            <a:off x="2898648" y="243682"/>
            <a:ext cx="6016752" cy="518318"/>
          </a:xfrm>
          <a:prstGeom prst="rect">
            <a:avLst/>
          </a:prstGeom>
        </p:spPr>
        <p:txBody>
          <a:bodyPr/>
          <a:lstStyle>
            <a:lvl1pPr algn="l" defTabSz="685800" rtl="0" eaLnBrk="1" latinLnBrk="0" hangingPunct="1">
              <a:spcBef>
                <a:spcPct val="0"/>
              </a:spcBef>
              <a:buNone/>
              <a:defRPr sz="3200" b="1" kern="1200">
                <a:solidFill>
                  <a:schemeClr val="accent1"/>
                </a:solidFill>
                <a:latin typeface="+mj-lt"/>
                <a:ea typeface="+mj-ea"/>
                <a:cs typeface="+mj-cs"/>
              </a:defRPr>
            </a:lvl1pPr>
          </a:lstStyle>
          <a:p>
            <a:r>
              <a:rPr lang="en-US" dirty="0"/>
              <a:t>Click to edit Master title style</a:t>
            </a:r>
          </a:p>
        </p:txBody>
      </p:sp>
      <p:sp>
        <p:nvSpPr>
          <p:cNvPr id="8" name="Content Placeholder 2"/>
          <p:cNvSpPr>
            <a:spLocks noGrp="1"/>
          </p:cNvSpPr>
          <p:nvPr>
            <p:ph idx="13"/>
          </p:nvPr>
        </p:nvSpPr>
        <p:spPr>
          <a:xfrm>
            <a:off x="301752" y="859536"/>
            <a:ext cx="8531352" cy="5065776"/>
          </a:xfrm>
          <a:prstGeom prst="rect">
            <a:avLst/>
          </a:prstGeom>
        </p:spPr>
        <p:txBody>
          <a:bodyPr/>
          <a:lstStyle>
            <a:lvl1pPr>
              <a:defRPr sz="1800" baseline="0">
                <a:solidFill>
                  <a:schemeClr val="tx2"/>
                </a:solidFill>
              </a:defRPr>
            </a:lvl1pPr>
            <a:lvl2pPr marL="557213" indent="-214313">
              <a:buClr>
                <a:schemeClr val="accent1"/>
              </a:buClr>
              <a:buFont typeface="Wingdings" panose="05000000000000000000" pitchFamily="2" charset="2"/>
              <a:buChar char="§"/>
              <a:defRPr sz="1800" baseline="0">
                <a:solidFill>
                  <a:schemeClr val="tx2"/>
                </a:solidFill>
              </a:defRPr>
            </a:lvl2pPr>
            <a:lvl3pPr marL="857250" indent="-171450">
              <a:buClr>
                <a:schemeClr val="tx2"/>
              </a:buClr>
              <a:buFont typeface="Courier New" panose="02070309020205020404" pitchFamily="49" charset="0"/>
              <a:buChar char="o"/>
              <a:defRPr sz="1600" baseline="0">
                <a:solidFill>
                  <a:schemeClr val="tx2"/>
                </a:solidFill>
              </a:defRPr>
            </a:lvl3pPr>
            <a:lvl4pPr>
              <a:buClr>
                <a:schemeClr val="accent1"/>
              </a:buCl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39442406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image" Target="../media/image2.png"/><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theme" Target="../theme/theme4.xml"/><Relationship Id="rId5" Type="http://schemas.openxmlformats.org/officeDocument/2006/relationships/slideLayout" Target="../slideLayouts/slideLayout9.xml"/><Relationship Id="rId4"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1545525" cy="246221"/>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5" name="Slide Number Placeholder 5">
            <a:extLst>
              <a:ext uri="{FF2B5EF4-FFF2-40B4-BE49-F238E27FC236}">
                <a16:creationId xmlns:a16="http://schemas.microsoft.com/office/drawing/2014/main" id="{2F09399B-141B-4FDF-950C-C47746FA0583}"/>
              </a:ext>
            </a:extLst>
          </p:cNvPr>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dirty="0">
                <a:solidFill>
                  <a:prstClr val="black">
                    <a:tint val="75000"/>
                  </a:prstClr>
                </a:solidFill>
              </a:rPr>
              <a:t>Footer text goes here.</a:t>
            </a:r>
          </a:p>
        </p:txBody>
      </p:sp>
      <p:sp>
        <p:nvSpPr>
          <p:cNvPr id="6" name="Slide Number Placeholder 5"/>
          <p:cNvSpPr>
            <a:spLocks noGrp="1"/>
          </p:cNvSpPr>
          <p:nvPr>
            <p:ph type="sldNum" sz="quarter" idx="4"/>
          </p:nvPr>
        </p:nvSpPr>
        <p:spPr>
          <a:xfrm>
            <a:off x="8207477" y="6561137"/>
            <a:ext cx="457200" cy="220663"/>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2"/>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6" y="6553201"/>
            <a:ext cx="707325" cy="207749"/>
          </a:xfrm>
          <a:prstGeom prst="rect">
            <a:avLst/>
          </a:prstGeom>
          <a:noFill/>
        </p:spPr>
        <p:txBody>
          <a:bodyPr wrap="square" rtlCol="0">
            <a:spAutoFit/>
          </a:bodyPr>
          <a:lstStyle/>
          <a:p>
            <a:r>
              <a:rPr lang="en-US" sz="750" b="1" dirty="0">
                <a:solidFill>
                  <a:srgbClr val="5B6770"/>
                </a:solidFill>
              </a:rPr>
              <a:t>PUBLIC</a:t>
            </a:r>
          </a:p>
        </p:txBody>
      </p:sp>
      <p:sp>
        <p:nvSpPr>
          <p:cNvPr id="11" name="Slide Number Placeholder 8"/>
          <p:cNvSpPr txBox="1">
            <a:spLocks/>
          </p:cNvSpPr>
          <p:nvPr userDrawn="1"/>
        </p:nvSpPr>
        <p:spPr>
          <a:xfrm>
            <a:off x="8664677" y="6561137"/>
            <a:ext cx="387883" cy="2127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E7085C4-D6A8-46D9-A1BA-F87C2DEFFCDB}" type="slidenum">
              <a:rPr lang="en-US" sz="900" smtClean="0">
                <a:solidFill>
                  <a:schemeClr val="bg1">
                    <a:lumMod val="75000"/>
                  </a:schemeClr>
                </a:solidFill>
              </a:rPr>
              <a:pPr/>
              <a:t>‹#›</a:t>
            </a:fld>
            <a:endParaRPr lang="en-US" sz="900" dirty="0">
              <a:solidFill>
                <a:schemeClr val="bg1">
                  <a:lumMod val="75000"/>
                </a:schemeClr>
              </a:solidFill>
            </a:endParaRPr>
          </a:p>
        </p:txBody>
      </p:sp>
    </p:spTree>
    <p:extLst>
      <p:ext uri="{BB962C8B-B14F-4D97-AF65-F5344CB8AC3E}">
        <p14:creationId xmlns:p14="http://schemas.microsoft.com/office/powerpoint/2010/main" val="1555355654"/>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Lst>
  <p:hf hdr="0" ft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12906" y="1600200"/>
            <a:ext cx="5646034" cy="3323987"/>
          </a:xfrm>
          <a:prstGeom prst="rect">
            <a:avLst/>
          </a:prstGeom>
          <a:noFill/>
        </p:spPr>
        <p:txBody>
          <a:bodyPr wrap="square" rtlCol="0">
            <a:spAutoFit/>
          </a:bodyPr>
          <a:lstStyle/>
          <a:p>
            <a:endParaRPr lang="en-US" sz="2400" b="1" dirty="0"/>
          </a:p>
          <a:p>
            <a:endParaRPr lang="en-US" sz="2400" b="1" dirty="0"/>
          </a:p>
          <a:p>
            <a:endParaRPr lang="en-US" sz="2400" b="1" dirty="0">
              <a:solidFill>
                <a:schemeClr val="tx1">
                  <a:lumMod val="65000"/>
                  <a:lumOff val="35000"/>
                </a:schemeClr>
              </a:solidFill>
            </a:endParaRPr>
          </a:p>
          <a:p>
            <a:r>
              <a:rPr lang="en-US" sz="2400" b="1" dirty="0">
                <a:solidFill>
                  <a:schemeClr val="tx1">
                    <a:lumMod val="65000"/>
                    <a:lumOff val="35000"/>
                  </a:schemeClr>
                </a:solidFill>
              </a:rPr>
              <a:t>ECRS Update</a:t>
            </a:r>
          </a:p>
          <a:p>
            <a:endParaRPr lang="en-US" sz="2400" b="1" dirty="0">
              <a:solidFill>
                <a:schemeClr val="tx1">
                  <a:lumMod val="65000"/>
                  <a:lumOff val="35000"/>
                </a:schemeClr>
              </a:solidFill>
            </a:endParaRPr>
          </a:p>
          <a:p>
            <a:endParaRPr lang="en-US" dirty="0">
              <a:solidFill>
                <a:schemeClr val="tx1">
                  <a:lumMod val="65000"/>
                  <a:lumOff val="35000"/>
                </a:schemeClr>
              </a:solidFill>
            </a:endParaRPr>
          </a:p>
          <a:p>
            <a:endParaRPr lang="en-US" dirty="0">
              <a:solidFill>
                <a:schemeClr val="tx1">
                  <a:lumMod val="65000"/>
                  <a:lumOff val="35000"/>
                </a:schemeClr>
              </a:solidFill>
            </a:endParaRPr>
          </a:p>
          <a:p>
            <a:endParaRPr lang="en-US" dirty="0">
              <a:solidFill>
                <a:schemeClr val="tx1">
                  <a:lumMod val="65000"/>
                  <a:lumOff val="35000"/>
                </a:schemeClr>
              </a:solidFill>
            </a:endParaRPr>
          </a:p>
          <a:p>
            <a:r>
              <a:rPr lang="en-US" dirty="0">
                <a:solidFill>
                  <a:schemeClr val="tx1">
                    <a:lumMod val="65000"/>
                    <a:lumOff val="35000"/>
                  </a:schemeClr>
                </a:solidFill>
              </a:rPr>
              <a:t>August 4, 2023</a:t>
            </a:r>
          </a:p>
          <a:p>
            <a:endParaRPr lang="en-US" dirty="0"/>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F6ED77-88C1-F6DC-24EE-C3FBFFA59109}"/>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7D0DAD4D-F97B-2B65-8D5E-952A687901C4}"/>
              </a:ext>
            </a:extLst>
          </p:cNvPr>
          <p:cNvSpPr>
            <a:spLocks noGrp="1"/>
          </p:cNvSpPr>
          <p:nvPr>
            <p:ph idx="1"/>
          </p:nvPr>
        </p:nvSpPr>
        <p:spPr>
          <a:xfrm>
            <a:off x="457200" y="914400"/>
            <a:ext cx="7924800" cy="4319832"/>
          </a:xfrm>
        </p:spPr>
        <p:txBody>
          <a:bodyPr/>
          <a:lstStyle/>
          <a:p>
            <a:r>
              <a:rPr lang="en-US" sz="2400" dirty="0">
                <a:solidFill>
                  <a:schemeClr val="tx1">
                    <a:lumMod val="65000"/>
                    <a:lumOff val="35000"/>
                  </a:schemeClr>
                </a:solidFill>
              </a:rPr>
              <a:t>Additional analysis of June 20</a:t>
            </a:r>
            <a:r>
              <a:rPr lang="en-US" sz="2400" baseline="30000" dirty="0">
                <a:solidFill>
                  <a:schemeClr val="tx1">
                    <a:lumMod val="65000"/>
                    <a:lumOff val="35000"/>
                  </a:schemeClr>
                </a:solidFill>
              </a:rPr>
              <a:t>th</a:t>
            </a:r>
            <a:r>
              <a:rPr lang="en-US" sz="2400" dirty="0">
                <a:solidFill>
                  <a:schemeClr val="tx1">
                    <a:lumMod val="65000"/>
                    <a:lumOff val="35000"/>
                  </a:schemeClr>
                </a:solidFill>
              </a:rPr>
              <a:t> deployment discussed at WMS</a:t>
            </a:r>
            <a:endParaRPr lang="en-US" sz="2000" dirty="0"/>
          </a:p>
          <a:p>
            <a:r>
              <a:rPr lang="en-US" sz="2400" dirty="0">
                <a:solidFill>
                  <a:schemeClr val="tx1">
                    <a:lumMod val="65000"/>
                    <a:lumOff val="35000"/>
                  </a:schemeClr>
                </a:solidFill>
              </a:rPr>
              <a:t>Review of July 10</a:t>
            </a:r>
            <a:r>
              <a:rPr lang="en-US" sz="2400" baseline="30000" dirty="0">
                <a:solidFill>
                  <a:schemeClr val="tx1">
                    <a:lumMod val="65000"/>
                    <a:lumOff val="35000"/>
                  </a:schemeClr>
                </a:solidFill>
              </a:rPr>
              <a:t>th</a:t>
            </a:r>
            <a:r>
              <a:rPr lang="en-US" sz="2400" dirty="0">
                <a:solidFill>
                  <a:schemeClr val="tx1">
                    <a:lumMod val="65000"/>
                    <a:lumOff val="35000"/>
                  </a:schemeClr>
                </a:solidFill>
              </a:rPr>
              <a:t> ECRS deployment</a:t>
            </a:r>
          </a:p>
        </p:txBody>
      </p:sp>
      <p:sp>
        <p:nvSpPr>
          <p:cNvPr id="4" name="Slide Number Placeholder 3">
            <a:extLst>
              <a:ext uri="{FF2B5EF4-FFF2-40B4-BE49-F238E27FC236}">
                <a16:creationId xmlns:a16="http://schemas.microsoft.com/office/drawing/2014/main" id="{2F81BA91-749F-BB8B-4908-05304C43D492}"/>
              </a:ext>
            </a:extLst>
          </p:cNvPr>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28495113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ECRS Utilization Analysis</a:t>
            </a:r>
          </a:p>
        </p:txBody>
      </p:sp>
      <p:sp>
        <p:nvSpPr>
          <p:cNvPr id="3" name="Content Placeholder 2"/>
          <p:cNvSpPr>
            <a:spLocks noGrp="1"/>
          </p:cNvSpPr>
          <p:nvPr>
            <p:ph idx="1"/>
          </p:nvPr>
        </p:nvSpPr>
        <p:spPr>
          <a:xfrm>
            <a:off x="-8106" y="940989"/>
            <a:ext cx="8991600" cy="4976021"/>
          </a:xfrm>
        </p:spPr>
        <p:txBody>
          <a:bodyPr/>
          <a:lstStyle/>
          <a:p>
            <a:pPr algn="just">
              <a:spcBef>
                <a:spcPts val="600"/>
              </a:spcBef>
              <a:spcAft>
                <a:spcPts val="600"/>
              </a:spcAft>
            </a:pPr>
            <a:r>
              <a:rPr lang="en-US" sz="2000" dirty="0">
                <a:solidFill>
                  <a:schemeClr val="tx1">
                    <a:lumMod val="65000"/>
                    <a:lumOff val="35000"/>
                  </a:schemeClr>
                </a:solidFill>
              </a:rPr>
              <a:t>Methodology:</a:t>
            </a:r>
          </a:p>
          <a:p>
            <a:pPr lvl="1" algn="just">
              <a:spcBef>
                <a:spcPts val="600"/>
              </a:spcBef>
              <a:spcAft>
                <a:spcPts val="600"/>
              </a:spcAft>
            </a:pPr>
            <a:r>
              <a:rPr lang="en-US" sz="1800" dirty="0">
                <a:solidFill>
                  <a:schemeClr val="tx1">
                    <a:lumMod val="65000"/>
                    <a:lumOff val="35000"/>
                  </a:schemeClr>
                </a:solidFill>
              </a:rPr>
              <a:t>For each SCED interval:</a:t>
            </a:r>
          </a:p>
          <a:p>
            <a:pPr lvl="2" algn="just">
              <a:spcBef>
                <a:spcPts val="600"/>
              </a:spcBef>
              <a:spcAft>
                <a:spcPts val="600"/>
              </a:spcAft>
            </a:pPr>
            <a:r>
              <a:rPr lang="en-US" sz="1600" dirty="0">
                <a:solidFill>
                  <a:schemeClr val="tx1">
                    <a:lumMod val="65000"/>
                    <a:lumOff val="35000"/>
                  </a:schemeClr>
                </a:solidFill>
              </a:rPr>
              <a:t>Find total released ECRS MW: </a:t>
            </a:r>
            <a:r>
              <a:rPr lang="en-US" sz="1400" dirty="0">
                <a:solidFill>
                  <a:schemeClr val="tx1">
                    <a:lumMod val="65000"/>
                    <a:lumOff val="35000"/>
                  </a:schemeClr>
                </a:solidFill>
              </a:rPr>
              <a:t>Sum(ECRS responsibility – ECRS schedule)</a:t>
            </a:r>
          </a:p>
          <a:p>
            <a:pPr lvl="2" algn="just">
              <a:spcBef>
                <a:spcPts val="600"/>
              </a:spcBef>
              <a:spcAft>
                <a:spcPts val="600"/>
              </a:spcAft>
            </a:pPr>
            <a:r>
              <a:rPr lang="en-US" sz="1600" dirty="0">
                <a:solidFill>
                  <a:schemeClr val="tx1">
                    <a:lumMod val="65000"/>
                    <a:lumOff val="35000"/>
                  </a:schemeClr>
                </a:solidFill>
              </a:rPr>
              <a:t>Find total utilized ECRS MW by SCED with following calculation:</a:t>
            </a:r>
          </a:p>
          <a:p>
            <a:pPr lvl="3" algn="just">
              <a:spcBef>
                <a:spcPts val="600"/>
              </a:spcBef>
              <a:spcAft>
                <a:spcPts val="600"/>
              </a:spcAft>
            </a:pPr>
            <a:r>
              <a:rPr lang="en-US" sz="1200" dirty="0">
                <a:solidFill>
                  <a:schemeClr val="tx1">
                    <a:lumMod val="65000"/>
                    <a:lumOff val="35000"/>
                  </a:schemeClr>
                </a:solidFill>
              </a:rPr>
              <a:t>Generation Resource:</a:t>
            </a:r>
          </a:p>
          <a:p>
            <a:pPr lvl="4" algn="just">
              <a:spcBef>
                <a:spcPts val="600"/>
              </a:spcBef>
              <a:spcAft>
                <a:spcPts val="600"/>
              </a:spcAft>
              <a:buFont typeface="Wingdings" panose="05000000000000000000" pitchFamily="2" charset="2"/>
              <a:buChar char="§"/>
            </a:pPr>
            <a:r>
              <a:rPr lang="en-US" sz="1200" dirty="0">
                <a:solidFill>
                  <a:schemeClr val="tx1">
                    <a:lumMod val="65000"/>
                    <a:lumOff val="35000"/>
                  </a:schemeClr>
                </a:solidFill>
              </a:rPr>
              <a:t>Max(0, Base Point  -  (HSL – REGUP Responsibility – RRS responsibility – ECRS responsibility))</a:t>
            </a:r>
          </a:p>
          <a:p>
            <a:pPr lvl="3" algn="just">
              <a:spcBef>
                <a:spcPts val="600"/>
              </a:spcBef>
              <a:spcAft>
                <a:spcPts val="600"/>
              </a:spcAft>
            </a:pPr>
            <a:r>
              <a:rPr lang="en-US" sz="1200" dirty="0">
                <a:solidFill>
                  <a:schemeClr val="tx1">
                    <a:lumMod val="65000"/>
                    <a:lumOff val="35000"/>
                  </a:schemeClr>
                </a:solidFill>
              </a:rPr>
              <a:t>Controllable Load Resource:</a:t>
            </a:r>
          </a:p>
          <a:p>
            <a:pPr lvl="4" algn="just">
              <a:spcBef>
                <a:spcPts val="600"/>
              </a:spcBef>
              <a:spcAft>
                <a:spcPts val="600"/>
              </a:spcAft>
              <a:buFont typeface="Wingdings" panose="05000000000000000000" pitchFamily="2" charset="2"/>
              <a:buChar char="§"/>
            </a:pPr>
            <a:r>
              <a:rPr lang="en-US" sz="1200" dirty="0">
                <a:solidFill>
                  <a:schemeClr val="tx1">
                    <a:lumMod val="65000"/>
                    <a:lumOff val="35000"/>
                  </a:schemeClr>
                </a:solidFill>
              </a:rPr>
              <a:t>Max((LPC + REGUP Responsibility + RRS responsibility + ECRS responsibility) - Base Point,  0)</a:t>
            </a:r>
          </a:p>
          <a:p>
            <a:pPr lvl="3" algn="just">
              <a:spcBef>
                <a:spcPts val="600"/>
              </a:spcBef>
              <a:spcAft>
                <a:spcPts val="600"/>
              </a:spcAft>
              <a:buFont typeface="Wingdings" panose="05000000000000000000" pitchFamily="2" charset="2"/>
              <a:buChar char="§"/>
            </a:pPr>
            <a:r>
              <a:rPr lang="en-US" sz="1200" dirty="0">
                <a:solidFill>
                  <a:schemeClr val="tx1">
                    <a:lumMod val="65000"/>
                    <a:lumOff val="35000"/>
                  </a:schemeClr>
                </a:solidFill>
              </a:rPr>
              <a:t>For any Resource, if the value calculated above is greater than (ECRS responsibility – ECRS schedule), then it is capped at (ECRS responsibility – ECRS schedule) *</a:t>
            </a:r>
          </a:p>
          <a:p>
            <a:pPr marL="1371600" lvl="3" indent="0" algn="just">
              <a:spcBef>
                <a:spcPts val="600"/>
              </a:spcBef>
              <a:spcAft>
                <a:spcPts val="600"/>
              </a:spcAft>
              <a:buNone/>
            </a:pPr>
            <a:r>
              <a:rPr lang="en-US" sz="1200" dirty="0">
                <a:solidFill>
                  <a:schemeClr val="tx1">
                    <a:lumMod val="65000"/>
                    <a:lumOff val="35000"/>
                  </a:schemeClr>
                </a:solidFill>
              </a:rPr>
              <a:t>* Those cases were caused by Resources not following Base Point or numeric rounding. The methodology here is different from what we used for the original plot shared on 7/12/23 WMS where utilized ECRS MW from those resources were not counted, which underestimated the utilized ECRS MW</a:t>
            </a:r>
            <a:r>
              <a:rPr lang="en-US" sz="1200" dirty="0">
                <a:solidFill>
                  <a:schemeClr val="tx2"/>
                </a:solidFill>
              </a:rPr>
              <a:t>. </a:t>
            </a: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6253757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ECRS released MW vs Utilized MW on OD 6/20/23</a:t>
            </a:r>
            <a:br>
              <a:rPr lang="en-US" sz="2400" dirty="0"/>
            </a:br>
            <a:endParaRPr lang="en-US" sz="2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
        <p:nvSpPr>
          <p:cNvPr id="9" name="Content Placeholder 2">
            <a:extLst>
              <a:ext uri="{FF2B5EF4-FFF2-40B4-BE49-F238E27FC236}">
                <a16:creationId xmlns:a16="http://schemas.microsoft.com/office/drawing/2014/main" id="{82AEDBB5-6EB4-FD2B-877E-1782F7BDF301}"/>
              </a:ext>
            </a:extLst>
          </p:cNvPr>
          <p:cNvSpPr txBox="1">
            <a:spLocks/>
          </p:cNvSpPr>
          <p:nvPr/>
        </p:nvSpPr>
        <p:spPr>
          <a:xfrm>
            <a:off x="-145915" y="4881664"/>
            <a:ext cx="8991600" cy="1410005"/>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26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1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1" algn="just">
              <a:spcBef>
                <a:spcPts val="600"/>
              </a:spcBef>
              <a:spcAft>
                <a:spcPts val="600"/>
              </a:spcAft>
            </a:pPr>
            <a:r>
              <a:rPr lang="en-US" sz="1400" dirty="0"/>
              <a:t>System-Wide prices were elevated during the study period. </a:t>
            </a:r>
          </a:p>
          <a:p>
            <a:pPr lvl="1" algn="just">
              <a:spcBef>
                <a:spcPts val="600"/>
              </a:spcBef>
              <a:spcAft>
                <a:spcPts val="600"/>
              </a:spcAft>
            </a:pPr>
            <a:r>
              <a:rPr lang="en-US" sz="1400" dirty="0"/>
              <a:t>Majority of Resources with ECRS MW released were dispatched to their HDLs.</a:t>
            </a:r>
          </a:p>
          <a:p>
            <a:pPr lvl="1" algn="just">
              <a:spcBef>
                <a:spcPts val="600"/>
              </a:spcBef>
              <a:spcAft>
                <a:spcPts val="600"/>
              </a:spcAft>
            </a:pPr>
            <a:r>
              <a:rPr lang="en-US" sz="1400" dirty="0"/>
              <a:t>A few Resources had released ECRS MW not utilized by SCED because of local transmission congestions and/or high energy offer curves.</a:t>
            </a:r>
          </a:p>
        </p:txBody>
      </p:sp>
      <p:graphicFrame>
        <p:nvGraphicFramePr>
          <p:cNvPr id="12" name="Content Placeholder 11">
            <a:extLst>
              <a:ext uri="{FF2B5EF4-FFF2-40B4-BE49-F238E27FC236}">
                <a16:creationId xmlns:a16="http://schemas.microsoft.com/office/drawing/2014/main" id="{20A1B1E5-8907-85B2-30B3-527FC1EA0A6C}"/>
              </a:ext>
            </a:extLst>
          </p:cNvPr>
          <p:cNvGraphicFramePr>
            <a:graphicFrameLocks noGrp="1"/>
          </p:cNvGraphicFramePr>
          <p:nvPr>
            <p:ph idx="1"/>
          </p:nvPr>
        </p:nvGraphicFramePr>
        <p:xfrm>
          <a:off x="320202" y="789562"/>
          <a:ext cx="8525483" cy="4114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2561810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CCCF19-7DCA-82E8-180D-677B88CA490F}"/>
              </a:ext>
            </a:extLst>
          </p:cNvPr>
          <p:cNvSpPr>
            <a:spLocks noGrp="1"/>
          </p:cNvSpPr>
          <p:nvPr>
            <p:ph type="title"/>
          </p:nvPr>
        </p:nvSpPr>
        <p:spPr/>
        <p:txBody>
          <a:bodyPr/>
          <a:lstStyle/>
          <a:p>
            <a:r>
              <a:rPr lang="en-US" dirty="0"/>
              <a:t>Review of July 10th ECRS &amp; NS deployment</a:t>
            </a:r>
          </a:p>
        </p:txBody>
      </p:sp>
      <p:sp>
        <p:nvSpPr>
          <p:cNvPr id="3" name="Content Placeholder 2">
            <a:extLst>
              <a:ext uri="{FF2B5EF4-FFF2-40B4-BE49-F238E27FC236}">
                <a16:creationId xmlns:a16="http://schemas.microsoft.com/office/drawing/2014/main" id="{ED9B965F-484F-5A5A-E26A-93F4A63C7C3C}"/>
              </a:ext>
            </a:extLst>
          </p:cNvPr>
          <p:cNvSpPr>
            <a:spLocks noGrp="1"/>
          </p:cNvSpPr>
          <p:nvPr>
            <p:ph idx="1"/>
          </p:nvPr>
        </p:nvSpPr>
        <p:spPr>
          <a:xfrm>
            <a:off x="304800" y="914400"/>
            <a:ext cx="8534400" cy="5334000"/>
          </a:xfrm>
        </p:spPr>
        <p:txBody>
          <a:bodyPr/>
          <a:lstStyle/>
          <a:p>
            <a:pPr>
              <a:spcBef>
                <a:spcPts val="600"/>
              </a:spcBef>
              <a:spcAft>
                <a:spcPts val="600"/>
              </a:spcAft>
            </a:pPr>
            <a:r>
              <a:rPr lang="en-US" sz="1400" dirty="0">
                <a:solidFill>
                  <a:schemeClr val="tx1">
                    <a:lumMod val="65000"/>
                    <a:lumOff val="35000"/>
                  </a:schemeClr>
                </a:solidFill>
              </a:rPr>
              <a:t>On 7/10/2023 at 16:25, DELMSAN5: PAWNEE_SPRUCE_1 began binding in SCED.</a:t>
            </a:r>
          </a:p>
          <a:p>
            <a:pPr>
              <a:spcBef>
                <a:spcPts val="600"/>
              </a:spcBef>
              <a:spcAft>
                <a:spcPts val="600"/>
              </a:spcAft>
            </a:pPr>
            <a:r>
              <a:rPr lang="en-US" sz="1400" dirty="0">
                <a:solidFill>
                  <a:schemeClr val="tx1">
                    <a:lumMod val="65000"/>
                    <a:lumOff val="35000"/>
                  </a:schemeClr>
                </a:solidFill>
              </a:rPr>
              <a:t>From 18:55, the constraint started violating in SCED with the max shadow price of $4,500 and system lambda increased to $2,248.50.</a:t>
            </a:r>
          </a:p>
          <a:p>
            <a:pPr>
              <a:spcBef>
                <a:spcPts val="600"/>
              </a:spcBef>
              <a:spcAft>
                <a:spcPts val="600"/>
              </a:spcAft>
            </a:pPr>
            <a:r>
              <a:rPr lang="en-US" sz="1400" dirty="0">
                <a:solidFill>
                  <a:schemeClr val="tx1">
                    <a:lumMod val="65000"/>
                    <a:lumOff val="35000"/>
                  </a:schemeClr>
                </a:solidFill>
              </a:rPr>
              <a:t>From 19:00, as the dispatchable capacity available to SCED decreased and system lambda spiked, SCED was unable to manage the constraint DELMSAN5: PAWNEE_SPRUCE_1, resulting in an increased post-contingency flow in RTCA over 125% by 19:03. </a:t>
            </a:r>
          </a:p>
          <a:p>
            <a:pPr>
              <a:spcBef>
                <a:spcPts val="600"/>
              </a:spcBef>
              <a:spcAft>
                <a:spcPts val="600"/>
              </a:spcAft>
            </a:pPr>
            <a:r>
              <a:rPr lang="en-US" sz="1400" dirty="0">
                <a:solidFill>
                  <a:schemeClr val="tx1">
                    <a:lumMod val="65000"/>
                    <a:lumOff val="35000"/>
                  </a:schemeClr>
                </a:solidFill>
              </a:rPr>
              <a:t>At 19:18, the post-contingency overload peaked at 138.8% and a real-time study showed potential cascading if the contingency were to occur.</a:t>
            </a:r>
          </a:p>
          <a:p>
            <a:pPr>
              <a:spcBef>
                <a:spcPts val="600"/>
              </a:spcBef>
              <a:spcAft>
                <a:spcPts val="600"/>
              </a:spcAft>
            </a:pPr>
            <a:r>
              <a:rPr lang="en-US" sz="1400" dirty="0">
                <a:solidFill>
                  <a:schemeClr val="tx1">
                    <a:lumMod val="65000"/>
                    <a:lumOff val="35000"/>
                  </a:schemeClr>
                </a:solidFill>
              </a:rPr>
              <a:t>At 19:21, ERCOT deployed ECRS and Non-Spin to increase dispatchable capacity available to SCED. (Non-Spin deployed at the same time to help recall ECRS to prepare for any future deployments.)</a:t>
            </a:r>
          </a:p>
          <a:p>
            <a:pPr>
              <a:spcBef>
                <a:spcPts val="600"/>
              </a:spcBef>
              <a:spcAft>
                <a:spcPts val="600"/>
              </a:spcAft>
            </a:pPr>
            <a:r>
              <a:rPr lang="en-US" sz="1400" dirty="0">
                <a:solidFill>
                  <a:schemeClr val="tx1">
                    <a:lumMod val="65000"/>
                    <a:lumOff val="35000"/>
                  </a:schemeClr>
                </a:solidFill>
              </a:rPr>
              <a:t>By 19:35, DELMSAN5: PAWNEE_SPRUCE_1 dropped below its maximum shadow price and the constraint limit was no longer being violated. The post-contingency flow in RTCA reduced to 109.9%.</a:t>
            </a:r>
          </a:p>
          <a:p>
            <a:pPr>
              <a:spcBef>
                <a:spcPts val="600"/>
              </a:spcBef>
              <a:spcAft>
                <a:spcPts val="600"/>
              </a:spcAft>
            </a:pPr>
            <a:r>
              <a:rPr lang="en-US" sz="1400" dirty="0">
                <a:solidFill>
                  <a:schemeClr val="tx1">
                    <a:lumMod val="65000"/>
                    <a:lumOff val="35000"/>
                  </a:schemeClr>
                </a:solidFill>
              </a:rPr>
              <a:t>ERCOT continued to monitor the constraint and fully recalled ECRS at 19:43 and Non-Spin at 20:15.</a:t>
            </a:r>
          </a:p>
        </p:txBody>
      </p:sp>
      <p:sp>
        <p:nvSpPr>
          <p:cNvPr id="4" name="Slide Number Placeholder 3">
            <a:extLst>
              <a:ext uri="{FF2B5EF4-FFF2-40B4-BE49-F238E27FC236}">
                <a16:creationId xmlns:a16="http://schemas.microsoft.com/office/drawing/2014/main" id="{55A4C5A6-95C9-A95E-3725-1EE25E2C0A13}"/>
              </a:ext>
            </a:extLst>
          </p:cNvPr>
          <p:cNvSpPr>
            <a:spLocks noGrp="1"/>
          </p:cNvSpPr>
          <p:nvPr>
            <p:ph type="sldNum" sz="quarter" idx="4"/>
          </p:nvPr>
        </p:nvSpPr>
        <p:spPr/>
        <p:txBody>
          <a:bodyPr/>
          <a:lstStyle/>
          <a:p>
            <a:fld id="{1D93BD3E-1E9A-4970-A6F7-E7AC52762E0C}" type="slidenum">
              <a:rPr lang="en-US" smtClean="0"/>
              <a:pPr/>
              <a:t>5</a:t>
            </a:fld>
            <a:endParaRPr lang="en-US"/>
          </a:p>
        </p:txBody>
      </p:sp>
      <p:sp>
        <p:nvSpPr>
          <p:cNvPr id="5" name="Content Placeholder 2">
            <a:extLst>
              <a:ext uri="{FF2B5EF4-FFF2-40B4-BE49-F238E27FC236}">
                <a16:creationId xmlns:a16="http://schemas.microsoft.com/office/drawing/2014/main" id="{574AC493-7EC6-118C-ADBC-A30A5B97C77B}"/>
              </a:ext>
            </a:extLst>
          </p:cNvPr>
          <p:cNvSpPr txBox="1">
            <a:spLocks/>
          </p:cNvSpPr>
          <p:nvPr/>
        </p:nvSpPr>
        <p:spPr>
          <a:xfrm>
            <a:off x="800100" y="5297620"/>
            <a:ext cx="7620000" cy="874580"/>
          </a:xfrm>
          <a:prstGeom prst="rect">
            <a:avLst/>
          </a:prstGeom>
          <a:solidFill>
            <a:schemeClr val="accent1">
              <a:lumMod val="20000"/>
              <a:lumOff val="80000"/>
            </a:schemeClr>
          </a:solidFill>
          <a:ln w="15875">
            <a:solidFill>
              <a:srgbClr val="00AEC7">
                <a:alpha val="59000"/>
              </a:srgbClr>
            </a:solidFill>
          </a:ln>
          <a:effectLst>
            <a:outerShdw blurRad="50800" dist="38100" dir="2700000" algn="tl" rotWithShape="0">
              <a:prstClr val="black">
                <a:alpha val="40000"/>
              </a:prstClr>
            </a:outerShdw>
          </a:effectLst>
        </p:spPr>
        <p:txBody>
          <a:bodyPr lIns="274320" tIns="91440" rIns="274320" bIns="91440"/>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1600" b="1" dirty="0">
                <a:latin typeface="Arial" panose="020B0604020202020204"/>
              </a:rPr>
              <a:t>Key Takeaway: </a:t>
            </a:r>
            <a:r>
              <a:rPr lang="en-US" sz="1600" dirty="0">
                <a:latin typeface="Arial" panose="020B0604020202020204"/>
              </a:rPr>
              <a:t>On July 10, </a:t>
            </a:r>
            <a:r>
              <a:rPr lang="en-US" sz="1600" dirty="0"/>
              <a:t>ERCOT deployed ECRS and Non-Spin to provide sufficient capacity that could be used reliably to serve system demand without causing a potential transmission system cascading event.</a:t>
            </a:r>
          </a:p>
          <a:p>
            <a:pPr marL="0" indent="0">
              <a:buFont typeface="Arial" panose="020B0604020202020204" pitchFamily="34" charset="0"/>
              <a:buNone/>
            </a:pPr>
            <a:endParaRPr lang="en-US" sz="1600" dirty="0">
              <a:latin typeface="Arial" panose="020B0604020202020204"/>
            </a:endParaRPr>
          </a:p>
        </p:txBody>
      </p:sp>
    </p:spTree>
    <p:extLst>
      <p:ext uri="{BB962C8B-B14F-4D97-AF65-F5344CB8AC3E}">
        <p14:creationId xmlns:p14="http://schemas.microsoft.com/office/powerpoint/2010/main" val="38557424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80DA04-682A-D690-5990-D6AF9B8823BF}"/>
              </a:ext>
            </a:extLst>
          </p:cNvPr>
          <p:cNvSpPr>
            <a:spLocks noGrp="1"/>
          </p:cNvSpPr>
          <p:nvPr>
            <p:ph type="title"/>
          </p:nvPr>
        </p:nvSpPr>
        <p:spPr/>
        <p:txBody>
          <a:bodyPr/>
          <a:lstStyle/>
          <a:p>
            <a:r>
              <a:rPr lang="en-US" dirty="0"/>
              <a:t>Review of July 10th ECRS deployment</a:t>
            </a:r>
          </a:p>
        </p:txBody>
      </p:sp>
      <p:sp>
        <p:nvSpPr>
          <p:cNvPr id="4" name="Slide Number Placeholder 3">
            <a:extLst>
              <a:ext uri="{FF2B5EF4-FFF2-40B4-BE49-F238E27FC236}">
                <a16:creationId xmlns:a16="http://schemas.microsoft.com/office/drawing/2014/main" id="{AEB8753D-6ED9-7C10-41E7-843C3583A60E}"/>
              </a:ext>
            </a:extLst>
          </p:cNvPr>
          <p:cNvSpPr>
            <a:spLocks noGrp="1"/>
          </p:cNvSpPr>
          <p:nvPr>
            <p:ph type="sldNum" sz="quarter" idx="4"/>
          </p:nvPr>
        </p:nvSpPr>
        <p:spPr/>
        <p:txBody>
          <a:bodyPr/>
          <a:lstStyle/>
          <a:p>
            <a:fld id="{1D93BD3E-1E9A-4970-A6F7-E7AC52762E0C}" type="slidenum">
              <a:rPr lang="en-US" smtClean="0"/>
              <a:pPr/>
              <a:t>6</a:t>
            </a:fld>
            <a:endParaRPr lang="en-US"/>
          </a:p>
        </p:txBody>
      </p:sp>
      <p:pic>
        <p:nvPicPr>
          <p:cNvPr id="3" name="Picture 2">
            <a:extLst>
              <a:ext uri="{FF2B5EF4-FFF2-40B4-BE49-F238E27FC236}">
                <a16:creationId xmlns:a16="http://schemas.microsoft.com/office/drawing/2014/main" id="{457786EC-AC06-2082-B3F3-3163AE5A086A}"/>
              </a:ext>
            </a:extLst>
          </p:cNvPr>
          <p:cNvPicPr>
            <a:picLocks noChangeAspect="1"/>
          </p:cNvPicPr>
          <p:nvPr/>
        </p:nvPicPr>
        <p:blipFill>
          <a:blip r:embed="rId2"/>
          <a:stretch>
            <a:fillRect/>
          </a:stretch>
        </p:blipFill>
        <p:spPr>
          <a:xfrm>
            <a:off x="250658" y="898714"/>
            <a:ext cx="8642683" cy="4529958"/>
          </a:xfrm>
          <a:prstGeom prst="rect">
            <a:avLst/>
          </a:prstGeom>
        </p:spPr>
      </p:pic>
      <p:sp>
        <p:nvSpPr>
          <p:cNvPr id="5" name="Content Placeholder 2">
            <a:extLst>
              <a:ext uri="{FF2B5EF4-FFF2-40B4-BE49-F238E27FC236}">
                <a16:creationId xmlns:a16="http://schemas.microsoft.com/office/drawing/2014/main" id="{A6A387CF-9210-8E1D-554D-7CE7668208A0}"/>
              </a:ext>
            </a:extLst>
          </p:cNvPr>
          <p:cNvSpPr txBox="1">
            <a:spLocks/>
          </p:cNvSpPr>
          <p:nvPr/>
        </p:nvSpPr>
        <p:spPr>
          <a:xfrm>
            <a:off x="800100" y="5514108"/>
            <a:ext cx="7620000" cy="645980"/>
          </a:xfrm>
          <a:prstGeom prst="rect">
            <a:avLst/>
          </a:prstGeom>
          <a:solidFill>
            <a:schemeClr val="accent1">
              <a:lumMod val="20000"/>
              <a:lumOff val="80000"/>
            </a:schemeClr>
          </a:solidFill>
          <a:ln w="15875">
            <a:solidFill>
              <a:srgbClr val="00AEC7">
                <a:alpha val="59000"/>
              </a:srgbClr>
            </a:solidFill>
          </a:ln>
          <a:effectLst>
            <a:outerShdw blurRad="50800" dist="38100" dir="2700000" algn="tl" rotWithShape="0">
              <a:prstClr val="black">
                <a:alpha val="40000"/>
              </a:prstClr>
            </a:outerShdw>
          </a:effectLst>
        </p:spPr>
        <p:txBody>
          <a:bodyPr lIns="274320" tIns="91440" rIns="274320" bIns="91440"/>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1600" b="1" dirty="0">
                <a:latin typeface="Arial" panose="020B0604020202020204"/>
              </a:rPr>
              <a:t>Key Takeaway: </a:t>
            </a:r>
            <a:r>
              <a:rPr lang="en-US" sz="1600" dirty="0"/>
              <a:t>ERCOT’s deployment of ECRS and Non-Spin was successful in keeping the transmission system secure.</a:t>
            </a:r>
          </a:p>
          <a:p>
            <a:pPr marL="0" indent="0">
              <a:buFont typeface="Arial" panose="020B0604020202020204" pitchFamily="34" charset="0"/>
              <a:buNone/>
            </a:pPr>
            <a:endParaRPr lang="en-US" sz="1600" dirty="0">
              <a:latin typeface="Arial" panose="020B0604020202020204"/>
            </a:endParaRPr>
          </a:p>
        </p:txBody>
      </p:sp>
    </p:spTree>
    <p:extLst>
      <p:ext uri="{BB962C8B-B14F-4D97-AF65-F5344CB8AC3E}">
        <p14:creationId xmlns:p14="http://schemas.microsoft.com/office/powerpoint/2010/main" val="9831669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ECRS released MW vs Utilized MW on OD 7/10/23</a:t>
            </a:r>
            <a:br>
              <a:rPr lang="en-US" sz="2000" dirty="0"/>
            </a:b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z="1100" smtClean="0"/>
              <a:pPr/>
              <a:t>7</a:t>
            </a:fld>
            <a:endParaRPr lang="en-US" sz="1100"/>
          </a:p>
        </p:txBody>
      </p:sp>
      <p:sp>
        <p:nvSpPr>
          <p:cNvPr id="9" name="Content Placeholder 2">
            <a:extLst>
              <a:ext uri="{FF2B5EF4-FFF2-40B4-BE49-F238E27FC236}">
                <a16:creationId xmlns:a16="http://schemas.microsoft.com/office/drawing/2014/main" id="{82AEDBB5-6EB4-FD2B-877E-1782F7BDF301}"/>
              </a:ext>
            </a:extLst>
          </p:cNvPr>
          <p:cNvSpPr txBox="1">
            <a:spLocks/>
          </p:cNvSpPr>
          <p:nvPr/>
        </p:nvSpPr>
        <p:spPr>
          <a:xfrm>
            <a:off x="-259404" y="4648201"/>
            <a:ext cx="9377464" cy="1295399"/>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26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1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1" algn="just">
              <a:spcBef>
                <a:spcPts val="600"/>
              </a:spcBef>
              <a:spcAft>
                <a:spcPts val="600"/>
              </a:spcAft>
            </a:pPr>
            <a:r>
              <a:rPr lang="en-US" sz="1400" dirty="0"/>
              <a:t>A portion of released ECRS MW was not utilized by SCED because of significant hurting Shift Factors to constraint DELMSAN5: PAWNEE_SPRUCE_1.</a:t>
            </a:r>
          </a:p>
          <a:p>
            <a:pPr lvl="1" algn="just">
              <a:spcBef>
                <a:spcPts val="600"/>
              </a:spcBef>
              <a:spcAft>
                <a:spcPts val="600"/>
              </a:spcAft>
            </a:pPr>
            <a:r>
              <a:rPr lang="en-US" sz="1400" dirty="0"/>
              <a:t>We noticed some quick-start units had LSL set to a non-zero value prior to deployment and those released ECRS MW were not utilized by SCED in the first few intervals after the release. We are reviewing their operations and will follow up with the responsible entities as needed.</a:t>
            </a:r>
          </a:p>
          <a:p>
            <a:pPr lvl="1" algn="just">
              <a:spcBef>
                <a:spcPts val="600"/>
              </a:spcBef>
              <a:spcAft>
                <a:spcPts val="600"/>
              </a:spcAft>
            </a:pPr>
            <a:r>
              <a:rPr lang="en-US" sz="1400" dirty="0"/>
              <a:t>Remaining difference was caused by other local congestion and/or high energy offer curves.</a:t>
            </a:r>
          </a:p>
        </p:txBody>
      </p:sp>
      <p:graphicFrame>
        <p:nvGraphicFramePr>
          <p:cNvPr id="10" name="Content Placeholder 9">
            <a:extLst>
              <a:ext uri="{FF2B5EF4-FFF2-40B4-BE49-F238E27FC236}">
                <a16:creationId xmlns:a16="http://schemas.microsoft.com/office/drawing/2014/main" id="{A6C36BB7-B815-6999-8E64-9E589C7076D8}"/>
              </a:ext>
            </a:extLst>
          </p:cNvPr>
          <p:cNvGraphicFramePr>
            <a:graphicFrameLocks noGrp="1"/>
          </p:cNvGraphicFramePr>
          <p:nvPr>
            <p:ph idx="1"/>
            <p:extLst>
              <p:ext uri="{D42A27DB-BD31-4B8C-83A1-F6EECF244321}">
                <p14:modId xmlns:p14="http://schemas.microsoft.com/office/powerpoint/2010/main" val="1882489183"/>
              </p:ext>
            </p:extLst>
          </p:nvPr>
        </p:nvGraphicFramePr>
        <p:xfrm>
          <a:off x="209145" y="720154"/>
          <a:ext cx="8630055" cy="400424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298990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3B9E8-A96D-B54A-C0E4-95C071383E20}"/>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02F66BDD-0590-5483-9DF0-729D4234E109}"/>
              </a:ext>
            </a:extLst>
          </p:cNvPr>
          <p:cNvSpPr>
            <a:spLocks noGrp="1"/>
          </p:cNvSpPr>
          <p:nvPr>
            <p:ph idx="1"/>
          </p:nvPr>
        </p:nvSpPr>
        <p:spPr>
          <a:xfrm>
            <a:off x="304800" y="1143000"/>
            <a:ext cx="8534400" cy="4777033"/>
          </a:xfrm>
        </p:spPr>
        <p:txBody>
          <a:bodyPr/>
          <a:lstStyle/>
          <a:p>
            <a:r>
              <a:rPr lang="en-US" sz="2400" dirty="0">
                <a:solidFill>
                  <a:schemeClr val="tx1">
                    <a:lumMod val="65000"/>
                    <a:lumOff val="35000"/>
                  </a:schemeClr>
                </a:solidFill>
              </a:rPr>
              <a:t>ERCOT is reviewing lessons learned and will</a:t>
            </a:r>
            <a:r>
              <a:rPr lang="en-US" sz="2000" dirty="0">
                <a:solidFill>
                  <a:schemeClr val="tx1">
                    <a:lumMod val="65000"/>
                    <a:lumOff val="35000"/>
                  </a:schemeClr>
                </a:solidFill>
              </a:rPr>
              <a:t> </a:t>
            </a:r>
            <a:r>
              <a:rPr lang="en-US" sz="2400" dirty="0">
                <a:solidFill>
                  <a:schemeClr val="tx1">
                    <a:lumMod val="65000"/>
                    <a:lumOff val="35000"/>
                  </a:schemeClr>
                </a:solidFill>
              </a:rPr>
              <a:t>discuss further at a future Operations Working Group meeting</a:t>
            </a:r>
          </a:p>
        </p:txBody>
      </p:sp>
      <p:sp>
        <p:nvSpPr>
          <p:cNvPr id="4" name="Slide Number Placeholder 3">
            <a:extLst>
              <a:ext uri="{FF2B5EF4-FFF2-40B4-BE49-F238E27FC236}">
                <a16:creationId xmlns:a16="http://schemas.microsoft.com/office/drawing/2014/main" id="{652B41AF-087B-A1DD-8328-3B50A049CBF9}"/>
              </a:ext>
            </a:extLst>
          </p:cNvPr>
          <p:cNvSpPr>
            <a:spLocks noGrp="1"/>
          </p:cNvSpPr>
          <p:nvPr>
            <p:ph type="sldNum" sz="quarter" idx="4"/>
          </p:nvPr>
        </p:nvSpPr>
        <p:spPr/>
        <p:txBody>
          <a:bodyPr/>
          <a:lstStyle/>
          <a:p>
            <a:fld id="{1D93BD3E-1E9A-4970-A6F7-E7AC52762E0C}" type="slidenum">
              <a:rPr lang="en-US" smtClean="0"/>
              <a:pPr/>
              <a:t>8</a:t>
            </a:fld>
            <a:endParaRPr lang="en-US"/>
          </a:p>
        </p:txBody>
      </p:sp>
    </p:spTree>
    <p:extLst>
      <p:ext uri="{BB962C8B-B14F-4D97-AF65-F5344CB8AC3E}">
        <p14:creationId xmlns:p14="http://schemas.microsoft.com/office/powerpoint/2010/main" val="4095034586"/>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9ADE896BEB19F40A8ECC8C772B1EEFE" ma:contentTypeVersion="9" ma:contentTypeDescription="Create a new document." ma:contentTypeScope="" ma:versionID="342b78505e260379cf1321efcc582549">
  <xsd:schema xmlns:xsd="http://www.w3.org/2001/XMLSchema" xmlns:xs="http://www.w3.org/2001/XMLSchema" xmlns:p="http://schemas.microsoft.com/office/2006/metadata/properties" xmlns:ns3="e642cdfb-3a96-41c1-8159-5de9a5b192bc" xmlns:ns4="2acd5412-1a0a-46e5-a64d-892655bbb31c" targetNamespace="http://schemas.microsoft.com/office/2006/metadata/properties" ma:root="true" ma:fieldsID="a2e08f38f69d404ce04a00a5c5226ded" ns3:_="" ns4:_="">
    <xsd:import namespace="e642cdfb-3a96-41c1-8159-5de9a5b192bc"/>
    <xsd:import namespace="2acd5412-1a0a-46e5-a64d-892655bbb31c"/>
    <xsd:element name="properties">
      <xsd:complexType>
        <xsd:sequence>
          <xsd:element name="documentManagement">
            <xsd:complexType>
              <xsd:all>
                <xsd:element ref="ns3:MediaServiceMetadata" minOccurs="0"/>
                <xsd:element ref="ns3:MediaServiceFastMetadata" minOccurs="0"/>
                <xsd:element ref="ns3:_activity" minOccurs="0"/>
                <xsd:element ref="ns4:SharedWithUsers" minOccurs="0"/>
                <xsd:element ref="ns4:SharedWithDetails" minOccurs="0"/>
                <xsd:element ref="ns4:SharingHintHash" minOccurs="0"/>
                <xsd:element ref="ns3:MediaServiceDateTaken" minOccurs="0"/>
                <xsd:element ref="ns3:MediaServiceAutoTags"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642cdfb-3a96-41c1-8159-5de9a5b192b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_activity" ma:index="10" nillable="true" ma:displayName="_activity" ma:hidden="true" ma:internalName="_activity">
      <xsd:simpleType>
        <xsd:restriction base="dms:Note"/>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2acd5412-1a0a-46e5-a64d-892655bbb31c"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SharingHintHash" ma:index="13"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e642cdfb-3a96-41c1-8159-5de9a5b192bc" xsi:nil="true"/>
  </documentManagement>
</p:properties>
</file>

<file path=customXml/itemProps1.xml><?xml version="1.0" encoding="utf-8"?>
<ds:datastoreItem xmlns:ds="http://schemas.openxmlformats.org/officeDocument/2006/customXml" ds:itemID="{20884B7F-5407-4A7E-885F-D19D0E5ED726}">
  <ds:schemaRefs>
    <ds:schemaRef ds:uri="http://schemas.microsoft.com/sharepoint/v3/contenttype/forms"/>
  </ds:schemaRefs>
</ds:datastoreItem>
</file>

<file path=customXml/itemProps2.xml><?xml version="1.0" encoding="utf-8"?>
<ds:datastoreItem xmlns:ds="http://schemas.openxmlformats.org/officeDocument/2006/customXml" ds:itemID="{1D983128-99FF-4989-8883-8FFA66F4BA9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642cdfb-3a96-41c1-8159-5de9a5b192bc"/>
    <ds:schemaRef ds:uri="2acd5412-1a0a-46e5-a64d-892655bbb31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248F63C-08AC-4CDD-B36F-0851B11853CB}">
  <ds:schemaRefs>
    <ds:schemaRef ds:uri="http://purl.org/dc/terms/"/>
    <ds:schemaRef ds:uri="http://purl.org/dc/elements/1.1/"/>
    <ds:schemaRef ds:uri="http://schemas.microsoft.com/office/2006/documentManagement/types"/>
    <ds:schemaRef ds:uri="http://schemas.microsoft.com/office/2006/metadata/properties"/>
    <ds:schemaRef ds:uri="2acd5412-1a0a-46e5-a64d-892655bbb31c"/>
    <ds:schemaRef ds:uri="http://purl.org/dc/dcmitype/"/>
    <ds:schemaRef ds:uri="http://www.w3.org/XML/1998/namespace"/>
    <ds:schemaRef ds:uri="e642cdfb-3a96-41c1-8159-5de9a5b192bc"/>
    <ds:schemaRef ds:uri="http://schemas.microsoft.com/office/infopath/2007/PartnerControl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
  <TotalTime>290398</TotalTime>
  <Words>651</Words>
  <Application>Microsoft Office PowerPoint</Application>
  <PresentationFormat>On-screen Show (4:3)</PresentationFormat>
  <Paragraphs>57</Paragraphs>
  <Slides>8</Slides>
  <Notes>2</Notes>
  <HiddenSlides>0</HiddenSlides>
  <MMClips>0</MMClips>
  <ScaleCrop>false</ScaleCrop>
  <HeadingPairs>
    <vt:vector size="6" baseType="variant">
      <vt:variant>
        <vt:lpstr>Fonts Used</vt:lpstr>
      </vt:variant>
      <vt:variant>
        <vt:i4>4</vt:i4>
      </vt:variant>
      <vt:variant>
        <vt:lpstr>Theme</vt:lpstr>
      </vt:variant>
      <vt:variant>
        <vt:i4>4</vt:i4>
      </vt:variant>
      <vt:variant>
        <vt:lpstr>Slide Titles</vt:lpstr>
      </vt:variant>
      <vt:variant>
        <vt:i4>8</vt:i4>
      </vt:variant>
    </vt:vector>
  </HeadingPairs>
  <TitlesOfParts>
    <vt:vector size="16" baseType="lpstr">
      <vt:lpstr>Arial</vt:lpstr>
      <vt:lpstr>Calibri</vt:lpstr>
      <vt:lpstr>Courier New</vt:lpstr>
      <vt:lpstr>Wingdings</vt:lpstr>
      <vt:lpstr>1_Custom Design</vt:lpstr>
      <vt:lpstr>Office Theme</vt:lpstr>
      <vt:lpstr>Custom Design</vt:lpstr>
      <vt:lpstr>1_Office Theme</vt:lpstr>
      <vt:lpstr>PowerPoint Presentation</vt:lpstr>
      <vt:lpstr>Agenda</vt:lpstr>
      <vt:lpstr>ECRS Utilization Analysis</vt:lpstr>
      <vt:lpstr>ECRS released MW vs Utilized MW on OD 6/20/23 </vt:lpstr>
      <vt:lpstr>Review of July 10th ECRS &amp; NS deployment</vt:lpstr>
      <vt:lpstr>Review of July 10th ECRS deployment</vt:lpstr>
      <vt:lpstr>ECRS released MW vs Utilized MW on OD 7/10/23 </vt:lpstr>
      <vt:lpstr>Next Steps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Hinojosa, Luis</cp:lastModifiedBy>
  <cp:revision>2965</cp:revision>
  <cp:lastPrinted>2020-02-05T17:47:59Z</cp:lastPrinted>
  <dcterms:created xsi:type="dcterms:W3CDTF">2016-01-21T15:20:31Z</dcterms:created>
  <dcterms:modified xsi:type="dcterms:W3CDTF">2023-08-03T22:19:36Z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0x010100D9ADE896BEB19F40A8ECC8C772B1EEFE</vt:lpwstr>
  </property>
  <property fmtid="{D5CDD505-2E9C-101B-9397-08002B2CF9AE}" pid="3" name="MSIP_Label_7084cbda-52b8-46fb-a7b7-cb5bd465ed85_Enabled">
    <vt:lpwstr>true</vt:lpwstr>
  </property>
  <property fmtid="{D5CDD505-2E9C-101B-9397-08002B2CF9AE}" pid="4" name="MSIP_Label_7084cbda-52b8-46fb-a7b7-cb5bd465ed85_SetDate">
    <vt:lpwstr>2023-07-25T16:58:45Z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a8bd6526-bdd1-40a1-9d52-d33d398ac339</vt:lpwstr>
  </property>
  <property fmtid="{D5CDD505-2E9C-101B-9397-08002B2CF9AE}" pid="9" name="MSIP_Label_7084cbda-52b8-46fb-a7b7-cb5bd465ed85_ContentBits">
    <vt:lpwstr>0</vt:lpwstr>
  </property>
</Properties>
</file>