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3" r:id="rId9"/>
    <p:sldMasterId id="2147483685" r:id="rId10"/>
    <p:sldMasterId id="2147483688" r:id="rId11"/>
    <p:sldMasterId id="2147483690" r:id="rId12"/>
    <p:sldMasterId id="2147483695" r:id="rId13"/>
    <p:sldMasterId id="2147483697" r:id="rId14"/>
    <p:sldMasterId id="2147483700" r:id="rId15"/>
    <p:sldMasterId id="2147483703" r:id="rId16"/>
    <p:sldMasterId id="2147483717" r:id="rId17"/>
  </p:sldMasterIdLst>
  <p:notesMasterIdLst>
    <p:notesMasterId r:id="rId123"/>
  </p:notesMasterIdLst>
  <p:sldIdLst>
    <p:sldId id="275" r:id="rId18"/>
    <p:sldId id="276" r:id="rId19"/>
    <p:sldId id="543" r:id="rId20"/>
    <p:sldId id="282" r:id="rId21"/>
    <p:sldId id="281" r:id="rId22"/>
    <p:sldId id="550" r:id="rId23"/>
    <p:sldId id="277" r:id="rId24"/>
    <p:sldId id="278" r:id="rId25"/>
    <p:sldId id="523" r:id="rId26"/>
    <p:sldId id="257" r:id="rId27"/>
    <p:sldId id="258" r:id="rId28"/>
    <p:sldId id="259" r:id="rId29"/>
    <p:sldId id="260" r:id="rId30"/>
    <p:sldId id="261" r:id="rId31"/>
    <p:sldId id="551" r:id="rId32"/>
    <p:sldId id="552" r:id="rId33"/>
    <p:sldId id="553" r:id="rId34"/>
    <p:sldId id="262" r:id="rId35"/>
    <p:sldId id="263" r:id="rId36"/>
    <p:sldId id="264" r:id="rId37"/>
    <p:sldId id="554" r:id="rId38"/>
    <p:sldId id="555" r:id="rId39"/>
    <p:sldId id="268" r:id="rId40"/>
    <p:sldId id="556" r:id="rId41"/>
    <p:sldId id="384" r:id="rId42"/>
    <p:sldId id="270" r:id="rId43"/>
    <p:sldId id="271" r:id="rId44"/>
    <p:sldId id="272" r:id="rId45"/>
    <p:sldId id="273" r:id="rId46"/>
    <p:sldId id="274" r:id="rId47"/>
    <p:sldId id="493" r:id="rId48"/>
    <p:sldId id="283" r:id="rId49"/>
    <p:sldId id="284" r:id="rId50"/>
    <p:sldId id="286" r:id="rId51"/>
    <p:sldId id="287" r:id="rId52"/>
    <p:sldId id="288" r:id="rId53"/>
    <p:sldId id="289" r:id="rId54"/>
    <p:sldId id="290" r:id="rId55"/>
    <p:sldId id="557" r:id="rId56"/>
    <p:sldId id="558" r:id="rId57"/>
    <p:sldId id="559" r:id="rId58"/>
    <p:sldId id="294" r:id="rId59"/>
    <p:sldId id="295" r:id="rId60"/>
    <p:sldId id="560" r:id="rId61"/>
    <p:sldId id="561" r:id="rId62"/>
    <p:sldId id="298" r:id="rId63"/>
    <p:sldId id="299" r:id="rId64"/>
    <p:sldId id="300" r:id="rId65"/>
    <p:sldId id="562" r:id="rId66"/>
    <p:sldId id="302" r:id="rId67"/>
    <p:sldId id="563" r:id="rId68"/>
    <p:sldId id="304" r:id="rId69"/>
    <p:sldId id="564" r:id="rId70"/>
    <p:sldId id="306" r:id="rId71"/>
    <p:sldId id="307" r:id="rId72"/>
    <p:sldId id="565" r:id="rId73"/>
    <p:sldId id="309" r:id="rId74"/>
    <p:sldId id="566" r:id="rId75"/>
    <p:sldId id="311" r:id="rId76"/>
    <p:sldId id="567" r:id="rId77"/>
    <p:sldId id="524" r:id="rId78"/>
    <p:sldId id="457" r:id="rId79"/>
    <p:sldId id="313" r:id="rId80"/>
    <p:sldId id="314" r:id="rId81"/>
    <p:sldId id="315" r:id="rId82"/>
    <p:sldId id="316" r:id="rId83"/>
    <p:sldId id="317" r:id="rId84"/>
    <p:sldId id="359" r:id="rId85"/>
    <p:sldId id="360" r:id="rId86"/>
    <p:sldId id="361" r:id="rId87"/>
    <p:sldId id="362" r:id="rId88"/>
    <p:sldId id="363" r:id="rId89"/>
    <p:sldId id="364" r:id="rId90"/>
    <p:sldId id="365" r:id="rId91"/>
    <p:sldId id="495" r:id="rId92"/>
    <p:sldId id="496" r:id="rId93"/>
    <p:sldId id="497" r:id="rId94"/>
    <p:sldId id="498" r:id="rId95"/>
    <p:sldId id="499" r:id="rId96"/>
    <p:sldId id="500" r:id="rId97"/>
    <p:sldId id="501" r:id="rId98"/>
    <p:sldId id="502" r:id="rId99"/>
    <p:sldId id="503" r:id="rId100"/>
    <p:sldId id="504" r:id="rId101"/>
    <p:sldId id="568" r:id="rId102"/>
    <p:sldId id="569" r:id="rId103"/>
    <p:sldId id="570" r:id="rId104"/>
    <p:sldId id="571" r:id="rId105"/>
    <p:sldId id="572" r:id="rId106"/>
    <p:sldId id="573" r:id="rId107"/>
    <p:sldId id="511" r:id="rId108"/>
    <p:sldId id="514" r:id="rId109"/>
    <p:sldId id="515" r:id="rId110"/>
    <p:sldId id="385" r:id="rId111"/>
    <p:sldId id="386" r:id="rId112"/>
    <p:sldId id="387" r:id="rId113"/>
    <p:sldId id="388" r:id="rId114"/>
    <p:sldId id="389" r:id="rId115"/>
    <p:sldId id="390" r:id="rId116"/>
    <p:sldId id="476" r:id="rId117"/>
    <p:sldId id="488" r:id="rId118"/>
    <p:sldId id="489" r:id="rId119"/>
    <p:sldId id="490" r:id="rId120"/>
    <p:sldId id="492" r:id="rId121"/>
    <p:sldId id="547"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slide" Target="slides/slide96.xml"/><Relationship Id="rId118"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116" Type="http://schemas.openxmlformats.org/officeDocument/2006/relationships/slide" Target="slides/slide99.xml"/><Relationship Id="rId124"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slide" Target="slides/slide97.xml"/><Relationship Id="rId119"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61" Type="http://schemas.openxmlformats.org/officeDocument/2006/relationships/slide" Target="slides/slide44.xml"/><Relationship Id="rId82"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pt>
  </dgm:ptLst>
  <dgm:cxnLst>
    <dgm:cxn modelId="{85B7E30A-BCB7-47DB-88C9-47982547B8AB}" type="presOf" srcId="{B53452F9-6D00-47F2-A729-466CD879C6BD}" destId="{C49AED29-6FBC-4917-889E-5C42F10FD3C1}" srcOrd="0" destOrd="0" presId="urn:microsoft.com/office/officeart/2005/8/layout/vList6"/>
    <dgm:cxn modelId="{37A10E1F-DE9D-4EA8-A38B-AC0C0307EE93}" type="presOf" srcId="{055EA486-EC3D-419D-9F63-46EFFBB64A23}" destId="{C4CF3756-9CF9-4CC7-A8C1-0C7C2A54C105}" srcOrd="0" destOrd="1"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470B22-951A-4FC7-A631-FA249B77AB95}" srcId="{1B415F35-D402-4FA2-9F09-A62B7F7F8722}" destId="{055EA486-EC3D-419D-9F63-46EFFBB64A23}" srcOrd="1" destOrd="0" parTransId="{25AFAC34-895F-4316-8C66-962E15D4A611}" sibTransId="{20678242-0724-4571-A6C7-DA678D5A666B}"/>
    <dgm:cxn modelId="{41092727-1AA4-4E56-BE25-538A70E92056}" type="presOf" srcId="{00E40CF5-CFCE-4F23-9BE4-E047F3F18613}" destId="{8309227F-332C-4B39-9385-EB33AC1A01FE}" srcOrd="0" destOrd="1" presId="urn:microsoft.com/office/officeart/2005/8/layout/vList6"/>
    <dgm:cxn modelId="{F852D928-9793-44BE-A319-79F15DAF4C0B}" type="presOf" srcId="{1B415F35-D402-4FA2-9F09-A62B7F7F8722}" destId="{98246CD9-2A7F-4D8D-AB77-8C04F23795B8}"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EEC04D50-E8D6-4D4F-9B88-12704E17CE16}" srcId="{B53452F9-6D00-47F2-A729-466CD879C6BD}" destId="{F81A02F6-62DF-47B9-B94E-0FFA4CF9DC7C}" srcOrd="0" destOrd="0" parTransId="{F146534D-81D0-4648-A851-030BBEBB9824}" sibTransId="{922BA27E-26C9-43A1-B487-801502060CF7}"/>
    <dgm:cxn modelId="{DC0B3573-1384-425A-A569-E7CDFA483591}" srcId="{12FEB0E6-860A-427A-AD65-54600370FE2C}" destId="{B53452F9-6D00-47F2-A729-466CD879C6BD}" srcOrd="1" destOrd="0" parTransId="{D6FCCFE0-92C7-4E21-89B1-7107ACF1DA42}" sibTransId="{47FF4730-7B3D-4A04-9337-65076413AE5A}"/>
    <dgm:cxn modelId="{0FE3AC8B-8FBC-4486-A666-B2C903EF584C}" type="presOf" srcId="{A0D0D751-2ECA-48C8-B491-C443692FE51B}" destId="{C4CF3756-9CF9-4CC7-A8C1-0C7C2A54C105}" srcOrd="0" destOrd="0"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05217FE5-DE7B-4FC0-B533-C50825AD4668}" type="presOf" srcId="{F81A02F6-62DF-47B9-B94E-0FFA4CF9DC7C}" destId="{8309227F-332C-4B39-9385-EB33AC1A01FE}" srcOrd="0" destOrd="0" presId="urn:microsoft.com/office/officeart/2005/8/layout/vList6"/>
    <dgm:cxn modelId="{CEFA02FF-E349-4414-83E3-44717B694960}" type="presOf" srcId="{12FEB0E6-860A-427A-AD65-54600370FE2C}" destId="{5ECD5671-2BD9-4687-938C-C65062E0A95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AMS interval data/LSE files</a:t>
          </a:r>
        </a:p>
      </dsp:txBody>
      <dsp:txXfrm>
        <a:off x="67232" y="2377354"/>
        <a:ext cx="1242798" cy="14375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8/3/2023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16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68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01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85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11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61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553372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3719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81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476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61</a:t>
            </a:fld>
            <a:endParaRPr lang="en-US" dirty="0"/>
          </a:p>
        </p:txBody>
      </p:sp>
    </p:spTree>
    <p:extLst>
      <p:ext uri="{BB962C8B-B14F-4D97-AF65-F5344CB8AC3E}">
        <p14:creationId xmlns:p14="http://schemas.microsoft.com/office/powerpoint/2010/main" val="1188374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79</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83</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84</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85</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86</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87</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88</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89</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50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6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96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urveymonkey.com/r/ERCOTILT"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644174"/>
            <a:ext cx="3771900" cy="1569660"/>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and Inadvertent Gain Training</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Background </a:t>
            </a:r>
            <a:r>
              <a:rPr lang="en-US" sz="2800" b="1" dirty="0">
                <a:solidFill>
                  <a:srgbClr val="5B6770"/>
                </a:solidFill>
              </a:rPr>
              <a:t>Reporting</a:t>
            </a:r>
          </a:p>
        </p:txBody>
      </p:sp>
    </p:spTree>
    <p:extLst>
      <p:ext uri="{BB962C8B-B14F-4D97-AF65-F5344CB8AC3E}">
        <p14:creationId xmlns:p14="http://schemas.microsoft.com/office/powerpoint/2010/main" val="29264270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reports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101</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102</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val="20000"/>
                    </a:ext>
                  </a:extLst>
                </a:gridCol>
                <a:gridCol w="5375821">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70186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103</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val="20000"/>
                    </a:ext>
                  </a:extLst>
                </a:gridCol>
                <a:gridCol w="5375822">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11791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104</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21196"/>
            <a:ext cx="5105400" cy="2708434"/>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Survey</a:t>
            </a:r>
          </a:p>
          <a:p>
            <a:pPr marL="457200" indent="-457200">
              <a:spcBef>
                <a:spcPts val="600"/>
              </a:spcBef>
              <a:buFont typeface="Arial" panose="020B0604020202020204" pitchFamily="34" charset="0"/>
              <a:buChar char="•"/>
            </a:pPr>
            <a:r>
              <a:rPr lang="en-US" sz="2000" b="1" dirty="0">
                <a:solidFill>
                  <a:srgbClr val="5B6770"/>
                </a:solidFill>
              </a:rPr>
              <a:t>What did you like?</a:t>
            </a:r>
          </a:p>
          <a:p>
            <a:pPr marL="457200" indent="-457200">
              <a:spcBef>
                <a:spcPts val="600"/>
              </a:spcBef>
              <a:buFont typeface="Arial" panose="020B0604020202020204" pitchFamily="34" charset="0"/>
              <a:buChar char="•"/>
            </a:pPr>
            <a:r>
              <a:rPr lang="en-US" sz="2000" b="1" dirty="0">
                <a:solidFill>
                  <a:srgbClr val="5B6770"/>
                </a:solidFill>
              </a:rPr>
              <a:t>What didn’t you like?</a:t>
            </a:r>
          </a:p>
          <a:p>
            <a:pPr marL="457200" indent="-457200">
              <a:spcBef>
                <a:spcPts val="600"/>
              </a:spcBef>
              <a:buFont typeface="Arial" panose="020B0604020202020204" pitchFamily="34" charset="0"/>
              <a:buChar char="•"/>
            </a:pPr>
            <a:r>
              <a:rPr lang="en-US" sz="2000" b="1" dirty="0">
                <a:solidFill>
                  <a:srgbClr val="5B6770"/>
                </a:solidFill>
              </a:rPr>
              <a:t>What could we do better?</a:t>
            </a:r>
          </a:p>
          <a:p>
            <a:pPr marL="457200" indent="-457200">
              <a:spcBef>
                <a:spcPts val="600"/>
              </a:spcBef>
              <a:buFont typeface="Arial" panose="020B0604020202020204" pitchFamily="34" charset="0"/>
              <a:buChar char="•"/>
            </a:pPr>
            <a:endParaRPr lang="en-US" sz="2000" b="1" dirty="0">
              <a:solidFill>
                <a:srgbClr val="5B6770"/>
              </a:solidFill>
            </a:endParaRPr>
          </a:p>
          <a:p>
            <a:pPr>
              <a:spcBef>
                <a:spcPts val="600"/>
              </a:spcBef>
            </a:pPr>
            <a:r>
              <a:rPr lang="en-US" i="1" u="sng" dirty="0">
                <a:hlinkClick r:id="rId2"/>
              </a:rPr>
              <a:t>www.surveymonkey.com/r/ERCOTILT</a:t>
            </a:r>
            <a:endParaRPr lang="en-US" sz="2000" dirty="0">
              <a:solidFill>
                <a:srgbClr val="5B6770"/>
              </a:solidFill>
            </a:endParaRPr>
          </a:p>
        </p:txBody>
      </p:sp>
      <p:pic>
        <p:nvPicPr>
          <p:cNvPr id="3" name="Picture 2">
            <a:extLst>
              <a:ext uri="{FF2B5EF4-FFF2-40B4-BE49-F238E27FC236}">
                <a16:creationId xmlns:a16="http://schemas.microsoft.com/office/drawing/2014/main" id="{D1D84391-B394-4DFE-8C7B-654E2CF90DC7}"/>
              </a:ext>
            </a:extLst>
          </p:cNvPr>
          <p:cNvPicPr>
            <a:picLocks noChangeAspect="1"/>
          </p:cNvPicPr>
          <p:nvPr/>
        </p:nvPicPr>
        <p:blipFill>
          <a:blip r:embed="rId3"/>
          <a:stretch>
            <a:fillRect/>
          </a:stretch>
        </p:blipFill>
        <p:spPr>
          <a:xfrm>
            <a:off x="5181600" y="228600"/>
            <a:ext cx="2438400" cy="2438400"/>
          </a:xfrm>
          <a:prstGeom prst="rect">
            <a:avLst/>
          </a:prstGeom>
        </p:spPr>
      </p:pic>
    </p:spTree>
    <p:extLst>
      <p:ext uri="{BB962C8B-B14F-4D97-AF65-F5344CB8AC3E}">
        <p14:creationId xmlns:p14="http://schemas.microsoft.com/office/powerpoint/2010/main" val="366499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458200" cy="2133600"/>
          </a:xfrm>
        </p:spPr>
        <p:txBody>
          <a:bodyPr/>
          <a:lstStyle/>
          <a:p>
            <a:pPr marL="0" indent="0">
              <a:lnSpc>
                <a:spcPct val="150000"/>
              </a:lnSpc>
              <a:buNone/>
            </a:pPr>
            <a:r>
              <a:rPr lang="en-US" sz="1800" b="1" dirty="0" err="1">
                <a:effectLst/>
                <a:latin typeface="Arial" panose="020B0604020202020204" pitchFamily="34" charset="0"/>
              </a:rPr>
              <a:t>MarkeTrak</a:t>
            </a:r>
            <a:r>
              <a:rPr lang="en-US" sz="1800" b="1" dirty="0">
                <a:effectLst/>
                <a:latin typeface="Arial" panose="020B0604020202020204" pitchFamily="34" charset="0"/>
              </a:rPr>
              <a:t> Work Center</a:t>
            </a:r>
          </a:p>
          <a:p>
            <a:pPr marL="457200" lvl="1" indent="0">
              <a:lnSpc>
                <a:spcPct val="150000"/>
              </a:lnSpc>
              <a:buNone/>
            </a:pPr>
            <a:r>
              <a:rPr lang="en-US" sz="1800" dirty="0">
                <a:effectLst/>
                <a:latin typeface="Arial" panose="020B0604020202020204" pitchFamily="34" charset="0"/>
                <a:ea typeface="Times New Roman" panose="02020603050405020304" pitchFamily="18" charset="0"/>
              </a:rPr>
              <a:t>Upon successful login, the user is taken to the </a:t>
            </a:r>
            <a:r>
              <a:rPr lang="en-US" sz="1800" dirty="0" err="1">
                <a:effectLst/>
                <a:latin typeface="Arial" panose="020B0604020202020204" pitchFamily="34" charset="0"/>
                <a:ea typeface="Times New Roman" panose="02020603050405020304" pitchFamily="18" charset="0"/>
              </a:rPr>
              <a:t>MarkeTrak</a:t>
            </a:r>
            <a:r>
              <a:rPr lang="en-US" sz="1800" dirty="0">
                <a:effectLst/>
                <a:latin typeface="Arial" panose="020B0604020202020204" pitchFamily="34" charset="0"/>
                <a:ea typeface="Times New Roman" panose="02020603050405020304" pitchFamily="18" charset="0"/>
              </a:rPr>
              <a:t> Work Center </a:t>
            </a:r>
            <a:r>
              <a:rPr lang="en-US" sz="1600" dirty="0"/>
              <a:t>. The </a:t>
            </a:r>
            <a:r>
              <a:rPr lang="en-US" sz="1800" dirty="0">
                <a:effectLst/>
                <a:latin typeface="Arial" panose="020B0604020202020204" pitchFamily="34" charset="0"/>
                <a:ea typeface="Times New Roman" panose="02020603050405020304" pitchFamily="18" charset="0"/>
              </a:rPr>
              <a:t>Work Center presents information to users in the form of dashboard views and toolbars. The </a:t>
            </a:r>
            <a:r>
              <a:rPr lang="en-US" sz="1800" dirty="0" err="1">
                <a:effectLst/>
                <a:latin typeface="Arial" panose="020B0604020202020204" pitchFamily="34" charset="0"/>
                <a:ea typeface="Times New Roman" panose="02020603050405020304" pitchFamily="18" charset="0"/>
              </a:rPr>
              <a:t>MarkeTrak</a:t>
            </a:r>
            <a:r>
              <a:rPr lang="en-US" sz="1800" dirty="0">
                <a:effectLst/>
                <a:latin typeface="Arial" panose="020B0604020202020204" pitchFamily="34" charset="0"/>
                <a:ea typeface="Times New Roman" panose="02020603050405020304" pitchFamily="18" charset="0"/>
              </a:rPr>
              <a:t> Work Center </a:t>
            </a:r>
            <a:r>
              <a:rPr lang="en-US" sz="1600" dirty="0"/>
              <a:t>can be used as the starting point for viewing </a:t>
            </a:r>
            <a:r>
              <a:rPr lang="en-US" sz="1800" dirty="0">
                <a:effectLst/>
                <a:latin typeface="Arial" panose="020B0604020202020204" pitchFamily="34" charset="0"/>
                <a:ea typeface="Times New Roman" panose="02020603050405020304" pitchFamily="18" charset="0"/>
              </a:rPr>
              <a:t>reports, activity views, and external Web pages in “widget” containers.  </a:t>
            </a:r>
            <a:endParaRPr lang="en-US" sz="16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4F20499B-B05F-41CA-B0BD-BE21BDE46B90}"/>
              </a:ext>
            </a:extLst>
          </p:cNvPr>
          <p:cNvPicPr>
            <a:picLocks noChangeAspect="1"/>
          </p:cNvPicPr>
          <p:nvPr/>
        </p:nvPicPr>
        <p:blipFill>
          <a:blip r:embed="rId3"/>
          <a:stretch>
            <a:fillRect/>
          </a:stretch>
        </p:blipFill>
        <p:spPr>
          <a:xfrm>
            <a:off x="990600" y="3038582"/>
            <a:ext cx="7467600" cy="3218925"/>
          </a:xfrm>
          <a:prstGeom prst="rect">
            <a:avLst/>
          </a:prstGeom>
        </p:spPr>
      </p:pic>
    </p:spTree>
    <p:extLst>
      <p:ext uri="{BB962C8B-B14F-4D97-AF65-F5344CB8AC3E}">
        <p14:creationId xmlns:p14="http://schemas.microsoft.com/office/powerpoint/2010/main" val="257584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686800" cy="1219200"/>
          </a:xfrm>
        </p:spPr>
        <p:txBody>
          <a:bodyPr/>
          <a:lstStyle/>
          <a:p>
            <a:pPr marL="0" marR="0" lvl="0" indent="0">
              <a:spcBef>
                <a:spcPts val="0"/>
              </a:spcBef>
              <a:spcAft>
                <a:spcPts val="0"/>
              </a:spcAft>
              <a:buNone/>
              <a:tabLst>
                <a:tab pos="685800" algn="l"/>
                <a:tab pos="457200" algn="l"/>
              </a:tabLst>
            </a:pPr>
            <a:r>
              <a:rPr lang="en-US" sz="2000" b="1" dirty="0">
                <a:effectLst/>
                <a:latin typeface="Arial" panose="020B0604020202020204" pitchFamily="34" charset="0"/>
              </a:rPr>
              <a:t>Dashboards(aka homepage) </a:t>
            </a:r>
          </a:p>
          <a:p>
            <a:pPr marL="457200" lvl="1" indent="0">
              <a:lnSpc>
                <a:spcPct val="150000"/>
              </a:lnSpc>
              <a:buNone/>
            </a:pPr>
            <a:r>
              <a:rPr lang="en-US" sz="1800" dirty="0">
                <a:latin typeface="Arial" panose="020B0604020202020204" pitchFamily="34" charset="0"/>
                <a:ea typeface="Times New Roman" panose="02020603050405020304" pitchFamily="18" charset="0"/>
              </a:rPr>
              <a:t>S</a:t>
            </a:r>
            <a:r>
              <a:rPr lang="en-US" sz="1800" dirty="0">
                <a:effectLst/>
                <a:latin typeface="Arial" panose="020B0604020202020204" pitchFamily="34" charset="0"/>
                <a:ea typeface="Times New Roman" panose="02020603050405020304" pitchFamily="18" charset="0"/>
              </a:rPr>
              <a:t>elect Dashboard from the side menu and then the Create Dashboard link at the top right corner of the screen.</a:t>
            </a:r>
            <a:endParaRPr lang="en-US" sz="1600" dirty="0"/>
          </a:p>
          <a:p>
            <a:pPr marL="457200" lvl="1" indent="0">
              <a:lnSpc>
                <a:spcPct val="150000"/>
              </a:lnSpc>
              <a:buNone/>
            </a:pPr>
            <a:endParaRPr lang="en-US" sz="16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E74F9440-057C-47F6-8AEA-504327F4E22B}"/>
              </a:ext>
            </a:extLst>
          </p:cNvPr>
          <p:cNvPicPr>
            <a:picLocks noChangeAspect="1"/>
          </p:cNvPicPr>
          <p:nvPr/>
        </p:nvPicPr>
        <p:blipFill>
          <a:blip r:embed="rId3"/>
          <a:stretch>
            <a:fillRect/>
          </a:stretch>
        </p:blipFill>
        <p:spPr>
          <a:xfrm>
            <a:off x="762000" y="2133600"/>
            <a:ext cx="7620000" cy="2683428"/>
          </a:xfrm>
          <a:prstGeom prst="rect">
            <a:avLst/>
          </a:prstGeom>
        </p:spPr>
      </p:pic>
    </p:spTree>
    <p:extLst>
      <p:ext uri="{BB962C8B-B14F-4D97-AF65-F5344CB8AC3E}">
        <p14:creationId xmlns:p14="http://schemas.microsoft.com/office/powerpoint/2010/main" val="47205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1800" dirty="0">
                <a:effectLst/>
                <a:latin typeface="Arial" panose="020B0604020202020204" pitchFamily="34" charset="0"/>
                <a:ea typeface="Times New Roman" panose="02020603050405020304" pitchFamily="18" charset="0"/>
              </a:rPr>
              <a:t>You will be prompted to provide a name and description for your custom dashboard and then select Save</a:t>
            </a:r>
            <a:r>
              <a:rPr lang="en-US" sz="2000" dirty="0"/>
              <a:t>.</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7C5BF553-A141-4FB6-884C-98D0DF95E2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38661"/>
            <a:ext cx="8627379" cy="3124199"/>
          </a:xfrm>
          <a:prstGeom prst="rect">
            <a:avLst/>
          </a:prstGeom>
          <a:noFill/>
          <a:ln>
            <a:noFill/>
          </a:ln>
        </p:spPr>
      </p:pic>
    </p:spTree>
    <p:extLst>
      <p:ext uri="{BB962C8B-B14F-4D97-AF65-F5344CB8AC3E}">
        <p14:creationId xmlns:p14="http://schemas.microsoft.com/office/powerpoint/2010/main" val="391800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90939" y="853279"/>
            <a:ext cx="8458200" cy="914397"/>
          </a:xfrm>
        </p:spPr>
        <p:txBody>
          <a:bodyPr/>
          <a:lstStyle/>
          <a:p>
            <a:pPr marL="0" indent="0">
              <a:spcBef>
                <a:spcPts val="1800"/>
              </a:spcBef>
              <a:buNone/>
            </a:pPr>
            <a:r>
              <a:rPr lang="en-US" sz="1800" dirty="0">
                <a:effectLst/>
                <a:latin typeface="Arial" panose="020B0604020202020204" pitchFamily="34" charset="0"/>
                <a:ea typeface="Times New Roman" panose="02020603050405020304" pitchFamily="18" charset="0"/>
              </a:rPr>
              <a:t>Your custom dashboard can be customized for your needs by adding widgets.  To add widgets to your custom dashboard, select Add Widget from within your dashboard</a:t>
            </a:r>
            <a:r>
              <a:rPr lang="en-US" sz="2000" dirty="0">
                <a:effectLst/>
                <a:latin typeface="Arial" panose="020B0604020202020204" pitchFamily="34" charset="0"/>
                <a:ea typeface="Times New Roman" panose="02020603050405020304" pitchFamily="18" charset="0"/>
              </a:rPr>
              <a:t>.</a:t>
            </a:r>
            <a:endParaRPr lang="en-US" sz="20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449C585-6D73-4FA9-9CE1-381447B1F326}"/>
              </a:ext>
            </a:extLst>
          </p:cNvPr>
          <p:cNvPicPr>
            <a:picLocks noChangeAspect="1"/>
          </p:cNvPicPr>
          <p:nvPr/>
        </p:nvPicPr>
        <p:blipFill>
          <a:blip r:embed="rId3"/>
          <a:stretch>
            <a:fillRect/>
          </a:stretch>
        </p:blipFill>
        <p:spPr>
          <a:xfrm>
            <a:off x="533400" y="1981200"/>
            <a:ext cx="7941788" cy="2009884"/>
          </a:xfrm>
          <a:prstGeom prst="rect">
            <a:avLst/>
          </a:prstGeom>
        </p:spPr>
      </p:pic>
      <p:sp>
        <p:nvSpPr>
          <p:cNvPr id="9" name="TextBox 8">
            <a:extLst>
              <a:ext uri="{FF2B5EF4-FFF2-40B4-BE49-F238E27FC236}">
                <a16:creationId xmlns:a16="http://schemas.microsoft.com/office/drawing/2014/main" id="{867C895E-6D6E-4E10-B0A3-9D3CDCDD6325}"/>
              </a:ext>
            </a:extLst>
          </p:cNvPr>
          <p:cNvSpPr txBox="1"/>
          <p:nvPr/>
        </p:nvSpPr>
        <p:spPr>
          <a:xfrm>
            <a:off x="533400" y="3991084"/>
            <a:ext cx="7086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From here, you can select a widget type of Report, Activity or URL</a:t>
            </a:r>
          </a:p>
        </p:txBody>
      </p:sp>
      <p:pic>
        <p:nvPicPr>
          <p:cNvPr id="10" name="Picture 9">
            <a:extLst>
              <a:ext uri="{FF2B5EF4-FFF2-40B4-BE49-F238E27FC236}">
                <a16:creationId xmlns:a16="http://schemas.microsoft.com/office/drawing/2014/main" id="{CFD4F2A5-29B4-4851-81C6-2F886AAFFDFF}"/>
              </a:ext>
            </a:extLst>
          </p:cNvPr>
          <p:cNvPicPr>
            <a:picLocks noChangeAspect="1"/>
          </p:cNvPicPr>
          <p:nvPr/>
        </p:nvPicPr>
        <p:blipFill>
          <a:blip r:embed="rId4"/>
          <a:stretch>
            <a:fillRect/>
          </a:stretch>
        </p:blipFill>
        <p:spPr>
          <a:xfrm>
            <a:off x="691847" y="4396859"/>
            <a:ext cx="7825988" cy="1851309"/>
          </a:xfrm>
          <a:prstGeom prst="rect">
            <a:avLst/>
          </a:prstGeom>
        </p:spPr>
      </p:pic>
    </p:spTree>
    <p:extLst>
      <p:ext uri="{BB962C8B-B14F-4D97-AF65-F5344CB8AC3E}">
        <p14:creationId xmlns:p14="http://schemas.microsoft.com/office/powerpoint/2010/main" val="342322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36F6-1670-4444-9133-C41498AB5685}"/>
              </a:ext>
            </a:extLst>
          </p:cNvPr>
          <p:cNvSpPr>
            <a:spLocks noGrp="1"/>
          </p:cNvSpPr>
          <p:nvPr>
            <p:ph type="title"/>
          </p:nvPr>
        </p:nvSpPr>
        <p:spPr/>
        <p:txBody>
          <a:bodyPr/>
          <a:lstStyle/>
          <a:p>
            <a:r>
              <a:rPr lang="en-US" dirty="0"/>
              <a:t>General Functionality: Navigating </a:t>
            </a:r>
            <a:r>
              <a:rPr lang="en-US" dirty="0" err="1"/>
              <a:t>MarkeTrak</a:t>
            </a:r>
            <a:endParaRPr lang="en-US" dirty="0"/>
          </a:p>
        </p:txBody>
      </p:sp>
      <p:pic>
        <p:nvPicPr>
          <p:cNvPr id="5" name="Content Placeholder 4">
            <a:extLst>
              <a:ext uri="{FF2B5EF4-FFF2-40B4-BE49-F238E27FC236}">
                <a16:creationId xmlns:a16="http://schemas.microsoft.com/office/drawing/2014/main" id="{E004E8D7-5D2F-426A-91B7-07568D4E43C3}"/>
              </a:ext>
            </a:extLst>
          </p:cNvPr>
          <p:cNvPicPr>
            <a:picLocks noGrp="1" noChangeAspect="1"/>
          </p:cNvPicPr>
          <p:nvPr>
            <p:ph idx="1"/>
          </p:nvPr>
        </p:nvPicPr>
        <p:blipFill>
          <a:blip r:embed="rId2"/>
          <a:stretch>
            <a:fillRect/>
          </a:stretch>
        </p:blipFill>
        <p:spPr>
          <a:xfrm>
            <a:off x="256761" y="1524000"/>
            <a:ext cx="8534400" cy="4831319"/>
          </a:xfrm>
          <a:prstGeom prst="rect">
            <a:avLst/>
          </a:prstGeom>
        </p:spPr>
      </p:pic>
      <p:sp>
        <p:nvSpPr>
          <p:cNvPr id="4" name="Slide Number Placeholder 3">
            <a:extLst>
              <a:ext uri="{FF2B5EF4-FFF2-40B4-BE49-F238E27FC236}">
                <a16:creationId xmlns:a16="http://schemas.microsoft.com/office/drawing/2014/main" id="{5F466D2E-10FF-4BEC-98EA-6CCFFDAB1E7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7D36B58-18E5-4932-9175-6D15D444AD8B}"/>
              </a:ext>
            </a:extLst>
          </p:cNvPr>
          <p:cNvSpPr txBox="1"/>
          <p:nvPr/>
        </p:nvSpPr>
        <p:spPr>
          <a:xfrm>
            <a:off x="387626" y="948849"/>
            <a:ext cx="62889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Click on the Built In Reports tab and select the report name</a:t>
            </a:r>
            <a:endParaRPr kumimoji="0" lang="en-US" sz="1800" b="0" i="0" u="none" strike="noStrike" kern="1200" cap="none" spc="0" normalizeH="0" baseline="0" noProof="0" dirty="0">
              <a:ln>
                <a:noFill/>
              </a:ln>
              <a:solidFill>
                <a:srgbClr val="00AEC7"/>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090A-321B-4D30-A761-8E5B06727FD5}"/>
              </a:ext>
            </a:extLst>
          </p:cNvPr>
          <p:cNvSpPr>
            <a:spLocks noGrp="1"/>
          </p:cNvSpPr>
          <p:nvPr>
            <p:ph type="title"/>
          </p:nvPr>
        </p:nvSpPr>
        <p:spPr/>
        <p:txBody>
          <a:bodyPr/>
          <a:lstStyle/>
          <a:p>
            <a:r>
              <a:rPr lang="en-US" dirty="0"/>
              <a:t>General Functionality: Navigating </a:t>
            </a:r>
            <a:r>
              <a:rPr lang="en-US" dirty="0" err="1"/>
              <a:t>MarkeTrak</a:t>
            </a:r>
            <a:endParaRPr lang="en-US" dirty="0"/>
          </a:p>
        </p:txBody>
      </p:sp>
      <p:sp>
        <p:nvSpPr>
          <p:cNvPr id="3" name="Content Placeholder 2">
            <a:extLst>
              <a:ext uri="{FF2B5EF4-FFF2-40B4-BE49-F238E27FC236}">
                <a16:creationId xmlns:a16="http://schemas.microsoft.com/office/drawing/2014/main" id="{743DA955-85A2-4490-85EE-3DEFA22A3416}"/>
              </a:ext>
            </a:extLst>
          </p:cNvPr>
          <p:cNvSpPr>
            <a:spLocks noGrp="1"/>
          </p:cNvSpPr>
          <p:nvPr>
            <p:ph idx="1"/>
          </p:nvPr>
        </p:nvSpPr>
        <p:spPr/>
        <p:txBody>
          <a:bodyPr/>
          <a:lstStyle/>
          <a:p>
            <a:pPr marL="0" indent="0">
              <a:buNone/>
            </a:pPr>
            <a:r>
              <a:rPr lang="en-US" sz="1800" dirty="0">
                <a:effectLst/>
                <a:latin typeface="Arial" panose="020B0604020202020204" pitchFamily="34" charset="0"/>
                <a:ea typeface="Times New Roman" panose="02020603050405020304" pitchFamily="18" charset="0"/>
              </a:rPr>
              <a:t>To finish creating your widget, select a name and size and click Finish</a:t>
            </a:r>
          </a:p>
          <a:p>
            <a:pPr marL="0" indent="0">
              <a:buNone/>
            </a:pPr>
            <a:endParaRPr lang="en-US" dirty="0"/>
          </a:p>
        </p:txBody>
      </p:sp>
      <p:sp>
        <p:nvSpPr>
          <p:cNvPr id="4" name="Slide Number Placeholder 3">
            <a:extLst>
              <a:ext uri="{FF2B5EF4-FFF2-40B4-BE49-F238E27FC236}">
                <a16:creationId xmlns:a16="http://schemas.microsoft.com/office/drawing/2014/main" id="{05C0025F-F6C4-4F16-ABCD-D453F1D48FE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630C926-EE8D-4554-95A1-87E59E657AD1}"/>
              </a:ext>
            </a:extLst>
          </p:cNvPr>
          <p:cNvPicPr>
            <a:picLocks noChangeAspect="1"/>
          </p:cNvPicPr>
          <p:nvPr/>
        </p:nvPicPr>
        <p:blipFill>
          <a:blip r:embed="rId2"/>
          <a:stretch>
            <a:fillRect/>
          </a:stretch>
        </p:blipFill>
        <p:spPr>
          <a:xfrm>
            <a:off x="381000" y="1551269"/>
            <a:ext cx="7924800" cy="1953931"/>
          </a:xfrm>
          <a:prstGeom prst="rect">
            <a:avLst/>
          </a:prstGeom>
        </p:spPr>
      </p:pic>
      <p:pic>
        <p:nvPicPr>
          <p:cNvPr id="6" name="Picture 5">
            <a:extLst>
              <a:ext uri="{FF2B5EF4-FFF2-40B4-BE49-F238E27FC236}">
                <a16:creationId xmlns:a16="http://schemas.microsoft.com/office/drawing/2014/main" id="{ED5DC019-ACE8-4A24-8778-54F571E4DDC1}"/>
              </a:ext>
            </a:extLst>
          </p:cNvPr>
          <p:cNvPicPr>
            <a:picLocks noChangeAspect="1"/>
          </p:cNvPicPr>
          <p:nvPr/>
        </p:nvPicPr>
        <p:blipFill>
          <a:blip r:embed="rId3"/>
          <a:stretch>
            <a:fillRect/>
          </a:stretch>
        </p:blipFill>
        <p:spPr>
          <a:xfrm>
            <a:off x="381000" y="3723861"/>
            <a:ext cx="7924800" cy="2064512"/>
          </a:xfrm>
          <a:prstGeom prst="rect">
            <a:avLst/>
          </a:prstGeom>
        </p:spPr>
      </p:pic>
    </p:spTree>
    <p:extLst>
      <p:ext uri="{BB962C8B-B14F-4D97-AF65-F5344CB8AC3E}">
        <p14:creationId xmlns:p14="http://schemas.microsoft.com/office/powerpoint/2010/main" val="183898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D806-3972-4ED9-8EC1-9BEAE4B82B52}"/>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AEC7"/>
                </a:solidFill>
                <a:effectLst/>
                <a:uLnTx/>
                <a:uFillTx/>
                <a:latin typeface="Arial" panose="020B0604020202020204"/>
                <a:ea typeface="+mj-ea"/>
                <a:cs typeface="+mj-cs"/>
              </a:rPr>
              <a:t>General Functionality: Navigating </a:t>
            </a:r>
            <a:r>
              <a:rPr kumimoji="0" lang="en-US" sz="2800" b="1" i="0" u="none" strike="noStrike" kern="1200" cap="none" spc="0" normalizeH="0" baseline="0" noProof="0" dirty="0" err="1">
                <a:ln>
                  <a:noFill/>
                </a:ln>
                <a:solidFill>
                  <a:srgbClr val="00AEC7"/>
                </a:solidFill>
                <a:effectLst/>
                <a:uLnTx/>
                <a:uFillTx/>
                <a:latin typeface="Arial" panose="020B0604020202020204"/>
                <a:ea typeface="+mj-ea"/>
                <a:cs typeface="+mj-cs"/>
              </a:rPr>
              <a:t>MarkeTrak</a:t>
            </a:r>
            <a:endParaRPr lang="en-US" dirty="0"/>
          </a:p>
        </p:txBody>
      </p:sp>
      <p:sp>
        <p:nvSpPr>
          <p:cNvPr id="3" name="Content Placeholder 2">
            <a:extLst>
              <a:ext uri="{FF2B5EF4-FFF2-40B4-BE49-F238E27FC236}">
                <a16:creationId xmlns:a16="http://schemas.microsoft.com/office/drawing/2014/main" id="{7C67A8B9-D8CD-413A-9F9C-33F33315EC1E}"/>
              </a:ext>
            </a:extLst>
          </p:cNvPr>
          <p:cNvSpPr>
            <a:spLocks noGrp="1"/>
          </p:cNvSpPr>
          <p:nvPr>
            <p:ph idx="1"/>
          </p:nvPr>
        </p:nvSpPr>
        <p:spPr/>
        <p:txBody>
          <a:bodyPr/>
          <a:lstStyle/>
          <a:p>
            <a:pPr marL="0" indent="0">
              <a:buNone/>
            </a:pPr>
            <a:r>
              <a:rPr lang="en-US" sz="1800" dirty="0">
                <a:effectLst/>
                <a:latin typeface="Arial" panose="020B0604020202020204" pitchFamily="34" charset="0"/>
                <a:ea typeface="Times New Roman" panose="02020603050405020304" pitchFamily="18" charset="0"/>
              </a:rPr>
              <a:t>Your custom dashboard now contains the newly created widget </a:t>
            </a:r>
            <a:endParaRPr lang="en-US" dirty="0"/>
          </a:p>
        </p:txBody>
      </p:sp>
      <p:sp>
        <p:nvSpPr>
          <p:cNvPr id="4" name="Slide Number Placeholder 3">
            <a:extLst>
              <a:ext uri="{FF2B5EF4-FFF2-40B4-BE49-F238E27FC236}">
                <a16:creationId xmlns:a16="http://schemas.microsoft.com/office/drawing/2014/main" id="{C51B905D-F8B4-4983-9125-74F118FC3C7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0656ADCB-AB81-4E2E-8B08-1F7E33C33F87}"/>
              </a:ext>
            </a:extLst>
          </p:cNvPr>
          <p:cNvPicPr>
            <a:picLocks noChangeAspect="1"/>
          </p:cNvPicPr>
          <p:nvPr/>
        </p:nvPicPr>
        <p:blipFill>
          <a:blip r:embed="rId2"/>
          <a:stretch>
            <a:fillRect/>
          </a:stretch>
        </p:blipFill>
        <p:spPr>
          <a:xfrm>
            <a:off x="381000" y="1600200"/>
            <a:ext cx="7667367" cy="3505200"/>
          </a:xfrm>
          <a:prstGeom prst="rect">
            <a:avLst/>
          </a:prstGeom>
        </p:spPr>
      </p:pic>
    </p:spTree>
    <p:extLst>
      <p:ext uri="{BB962C8B-B14F-4D97-AF65-F5344CB8AC3E}">
        <p14:creationId xmlns:p14="http://schemas.microsoft.com/office/powerpoint/2010/main" val="294108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42899" y="2514600"/>
            <a:ext cx="6972301" cy="3886200"/>
          </a:xfrm>
        </p:spPr>
        <p:txBody>
          <a:bodyPr/>
          <a:lstStyle/>
          <a:p>
            <a:pPr marL="0" indent="0">
              <a:spcBef>
                <a:spcPts val="600"/>
              </a:spcBef>
              <a:buNone/>
            </a:pPr>
            <a:endParaRPr lang="en-US" sz="16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b="1" dirty="0">
                <a:effectLst/>
                <a:latin typeface="Arial" panose="020B0604020202020204" pitchFamily="34" charset="0"/>
                <a:ea typeface="Times New Roman" panose="02020603050405020304" pitchFamily="18" charset="0"/>
              </a:rPr>
              <a:t>+NEW </a:t>
            </a:r>
            <a:r>
              <a:rPr lang="en-US" sz="1400" dirty="0"/>
              <a:t>: </a:t>
            </a:r>
            <a:r>
              <a:rPr lang="en-US" sz="1400" dirty="0">
                <a:latin typeface="Arial" panose="020B0604020202020204" pitchFamily="34" charset="0"/>
              </a:rPr>
              <a:t>C</a:t>
            </a:r>
            <a:r>
              <a:rPr lang="en-US" sz="1400" dirty="0">
                <a:effectLst/>
                <a:latin typeface="Arial" panose="020B0604020202020204" pitchFamily="34" charset="0"/>
                <a:ea typeface="Times New Roman" panose="02020603050405020304" pitchFamily="18" charset="0"/>
              </a:rPr>
              <a:t>lick this link to submit a new </a:t>
            </a:r>
            <a:r>
              <a:rPr lang="en-US" sz="1400" dirty="0" err="1">
                <a:effectLst/>
                <a:latin typeface="Arial" panose="020B0604020202020204" pitchFamily="34" charset="0"/>
                <a:ea typeface="Times New Roman" panose="02020603050405020304" pitchFamily="18" charset="0"/>
              </a:rPr>
              <a:t>MarkeTrak</a:t>
            </a:r>
            <a:r>
              <a:rPr lang="en-US" sz="1400" dirty="0">
                <a:effectLst/>
                <a:latin typeface="Arial" panose="020B0604020202020204" pitchFamily="34" charset="0"/>
                <a:ea typeface="Times New Roman" panose="02020603050405020304" pitchFamily="18" charset="0"/>
              </a:rPr>
              <a:t> Issue.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When you select the +NEW link, you will see three tabs:</a:t>
            </a:r>
            <a:r>
              <a:rPr lang="en-US" sz="1400" dirty="0">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Recent, Favorites and Browse.</a:t>
            </a:r>
            <a:endParaRPr lang="en-US" sz="2000" dirty="0">
              <a:effectLst/>
              <a:latin typeface="Verdana" panose="020B0604030504040204" pitchFamily="34" charset="0"/>
              <a:ea typeface="Times New Roman" panose="02020603050405020304" pitchFamily="18" charset="0"/>
              <a:cs typeface="Times New Roman" panose="02020603050405020304" pitchFamily="18" charset="0"/>
            </a:endParaRPr>
          </a:p>
          <a:p>
            <a:pPr lvl="1">
              <a:spcBef>
                <a:spcPts val="600"/>
              </a:spcBef>
            </a:pPr>
            <a:r>
              <a:rPr lang="en-US" sz="1400" b="1" dirty="0">
                <a:effectLst/>
                <a:latin typeface="Arial" panose="020B0604020202020204" pitchFamily="34" charset="0"/>
                <a:ea typeface="Times New Roman" panose="02020603050405020304" pitchFamily="18" charset="0"/>
              </a:rPr>
              <a:t>Notifications –</a:t>
            </a:r>
            <a:r>
              <a:rPr lang="en-US" sz="1400" dirty="0">
                <a:effectLst/>
                <a:latin typeface="Arial" panose="020B0604020202020204" pitchFamily="34" charset="0"/>
                <a:ea typeface="Times New Roman" panose="02020603050405020304" pitchFamily="18" charset="0"/>
              </a:rPr>
              <a:t> Use the Notifications link to view notifications you have received based on your subscriptions.  You can subscribe to notifications in your user profile</a:t>
            </a:r>
          </a:p>
          <a:p>
            <a:pPr lvl="1">
              <a:spcBef>
                <a:spcPts val="600"/>
              </a:spcBef>
            </a:pPr>
            <a:r>
              <a:rPr lang="en-US" sz="1400" b="1" dirty="0">
                <a:effectLst/>
                <a:latin typeface="Arial" panose="020B0604020202020204" pitchFamily="34" charset="0"/>
                <a:ea typeface="Times New Roman" panose="02020603050405020304" pitchFamily="18" charset="0"/>
              </a:rPr>
              <a:t>Quick Links</a:t>
            </a:r>
            <a:r>
              <a:rPr lang="en-US" sz="1400" dirty="0">
                <a:effectLst/>
                <a:latin typeface="Arial" panose="020B0604020202020204" pitchFamily="34" charset="0"/>
                <a:ea typeface="Times New Roman" panose="02020603050405020304" pitchFamily="18" charset="0"/>
              </a:rPr>
              <a:t> – These are links updated to an individual user toolbar.  This can include useful URLs such as ERCOT.com as indicated above or common reports a user may wish to access in one click </a:t>
            </a:r>
          </a:p>
          <a:p>
            <a:pPr lvl="1">
              <a:spcBef>
                <a:spcPts val="600"/>
              </a:spcBef>
            </a:pPr>
            <a:r>
              <a:rPr lang="en-US" sz="1400" b="1" dirty="0">
                <a:effectLst/>
                <a:latin typeface="Arial" panose="020B0604020202020204" pitchFamily="34" charset="0"/>
                <a:ea typeface="Times New Roman" panose="02020603050405020304" pitchFamily="18" charset="0"/>
              </a:rPr>
              <a:t>Search</a:t>
            </a:r>
            <a:r>
              <a:rPr lang="en-US" sz="1400" dirty="0">
                <a:effectLst/>
                <a:latin typeface="Arial" panose="020B0604020202020204" pitchFamily="34" charset="0"/>
                <a:ea typeface="Times New Roman" panose="02020603050405020304" pitchFamily="18" charset="0"/>
              </a:rPr>
              <a:t> – Populating this field with a numeric value returns a quick search of all Issue IDs that contain the value entered.  When utilizing the </a:t>
            </a:r>
            <a:r>
              <a:rPr lang="en-US" sz="1400" b="1" dirty="0">
                <a:effectLst/>
                <a:latin typeface="Arial" panose="020B0604020202020204" pitchFamily="34" charset="0"/>
                <a:ea typeface="Times New Roman" panose="02020603050405020304" pitchFamily="18" charset="0"/>
              </a:rPr>
              <a:t>Search</a:t>
            </a:r>
            <a:r>
              <a:rPr lang="en-US" sz="1400" dirty="0">
                <a:effectLst/>
                <a:latin typeface="Arial" panose="020B0604020202020204" pitchFamily="34" charset="0"/>
                <a:ea typeface="Times New Roman" panose="02020603050405020304" pitchFamily="18" charset="0"/>
              </a:rPr>
              <a:t> box it is possible to search for multiple Issue IDs simultaneously.  To do this simply input the Issue IDs you wish to retrieve with each entry separated by a space</a:t>
            </a:r>
          </a:p>
          <a:p>
            <a:pPr lvl="1">
              <a:spcBef>
                <a:spcPts val="600"/>
              </a:spcBef>
            </a:pPr>
            <a:r>
              <a:rPr lang="en-US" sz="1400" b="1" dirty="0">
                <a:effectLst/>
                <a:latin typeface="Arial" panose="020B0604020202020204" pitchFamily="34" charset="0"/>
                <a:ea typeface="Times New Roman" panose="02020603050405020304" pitchFamily="18" charset="0"/>
              </a:rPr>
              <a:t>User Settings</a:t>
            </a:r>
            <a:r>
              <a:rPr lang="en-US" sz="1400" dirty="0">
                <a:effectLst/>
                <a:latin typeface="Arial" panose="020B0604020202020204" pitchFamily="34" charset="0"/>
                <a:ea typeface="Times New Roman" panose="02020603050405020304" pitchFamily="18" charset="0"/>
              </a:rPr>
              <a:t> – This enables the user to modify name, phone number and email address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25377531-3C2D-4438-9819-0099AC32AEA8}"/>
              </a:ext>
            </a:extLst>
          </p:cNvPr>
          <p:cNvPicPr>
            <a:picLocks noChangeAspect="1"/>
          </p:cNvPicPr>
          <p:nvPr/>
        </p:nvPicPr>
        <p:blipFill>
          <a:blip r:embed="rId3"/>
          <a:stretch>
            <a:fillRect/>
          </a:stretch>
        </p:blipFill>
        <p:spPr>
          <a:xfrm>
            <a:off x="7239000" y="2623354"/>
            <a:ext cx="1828800" cy="3733800"/>
          </a:xfrm>
          <a:prstGeom prst="rect">
            <a:avLst/>
          </a:prstGeom>
        </p:spPr>
      </p:pic>
      <p:sp>
        <p:nvSpPr>
          <p:cNvPr id="14" name="TextBox 13">
            <a:extLst>
              <a:ext uri="{FF2B5EF4-FFF2-40B4-BE49-F238E27FC236}">
                <a16:creationId xmlns:a16="http://schemas.microsoft.com/office/drawing/2014/main" id="{9CC662BE-2B92-4E10-AB8D-FBB833D08A0E}"/>
              </a:ext>
            </a:extLst>
          </p:cNvPr>
          <p:cNvSpPr txBox="1"/>
          <p:nvPr/>
        </p:nvSpPr>
        <p:spPr>
          <a:xfrm>
            <a:off x="381000" y="1792357"/>
            <a:ext cx="87381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The toolbar at the top of the </a:t>
            </a:r>
            <a:r>
              <a:rPr kumimoji="0" lang="en-US" sz="1600" b="0" i="0" u="none" strike="noStrike" kern="1200" cap="none" spc="0" normalizeH="0" baseline="0" noProof="0" dirty="0" err="1">
                <a:ln>
                  <a:noFill/>
                </a:ln>
                <a:solidFill>
                  <a:srgbClr val="5B6770"/>
                </a:solidFill>
                <a:effectLst/>
                <a:uLnTx/>
                <a:uFillTx/>
                <a:latin typeface="Arial" panose="020B0604020202020204" pitchFamily="34" charset="0"/>
                <a:ea typeface="+mn-ea"/>
                <a:cs typeface="+mn-cs"/>
              </a:rPr>
              <a:t>MarkeTrak</a:t>
            </a:r>
            <a:r>
              <a:rPr kumimoji="0" lang="en-US" sz="16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 Work Center screen offers links to commonly used areas of </a:t>
            </a:r>
            <a:r>
              <a:rPr kumimoji="0" lang="en-US" sz="1600" b="0" i="0" u="none" strike="noStrike" kern="1200" cap="none" spc="0" normalizeH="0" baseline="0" noProof="0" dirty="0" err="1">
                <a:ln>
                  <a:noFill/>
                </a:ln>
                <a:solidFill>
                  <a:srgbClr val="5B6770"/>
                </a:solidFill>
                <a:effectLst/>
                <a:uLnTx/>
                <a:uFillTx/>
                <a:latin typeface="Arial" panose="020B0604020202020204" pitchFamily="34" charset="0"/>
                <a:ea typeface="+mn-ea"/>
                <a:cs typeface="+mn-cs"/>
              </a:rPr>
              <a:t>MarkeTrak</a:t>
            </a:r>
            <a:r>
              <a:rPr kumimoji="0" lang="en-US" sz="16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 such as submitting new </a:t>
            </a:r>
            <a:r>
              <a:rPr kumimoji="0" lang="en-US" sz="1600" b="0" i="0" u="none" strike="noStrike" kern="1200" cap="none" spc="0" normalizeH="0" baseline="0" noProof="0" dirty="0" err="1">
                <a:ln>
                  <a:noFill/>
                </a:ln>
                <a:solidFill>
                  <a:srgbClr val="5B6770"/>
                </a:solidFill>
                <a:effectLst/>
                <a:uLnTx/>
                <a:uFillTx/>
                <a:latin typeface="Arial" panose="020B0604020202020204" pitchFamily="34" charset="0"/>
                <a:ea typeface="+mn-ea"/>
                <a:cs typeface="+mn-cs"/>
              </a:rPr>
              <a:t>MarkeTrak</a:t>
            </a:r>
            <a:r>
              <a:rPr kumimoji="0" lang="en-US" sz="16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 issues, view Notifications and access Quick Links, search for </a:t>
            </a:r>
            <a:r>
              <a:rPr kumimoji="0" lang="en-US" sz="1600" b="0" i="0" u="none" strike="noStrike" kern="1200" cap="none" spc="0" normalizeH="0" baseline="0" noProof="0" dirty="0" err="1">
                <a:ln>
                  <a:noFill/>
                </a:ln>
                <a:solidFill>
                  <a:srgbClr val="5B6770"/>
                </a:solidFill>
                <a:effectLst/>
                <a:uLnTx/>
                <a:uFillTx/>
                <a:latin typeface="Arial" panose="020B0604020202020204" pitchFamily="34" charset="0"/>
                <a:ea typeface="+mn-ea"/>
                <a:cs typeface="+mn-cs"/>
              </a:rPr>
              <a:t>MarkeTrak</a:t>
            </a:r>
            <a:r>
              <a:rPr kumimoji="0" lang="en-US" sz="1600" b="0" i="0" u="none" strike="noStrike" kern="1200" cap="none" spc="0" normalizeH="0" baseline="0" noProof="0" dirty="0">
                <a:ln>
                  <a:noFill/>
                </a:ln>
                <a:solidFill>
                  <a:srgbClr val="5B6770"/>
                </a:solidFill>
                <a:effectLst/>
                <a:uLnTx/>
                <a:uFillTx/>
                <a:latin typeface="Arial" panose="020B0604020202020204" pitchFamily="34" charset="0"/>
                <a:ea typeface="+mn-ea"/>
                <a:cs typeface="+mn-cs"/>
              </a:rPr>
              <a:t> issues and/or reports, and manage User Profile settings. </a:t>
            </a:r>
          </a:p>
        </p:txBody>
      </p:sp>
      <p:pic>
        <p:nvPicPr>
          <p:cNvPr id="15" name="Picture 14">
            <a:extLst>
              <a:ext uri="{FF2B5EF4-FFF2-40B4-BE49-F238E27FC236}">
                <a16:creationId xmlns:a16="http://schemas.microsoft.com/office/drawing/2014/main" id="{0058DE55-A312-4BAD-A767-88C45D747555}"/>
              </a:ext>
            </a:extLst>
          </p:cNvPr>
          <p:cNvPicPr>
            <a:picLocks noChangeAspect="1"/>
          </p:cNvPicPr>
          <p:nvPr/>
        </p:nvPicPr>
        <p:blipFill>
          <a:blip r:embed="rId4"/>
          <a:stretch>
            <a:fillRect/>
          </a:stretch>
        </p:blipFill>
        <p:spPr>
          <a:xfrm>
            <a:off x="304800" y="836696"/>
            <a:ext cx="8633791" cy="793130"/>
          </a:xfrm>
          <a:prstGeom prst="rect">
            <a:avLst/>
          </a:prstGeom>
        </p:spPr>
      </p:pic>
    </p:spTree>
    <p:extLst>
      <p:ext uri="{BB962C8B-B14F-4D97-AF65-F5344CB8AC3E}">
        <p14:creationId xmlns:p14="http://schemas.microsoft.com/office/powerpoint/2010/main" val="116059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
        <p:nvSpPr>
          <p:cNvPr id="8" name="Content Placeholder 2"/>
          <p:cNvSpPr txBox="1">
            <a:spLocks/>
          </p:cNvSpPr>
          <p:nvPr/>
        </p:nvSpPr>
        <p:spPr>
          <a:xfrm>
            <a:off x="381000" y="4572000"/>
            <a:ext cx="6096000" cy="1828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B6770"/>
                </a:solidFill>
                <a:effectLst/>
                <a:uLnTx/>
                <a:uFillTx/>
                <a:latin typeface="Arial" panose="020B0604020202020204"/>
                <a:ea typeface="+mn-ea"/>
                <a:cs typeface="+mn-cs"/>
              </a:rPr>
              <a:t>To add a quick link:</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B6770"/>
                </a:solidFill>
                <a:effectLst/>
                <a:uLnTx/>
                <a:uFillTx/>
                <a:latin typeface="Arial" panose="020B0604020202020204"/>
                <a:ea typeface="+mn-ea"/>
                <a:cs typeface="+mn-cs"/>
              </a:rPr>
              <a:t>Locate the view or report that you want to add as a quick link.</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B6770"/>
                </a:solidFill>
                <a:effectLst/>
                <a:uLnTx/>
                <a:uFillTx/>
                <a:latin typeface="Arial" panose="020B0604020202020204"/>
                <a:ea typeface="+mn-ea"/>
                <a:cs typeface="+mn-cs"/>
              </a:rPr>
              <a:t>Click the drop-down list next to the star icon, and select Quick Links.</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B6770"/>
                </a:solidFill>
                <a:effectLst/>
                <a:uLnTx/>
                <a:uFillTx/>
                <a:latin typeface="Arial" panose="020B0604020202020204"/>
                <a:ea typeface="+mn-ea"/>
                <a:cs typeface="+mn-cs"/>
              </a:rPr>
              <a:t>Click Yes to add the quick link</a:t>
            </a:r>
          </a:p>
        </p:txBody>
      </p:sp>
      <p:pic>
        <p:nvPicPr>
          <p:cNvPr id="10" name="Picture 9">
            <a:extLst>
              <a:ext uri="{FF2B5EF4-FFF2-40B4-BE49-F238E27FC236}">
                <a16:creationId xmlns:a16="http://schemas.microsoft.com/office/drawing/2014/main" id="{13ED8305-6561-45AD-9C30-62049EA36593}"/>
              </a:ext>
            </a:extLst>
          </p:cNvPr>
          <p:cNvPicPr>
            <a:picLocks noChangeAspect="1"/>
          </p:cNvPicPr>
          <p:nvPr/>
        </p:nvPicPr>
        <p:blipFill>
          <a:blip r:embed="rId3"/>
          <a:stretch>
            <a:fillRect/>
          </a:stretch>
        </p:blipFill>
        <p:spPr>
          <a:xfrm>
            <a:off x="6172200" y="2326377"/>
            <a:ext cx="2838580" cy="1671845"/>
          </a:xfrm>
          <a:prstGeom prst="rect">
            <a:avLst/>
          </a:prstGeom>
        </p:spPr>
      </p:pic>
      <p:pic>
        <p:nvPicPr>
          <p:cNvPr id="12" name="Picture 11">
            <a:extLst>
              <a:ext uri="{FF2B5EF4-FFF2-40B4-BE49-F238E27FC236}">
                <a16:creationId xmlns:a16="http://schemas.microsoft.com/office/drawing/2014/main" id="{2456283C-157E-493D-95F0-7C0E0C484342}"/>
              </a:ext>
            </a:extLst>
          </p:cNvPr>
          <p:cNvPicPr>
            <a:picLocks noChangeAspect="1"/>
          </p:cNvPicPr>
          <p:nvPr/>
        </p:nvPicPr>
        <p:blipFill>
          <a:blip r:embed="rId4"/>
          <a:stretch>
            <a:fillRect/>
          </a:stretch>
        </p:blipFill>
        <p:spPr>
          <a:xfrm>
            <a:off x="407504" y="1711261"/>
            <a:ext cx="5559633" cy="2860739"/>
          </a:xfrm>
          <a:prstGeom prst="rect">
            <a:avLst/>
          </a:prstGeom>
        </p:spPr>
      </p:pic>
    </p:spTree>
    <p:extLst>
      <p:ext uri="{BB962C8B-B14F-4D97-AF65-F5344CB8AC3E}">
        <p14:creationId xmlns:p14="http://schemas.microsoft.com/office/powerpoint/2010/main" val="315376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pPr>
            <a:r>
              <a:rPr lang="en-US" sz="1400" b="1" dirty="0"/>
              <a:t>Add Note</a:t>
            </a:r>
            <a:r>
              <a:rPr lang="en-US" sz="1400" dirty="0"/>
              <a:t>: This allows the user to include a text message on the individual issue.</a:t>
            </a:r>
          </a:p>
          <a:p>
            <a:pPr lvl="1">
              <a:spcBef>
                <a:spcPts val="600"/>
              </a:spcBef>
            </a:pPr>
            <a:r>
              <a:rPr lang="en-US" sz="1400" b="1" dirty="0"/>
              <a:t>Add URL</a:t>
            </a:r>
            <a:r>
              <a:rPr lang="en-US" sz="1400" dirty="0"/>
              <a:t>: Creates a hyperlink on an individual issue to an external website.</a:t>
            </a:r>
          </a:p>
          <a:p>
            <a:pPr lvl="1">
              <a:spcBef>
                <a:spcPts val="600"/>
              </a:spcBef>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0F8D7745-1725-4F1D-8046-560F4938BC52}"/>
              </a:ext>
            </a:extLst>
          </p:cNvPr>
          <p:cNvPicPr>
            <a:picLocks noChangeAspect="1"/>
          </p:cNvPicPr>
          <p:nvPr/>
        </p:nvPicPr>
        <p:blipFill>
          <a:blip r:embed="rId3"/>
          <a:stretch>
            <a:fillRect/>
          </a:stretch>
        </p:blipFill>
        <p:spPr>
          <a:xfrm>
            <a:off x="628515" y="3810000"/>
            <a:ext cx="8422558" cy="2286000"/>
          </a:xfrm>
          <a:prstGeom prst="rect">
            <a:avLst/>
          </a:prstGeom>
        </p:spPr>
      </p:pic>
    </p:spTree>
    <p:extLst>
      <p:ext uri="{BB962C8B-B14F-4D97-AF65-F5344CB8AC3E}">
        <p14:creationId xmlns:p14="http://schemas.microsoft.com/office/powerpoint/2010/main" val="218381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8638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377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5257800" cy="5410200"/>
          </a:xfrm>
        </p:spPr>
        <p:txBody>
          <a:bodyPr/>
          <a:lstStyle/>
          <a:p>
            <a:r>
              <a:rPr lang="en-US" sz="16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1600" dirty="0"/>
              <a:t>The MP Administrator will be responsible for maintaining the </a:t>
            </a:r>
            <a:r>
              <a:rPr lang="en-US" sz="1600" dirty="0" err="1"/>
              <a:t>MarkeTrak</a:t>
            </a:r>
            <a:r>
              <a:rPr lang="en-US" sz="1600" dirty="0"/>
              <a:t> Rolodex( which can be located in the manage data tab). This is the list owned by each MP Administrator which determines the destination of Notification Emails.</a:t>
            </a:r>
          </a:p>
          <a:p>
            <a:pPr>
              <a:spcBef>
                <a:spcPts val="1200"/>
              </a:spcBef>
            </a:pPr>
            <a:endParaRPr lang="en-US" sz="1600" dirty="0"/>
          </a:p>
          <a:p>
            <a:pPr>
              <a:spcBef>
                <a:spcPts val="1200"/>
              </a:spcBef>
            </a:pPr>
            <a:r>
              <a:rPr lang="en-US" sz="1600" dirty="0"/>
              <a:t>The MP Administrator will be responsible for maintaining the </a:t>
            </a:r>
            <a:r>
              <a:rPr lang="en-US" sz="1600" dirty="0" err="1"/>
              <a:t>MarkeTrak</a:t>
            </a:r>
            <a:r>
              <a:rPr lang="en-US" sz="1600" dirty="0"/>
              <a:t> Contacts List. This is the list owned by each MP Administrator which provides contact information for each </a:t>
            </a:r>
            <a:r>
              <a:rPr lang="en-US" sz="1600" dirty="0" err="1"/>
              <a:t>MarkeTrak</a:t>
            </a:r>
            <a:r>
              <a:rPr lang="en-US" sz="1600" dirty="0"/>
              <a:t> user for that company. </a:t>
            </a:r>
          </a:p>
          <a:p>
            <a:pPr>
              <a:spcBef>
                <a:spcPts val="1200"/>
              </a:spcBef>
            </a:pPr>
            <a:r>
              <a:rPr lang="en-US" sz="16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pic>
        <p:nvPicPr>
          <p:cNvPr id="8" name="Picture 7">
            <a:extLst>
              <a:ext uri="{FF2B5EF4-FFF2-40B4-BE49-F238E27FC236}">
                <a16:creationId xmlns:a16="http://schemas.microsoft.com/office/drawing/2014/main" id="{F81CB686-28AF-4F8C-87A4-703AB764555B}"/>
              </a:ext>
            </a:extLst>
          </p:cNvPr>
          <p:cNvPicPr>
            <a:picLocks noChangeAspect="1"/>
          </p:cNvPicPr>
          <p:nvPr/>
        </p:nvPicPr>
        <p:blipFill>
          <a:blip r:embed="rId3"/>
          <a:stretch>
            <a:fillRect/>
          </a:stretch>
        </p:blipFill>
        <p:spPr>
          <a:xfrm>
            <a:off x="5562600" y="944873"/>
            <a:ext cx="3396737" cy="2510631"/>
          </a:xfrm>
          <a:prstGeom prst="rect">
            <a:avLst/>
          </a:prstGeom>
        </p:spPr>
      </p:pic>
      <p:pic>
        <p:nvPicPr>
          <p:cNvPr id="10" name="Picture 9">
            <a:extLst>
              <a:ext uri="{FF2B5EF4-FFF2-40B4-BE49-F238E27FC236}">
                <a16:creationId xmlns:a16="http://schemas.microsoft.com/office/drawing/2014/main" id="{C7CBD1A6-5806-4F85-B9ED-171128CF7CDD}"/>
              </a:ext>
            </a:extLst>
          </p:cNvPr>
          <p:cNvPicPr>
            <a:picLocks noChangeAspect="1"/>
          </p:cNvPicPr>
          <p:nvPr/>
        </p:nvPicPr>
        <p:blipFill>
          <a:blip r:embed="rId4"/>
          <a:stretch>
            <a:fillRect/>
          </a:stretch>
        </p:blipFill>
        <p:spPr>
          <a:xfrm>
            <a:off x="5606537" y="3590959"/>
            <a:ext cx="3352800" cy="2578308"/>
          </a:xfrm>
          <a:prstGeom prst="rect">
            <a:avLst/>
          </a:prstGeom>
        </p:spPr>
      </p:pic>
    </p:spTree>
    <p:extLst>
      <p:ext uri="{BB962C8B-B14F-4D97-AF65-F5344CB8AC3E}">
        <p14:creationId xmlns:p14="http://schemas.microsoft.com/office/powerpoint/2010/main" val="210785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600" dirty="0"/>
              <a:t>Marketrak SCR 815 Enhancement 3 - Downsize rolodex contacts from 24 categories to 6 categories.</a:t>
            </a:r>
            <a:br>
              <a:rPr lang="en-US" sz="28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
        <p:nvSpPr>
          <p:cNvPr id="6" name="Content Placeholder 5">
            <a:extLst>
              <a:ext uri="{FF2B5EF4-FFF2-40B4-BE49-F238E27FC236}">
                <a16:creationId xmlns:a16="http://schemas.microsoft.com/office/drawing/2014/main" id="{AA2954AA-31C9-411B-A59A-160B63B8F1C9}"/>
              </a:ext>
            </a:extLst>
          </p:cNvPr>
          <p:cNvSpPr>
            <a:spLocks noGrp="1"/>
          </p:cNvSpPr>
          <p:nvPr>
            <p:ph idx="1"/>
          </p:nvPr>
        </p:nvSpPr>
        <p:spPr>
          <a:xfrm>
            <a:off x="304800" y="1066800"/>
            <a:ext cx="8534400" cy="5181600"/>
          </a:xfrm>
        </p:spPr>
        <p:txBody>
          <a:bodyPr/>
          <a:lstStyle/>
          <a:p>
            <a:pPr marL="0" indent="0">
              <a:buNone/>
            </a:pPr>
            <a:r>
              <a:rPr lang="en-US" sz="1200" dirty="0"/>
              <a:t>The current rolodex is not maintained by Market Participants due to cumbersome process and multiple inputs. Escalation contact emails bounce back or go unanswered.  Downsizing the escalation contacts from 24 categories to 6 categories will streamline the rolodex maintenance for MP Admins.  New rolodex categories are as follows:</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sz="1200" dirty="0"/>
          </a:p>
        </p:txBody>
      </p:sp>
      <p:graphicFrame>
        <p:nvGraphicFramePr>
          <p:cNvPr id="7" name="Table 7">
            <a:extLst>
              <a:ext uri="{FF2B5EF4-FFF2-40B4-BE49-F238E27FC236}">
                <a16:creationId xmlns:a16="http://schemas.microsoft.com/office/drawing/2014/main" id="{EEE8A36A-2D1C-4937-8145-82FE123D4786}"/>
              </a:ext>
            </a:extLst>
          </p:cNvPr>
          <p:cNvGraphicFramePr>
            <a:graphicFrameLocks noGrp="1"/>
          </p:cNvGraphicFramePr>
          <p:nvPr/>
        </p:nvGraphicFramePr>
        <p:xfrm>
          <a:off x="304800" y="1703147"/>
          <a:ext cx="8375335" cy="3652556"/>
        </p:xfrm>
        <a:graphic>
          <a:graphicData uri="http://schemas.openxmlformats.org/drawingml/2006/table">
            <a:tbl>
              <a:tblPr firstRow="1" bandRow="1">
                <a:tableStyleId>{5C22544A-7EE6-4342-B048-85BDC9FD1C3A}</a:tableStyleId>
              </a:tblPr>
              <a:tblGrid>
                <a:gridCol w="1206818">
                  <a:extLst>
                    <a:ext uri="{9D8B030D-6E8A-4147-A177-3AD203B41FA5}">
                      <a16:colId xmlns:a16="http://schemas.microsoft.com/office/drawing/2014/main" val="1210689836"/>
                    </a:ext>
                  </a:extLst>
                </a:gridCol>
                <a:gridCol w="1638618">
                  <a:extLst>
                    <a:ext uri="{9D8B030D-6E8A-4147-A177-3AD203B41FA5}">
                      <a16:colId xmlns:a16="http://schemas.microsoft.com/office/drawing/2014/main" val="2141186886"/>
                    </a:ext>
                  </a:extLst>
                </a:gridCol>
                <a:gridCol w="1487805">
                  <a:extLst>
                    <a:ext uri="{9D8B030D-6E8A-4147-A177-3AD203B41FA5}">
                      <a16:colId xmlns:a16="http://schemas.microsoft.com/office/drawing/2014/main" val="1979063276"/>
                    </a:ext>
                  </a:extLst>
                </a:gridCol>
                <a:gridCol w="2060893">
                  <a:extLst>
                    <a:ext uri="{9D8B030D-6E8A-4147-A177-3AD203B41FA5}">
                      <a16:colId xmlns:a16="http://schemas.microsoft.com/office/drawing/2014/main" val="2326818859"/>
                    </a:ext>
                  </a:extLst>
                </a:gridCol>
                <a:gridCol w="1566743">
                  <a:extLst>
                    <a:ext uri="{9D8B030D-6E8A-4147-A177-3AD203B41FA5}">
                      <a16:colId xmlns:a16="http://schemas.microsoft.com/office/drawing/2014/main" val="74711397"/>
                    </a:ext>
                  </a:extLst>
                </a:gridCol>
                <a:gridCol w="414458">
                  <a:extLst>
                    <a:ext uri="{9D8B030D-6E8A-4147-A177-3AD203B41FA5}">
                      <a16:colId xmlns:a16="http://schemas.microsoft.com/office/drawing/2014/main" val="2221501431"/>
                    </a:ext>
                  </a:extLst>
                </a:gridCol>
              </a:tblGrid>
              <a:tr h="238796">
                <a:tc>
                  <a:txBody>
                    <a:bodyPr/>
                    <a:lstStyle/>
                    <a:p>
                      <a:pPr algn="ctr"/>
                      <a:r>
                        <a:rPr lang="en-US" sz="800" dirty="0"/>
                        <a:t>Inadvertent</a:t>
                      </a:r>
                    </a:p>
                  </a:txBody>
                  <a:tcPr/>
                </a:tc>
                <a:tc>
                  <a:txBody>
                    <a:bodyPr/>
                    <a:lstStyle/>
                    <a:p>
                      <a:pPr algn="ctr"/>
                      <a:r>
                        <a:rPr lang="en-US" sz="800" dirty="0"/>
                        <a:t>Service/Transaction Issues</a:t>
                      </a:r>
                    </a:p>
                  </a:txBody>
                  <a:tcPr/>
                </a:tc>
                <a:tc>
                  <a:txBody>
                    <a:bodyPr/>
                    <a:lstStyle/>
                    <a:p>
                      <a:pPr algn="ctr"/>
                      <a:r>
                        <a:rPr lang="en-US" sz="800" dirty="0"/>
                        <a:t>Usage &amp; Billing</a:t>
                      </a:r>
                    </a:p>
                  </a:txBody>
                  <a:tcPr/>
                </a:tc>
                <a:tc>
                  <a:txBody>
                    <a:bodyPr/>
                    <a:lstStyle/>
                    <a:p>
                      <a:pPr algn="ctr"/>
                      <a:r>
                        <a:rPr lang="en-US" sz="800" dirty="0"/>
                        <a:t>DEV</a:t>
                      </a:r>
                    </a:p>
                  </a:txBody>
                  <a:tcPr/>
                </a:tc>
                <a:tc>
                  <a:txBody>
                    <a:bodyPr/>
                    <a:lstStyle/>
                    <a:p>
                      <a:pPr algn="ctr"/>
                      <a:r>
                        <a:rPr lang="en-US" sz="800" dirty="0"/>
                        <a:t>Switch Hold Removal</a:t>
                      </a:r>
                    </a:p>
                  </a:txBody>
                  <a:tcPr/>
                </a:tc>
                <a:tc>
                  <a:txBody>
                    <a:bodyPr/>
                    <a:lstStyle/>
                    <a:p>
                      <a:pPr algn="ctr"/>
                      <a:r>
                        <a:rPr lang="en-US" sz="800" dirty="0"/>
                        <a:t>LPA</a:t>
                      </a:r>
                    </a:p>
                  </a:txBody>
                  <a:tcPr/>
                </a:tc>
                <a:extLst>
                  <a:ext uri="{0D108BD9-81ED-4DB2-BD59-A6C34878D82A}">
                    <a16:rowId xmlns:a16="http://schemas.microsoft.com/office/drawing/2014/main" val="1938239221"/>
                  </a:ext>
                </a:extLst>
              </a:tr>
              <a:tr h="207241">
                <a:tc>
                  <a:txBody>
                    <a:bodyPr/>
                    <a:lstStyle/>
                    <a:p>
                      <a:r>
                        <a:rPr lang="en-US" sz="800" dirty="0"/>
                        <a:t>-Inadvertent Gaining</a:t>
                      </a:r>
                    </a:p>
                  </a:txBody>
                  <a:tcPr/>
                </a:tc>
                <a:tc>
                  <a:txBody>
                    <a:bodyPr/>
                    <a:lstStyle/>
                    <a:p>
                      <a:r>
                        <a:rPr lang="en-US" sz="800" dirty="0"/>
                        <a:t>-997 Issues</a:t>
                      </a:r>
                    </a:p>
                  </a:txBody>
                  <a:tcPr/>
                </a:tc>
                <a:tc>
                  <a:txBody>
                    <a:bodyPr/>
                    <a:lstStyle/>
                    <a:p>
                      <a:r>
                        <a:rPr lang="en-US" sz="800" dirty="0"/>
                        <a:t>-Usage &amp; Billing - Missing</a:t>
                      </a:r>
                    </a:p>
                  </a:txBody>
                  <a:tcPr/>
                </a:tc>
                <a:tc>
                  <a:txBody>
                    <a:bodyPr/>
                    <a:lstStyle/>
                    <a:p>
                      <a:r>
                        <a:rPr lang="en-US" sz="800" dirty="0"/>
                        <a:t>-In ERCOT system not MP</a:t>
                      </a:r>
                    </a:p>
                  </a:txBody>
                  <a:tcPr/>
                </a:tc>
                <a:tc>
                  <a:txBody>
                    <a:bodyPr/>
                    <a:lstStyle/>
                    <a:p>
                      <a:r>
                        <a:rPr lang="en-US" sz="800" dirty="0"/>
                        <a:t>-Switch Hold Removal</a:t>
                      </a:r>
                    </a:p>
                  </a:txBody>
                  <a:tcPr/>
                </a:tc>
                <a:tc>
                  <a:txBody>
                    <a:bodyPr/>
                    <a:lstStyle/>
                    <a:p>
                      <a:r>
                        <a:rPr lang="en-US" sz="800" dirty="0"/>
                        <a:t>-LPA</a:t>
                      </a:r>
                    </a:p>
                  </a:txBody>
                  <a:tcPr/>
                </a:tc>
                <a:extLst>
                  <a:ext uri="{0D108BD9-81ED-4DB2-BD59-A6C34878D82A}">
                    <a16:rowId xmlns:a16="http://schemas.microsoft.com/office/drawing/2014/main" val="2906522115"/>
                  </a:ext>
                </a:extLst>
              </a:tr>
              <a:tr h="207241">
                <a:tc>
                  <a:txBody>
                    <a:bodyPr/>
                    <a:lstStyle/>
                    <a:p>
                      <a:r>
                        <a:rPr lang="en-US" sz="800" dirty="0"/>
                        <a:t>-Inadvertent Losing</a:t>
                      </a:r>
                    </a:p>
                  </a:txBody>
                  <a:tcPr/>
                </a:tc>
                <a:tc>
                  <a:txBody>
                    <a:bodyPr/>
                    <a:lstStyle/>
                    <a:p>
                      <a:r>
                        <a:rPr lang="en-US" sz="800" dirty="0"/>
                        <a:t>-Cancel with Approval</a:t>
                      </a:r>
                    </a:p>
                  </a:txBody>
                  <a:tcPr/>
                </a:tc>
                <a:tc>
                  <a:txBody>
                    <a:bodyPr/>
                    <a:lstStyle/>
                    <a:p>
                      <a:r>
                        <a:rPr lang="en-US" sz="800" dirty="0"/>
                        <a:t>-Usage &amp; Billing - Dispute</a:t>
                      </a:r>
                    </a:p>
                  </a:txBody>
                  <a:tcPr/>
                </a:tc>
                <a:tc>
                  <a:txBody>
                    <a:bodyPr/>
                    <a:lstStyle/>
                    <a:p>
                      <a:r>
                        <a:rPr lang="en-US" sz="800" dirty="0"/>
                        <a:t>-In ERCOT system with start date issues</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949654269"/>
                  </a:ext>
                </a:extLst>
              </a:tr>
              <a:tr h="207241">
                <a:tc>
                  <a:txBody>
                    <a:bodyPr/>
                    <a:lstStyle/>
                    <a:p>
                      <a:r>
                        <a:rPr lang="en-US" sz="800" dirty="0"/>
                        <a:t>-Customer Rescission</a:t>
                      </a:r>
                    </a:p>
                  </a:txBody>
                  <a:tcPr/>
                </a:tc>
                <a:tc>
                  <a:txBody>
                    <a:bodyPr/>
                    <a:lstStyle/>
                    <a:p>
                      <a:r>
                        <a:rPr lang="en-US" sz="800" dirty="0"/>
                        <a:t>-Cancel without Approval</a:t>
                      </a:r>
                    </a:p>
                  </a:txBody>
                  <a:tcPr/>
                </a:tc>
                <a:tc>
                  <a:txBody>
                    <a:bodyPr/>
                    <a:lstStyle/>
                    <a:p>
                      <a:r>
                        <a:rPr lang="en-US" sz="800" dirty="0"/>
                        <a:t>-AMS LSE Interval - Missing</a:t>
                      </a:r>
                    </a:p>
                  </a:txBody>
                  <a:tcPr/>
                </a:tc>
                <a:tc>
                  <a:txBody>
                    <a:bodyPr/>
                    <a:lstStyle/>
                    <a:p>
                      <a:r>
                        <a:rPr lang="en-US" sz="800" dirty="0"/>
                        <a:t>In MP system not ERCOT</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290809822"/>
                  </a:ext>
                </a:extLst>
              </a:tr>
              <a:tr h="207241">
                <a:tc>
                  <a:txBody>
                    <a:bodyPr/>
                    <a:lstStyle/>
                    <a:p>
                      <a:r>
                        <a:rPr lang="en-US" sz="800" dirty="0"/>
                        <a:t>-Redirect Fees</a:t>
                      </a:r>
                    </a:p>
                  </a:txBody>
                  <a:tcPr/>
                </a:tc>
                <a:tc>
                  <a:txBody>
                    <a:bodyPr/>
                    <a:lstStyle/>
                    <a:p>
                      <a:r>
                        <a:rPr lang="en-US" sz="800" dirty="0"/>
                        <a:t>-ERCOT Initiated</a:t>
                      </a:r>
                    </a:p>
                  </a:txBody>
                  <a:tcPr/>
                </a:tc>
                <a:tc>
                  <a:txBody>
                    <a:bodyPr/>
                    <a:lstStyle/>
                    <a:p>
                      <a:r>
                        <a:rPr lang="en-US" sz="800" dirty="0"/>
                        <a:t>-AMS LSE Interval - Dispute</a:t>
                      </a:r>
                    </a:p>
                  </a:txBody>
                  <a:tcPr/>
                </a:tc>
                <a:tc>
                  <a:txBody>
                    <a:bodyPr/>
                    <a:lstStyle/>
                    <a:p>
                      <a:r>
                        <a:rPr lang="en-US" sz="800" dirty="0"/>
                        <a:t>-LSE date change: StartTime</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617416933"/>
                  </a:ext>
                </a:extLst>
              </a:tr>
              <a:tr h="207241">
                <a:tc>
                  <a:txBody>
                    <a:bodyPr/>
                    <a:lstStyle/>
                    <a:p>
                      <a:endParaRPr lang="en-US" sz="800" dirty="0"/>
                    </a:p>
                  </a:txBody>
                  <a:tcPr/>
                </a:tc>
                <a:tc>
                  <a:txBody>
                    <a:bodyPr/>
                    <a:lstStyle/>
                    <a:p>
                      <a:r>
                        <a:rPr lang="en-US" sz="800" dirty="0"/>
                        <a:t>-Market Rule</a:t>
                      </a:r>
                    </a:p>
                  </a:txBody>
                  <a:tcPr/>
                </a:tc>
                <a:tc>
                  <a:txBody>
                    <a:bodyPr/>
                    <a:lstStyle/>
                    <a:p>
                      <a:endParaRPr lang="en-US" sz="800" dirty="0"/>
                    </a:p>
                  </a:txBody>
                  <a:tcPr/>
                </a:tc>
                <a:tc>
                  <a:txBody>
                    <a:bodyPr/>
                    <a:lstStyle/>
                    <a:p>
                      <a:r>
                        <a:rPr lang="en-US" sz="800" dirty="0"/>
                        <a:t>-LSE date change: StopTime</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969625545"/>
                  </a:ext>
                </a:extLst>
              </a:tr>
              <a:tr h="207241">
                <a:tc>
                  <a:txBody>
                    <a:bodyPr/>
                    <a:lstStyle/>
                    <a:p>
                      <a:endParaRPr lang="en-US" sz="800" dirty="0"/>
                    </a:p>
                  </a:txBody>
                  <a:tcPr/>
                </a:tc>
                <a:tc>
                  <a:txBody>
                    <a:bodyPr/>
                    <a:lstStyle/>
                    <a:p>
                      <a:r>
                        <a:rPr lang="en-US" sz="800" dirty="0"/>
                        <a:t>-Missing Enrollment TXNS</a:t>
                      </a:r>
                    </a:p>
                  </a:txBody>
                  <a:tcPr/>
                </a:tc>
                <a:tc>
                  <a:txBody>
                    <a:bodyPr/>
                    <a:lstStyle/>
                    <a:p>
                      <a:endParaRPr lang="en-US" sz="800" dirty="0"/>
                    </a:p>
                  </a:txBody>
                  <a:tcPr/>
                </a:tc>
                <a:tc>
                  <a:txBody>
                    <a:bodyPr/>
                    <a:lstStyle/>
                    <a:p>
                      <a:r>
                        <a:rPr lang="en-US" sz="800" dirty="0"/>
                        <a:t>-LSE in ERCOT system not MP</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40942752"/>
                  </a:ext>
                </a:extLst>
              </a:tr>
              <a:tr h="207241">
                <a:tc>
                  <a:txBody>
                    <a:bodyPr/>
                    <a:lstStyle/>
                    <a:p>
                      <a:endParaRPr lang="en-US" sz="800" dirty="0"/>
                    </a:p>
                  </a:txBody>
                  <a:tcPr/>
                </a:tc>
                <a:tc>
                  <a:txBody>
                    <a:bodyPr/>
                    <a:lstStyle/>
                    <a:p>
                      <a:r>
                        <a:rPr lang="en-US" sz="800" dirty="0"/>
                        <a:t>-Move Out With Meter Removal</a:t>
                      </a:r>
                    </a:p>
                  </a:txBody>
                  <a:tcPr/>
                </a:tc>
                <a:tc>
                  <a:txBody>
                    <a:bodyPr/>
                    <a:lstStyle/>
                    <a:p>
                      <a:endParaRPr lang="en-US" sz="800" dirty="0"/>
                    </a:p>
                  </a:txBody>
                  <a:tcPr/>
                </a:tc>
                <a:tc>
                  <a:txBody>
                    <a:bodyPr/>
                    <a:lstStyle/>
                    <a:p>
                      <a:r>
                        <a:rPr lang="en-US" sz="800" dirty="0"/>
                        <a:t>-LSE in MP system not ERCOT: active</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344165068"/>
                  </a:ext>
                </a:extLst>
              </a:tr>
              <a:tr h="207241">
                <a:tc>
                  <a:txBody>
                    <a:bodyPr/>
                    <a:lstStyle/>
                    <a:p>
                      <a:endParaRPr lang="en-US" sz="800" dirty="0"/>
                    </a:p>
                  </a:txBody>
                  <a:tcPr/>
                </a:tc>
                <a:tc>
                  <a:txBody>
                    <a:bodyPr/>
                    <a:lstStyle/>
                    <a:p>
                      <a:r>
                        <a:rPr lang="en-US" sz="800" dirty="0"/>
                        <a:t>-Other</a:t>
                      </a:r>
                    </a:p>
                  </a:txBody>
                  <a:tcPr/>
                </a:tc>
                <a:tc>
                  <a:txBody>
                    <a:bodyPr/>
                    <a:lstStyle/>
                    <a:p>
                      <a:endParaRPr lang="en-US" sz="800" dirty="0"/>
                    </a:p>
                  </a:txBody>
                  <a:tcPr/>
                </a:tc>
                <a:tc>
                  <a:txBody>
                    <a:bodyPr/>
                    <a:lstStyle/>
                    <a:p>
                      <a:r>
                        <a:rPr lang="en-US" sz="800" dirty="0"/>
                        <a:t>-LSE in MP system not ERCOT: de-engz</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92195629"/>
                  </a:ext>
                </a:extLst>
              </a:tr>
              <a:tr h="207241">
                <a:tc>
                  <a:txBody>
                    <a:bodyPr/>
                    <a:lstStyle/>
                    <a:p>
                      <a:endParaRPr lang="en-US" sz="800" dirty="0"/>
                    </a:p>
                  </a:txBody>
                  <a:tcPr/>
                </a:tc>
                <a:tc>
                  <a:txBody>
                    <a:bodyPr/>
                    <a:lstStyle/>
                    <a:p>
                      <a:r>
                        <a:rPr lang="en-US" sz="800" dirty="0"/>
                        <a:t>-Premise Type</a:t>
                      </a:r>
                    </a:p>
                  </a:txBody>
                  <a:tcPr/>
                </a:tc>
                <a:tc>
                  <a:txBody>
                    <a:bodyPr/>
                    <a:lstStyle/>
                    <a:p>
                      <a:endParaRPr lang="en-US" sz="800" dirty="0"/>
                    </a:p>
                  </a:txBody>
                  <a:tcPr/>
                </a:tc>
                <a:tc>
                  <a:txBody>
                    <a:bodyPr/>
                    <a:lstStyle/>
                    <a:p>
                      <a:r>
                        <a:rPr lang="en-US" sz="800" dirty="0"/>
                        <a:t>-Status Assignment</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45052609"/>
                  </a:ext>
                </a:extLst>
              </a:tr>
              <a:tr h="207241">
                <a:tc>
                  <a:txBody>
                    <a:bodyPr/>
                    <a:lstStyle/>
                    <a:p>
                      <a:endParaRPr lang="en-US" sz="800" dirty="0"/>
                    </a:p>
                  </a:txBody>
                  <a:tcPr/>
                </a:tc>
                <a:tc>
                  <a:txBody>
                    <a:bodyPr/>
                    <a:lstStyle/>
                    <a:p>
                      <a:r>
                        <a:rPr lang="en-US" sz="800" dirty="0"/>
                        <a:t>-Projects</a:t>
                      </a:r>
                    </a:p>
                  </a:txBody>
                  <a:tcPr/>
                </a:tc>
                <a:tc>
                  <a:txBody>
                    <a:bodyPr/>
                    <a:lstStyle/>
                    <a:p>
                      <a:endParaRPr lang="en-US" sz="800" dirty="0"/>
                    </a:p>
                  </a:txBody>
                  <a:tcPr/>
                </a:tc>
                <a:tc>
                  <a:txBody>
                    <a:bodyPr/>
                    <a:lstStyle/>
                    <a:p>
                      <a:r>
                        <a:rPr lang="en-US" sz="800" dirty="0"/>
                        <a:t>-Un-Retire ESIID</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103374866"/>
                  </a:ext>
                </a:extLst>
              </a:tr>
              <a:tr h="207241">
                <a:tc>
                  <a:txBody>
                    <a:bodyPr/>
                    <a:lstStyle/>
                    <a:p>
                      <a:endParaRPr lang="en-US" sz="800" dirty="0"/>
                    </a:p>
                  </a:txBody>
                  <a:tcPr/>
                </a:tc>
                <a:tc>
                  <a:txBody>
                    <a:bodyPr/>
                    <a:lstStyle/>
                    <a:p>
                      <a:r>
                        <a:rPr lang="en-US" sz="800" dirty="0"/>
                        <a:t>-Reject TXNs</a:t>
                      </a:r>
                    </a:p>
                  </a:txBody>
                  <a:tcPr/>
                </a:tc>
                <a:tc>
                  <a:txBody>
                    <a:bodyPr/>
                    <a:lstStyle/>
                    <a:p>
                      <a:endParaRPr 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-Zip Assignment</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751290881"/>
                  </a:ext>
                </a:extLst>
              </a:tr>
              <a:tr h="207241">
                <a:tc>
                  <a:txBody>
                    <a:bodyPr/>
                    <a:lstStyle/>
                    <a:p>
                      <a:endParaRPr lang="en-US" sz="800" dirty="0"/>
                    </a:p>
                  </a:txBody>
                  <a:tcPr/>
                </a:tc>
                <a:tc>
                  <a:txBody>
                    <a:bodyPr/>
                    <a:lstStyle/>
                    <a:p>
                      <a:r>
                        <a:rPr lang="en-US" sz="800" dirty="0"/>
                        <a:t>-Rep of Record</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160527619"/>
                  </a:ext>
                </a:extLst>
              </a:tr>
              <a:tr h="207241">
                <a:tc>
                  <a:txBody>
                    <a:bodyPr/>
                    <a:lstStyle/>
                    <a:p>
                      <a:endParaRPr lang="en-US" sz="800" dirty="0"/>
                    </a:p>
                  </a:txBody>
                  <a:tcPr/>
                </a:tc>
                <a:tc>
                  <a:txBody>
                    <a:bodyPr/>
                    <a:lstStyle/>
                    <a:p>
                      <a:r>
                        <a:rPr lang="en-US" sz="800" dirty="0"/>
                        <a:t>-Safety Net Order</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004791949"/>
                  </a:ext>
                </a:extLst>
              </a:tr>
              <a:tr h="207241">
                <a:tc>
                  <a:txBody>
                    <a:bodyPr/>
                    <a:lstStyle/>
                    <a:p>
                      <a:endParaRPr lang="en-US" sz="800" dirty="0"/>
                    </a:p>
                  </a:txBody>
                  <a:tcPr/>
                </a:tc>
                <a:tc>
                  <a:txBody>
                    <a:bodyPr/>
                    <a:lstStyle/>
                    <a:p>
                      <a:r>
                        <a:rPr lang="en-US" sz="800" dirty="0"/>
                        <a:t>-Service Address</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57254587"/>
                  </a:ext>
                </a:extLst>
              </a:tr>
              <a:tr h="207241">
                <a:tc>
                  <a:txBody>
                    <a:bodyPr/>
                    <a:lstStyle/>
                    <a:p>
                      <a:endParaRPr lang="en-US" sz="800" dirty="0"/>
                    </a:p>
                  </a:txBody>
                  <a:tcPr/>
                </a:tc>
                <a:tc>
                  <a:txBody>
                    <a:bodyPr/>
                    <a:lstStyle/>
                    <a:p>
                      <a:r>
                        <a:rPr lang="en-US" sz="800" dirty="0"/>
                        <a:t>-Service Order - 650</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11148964"/>
                  </a:ext>
                </a:extLst>
              </a:tr>
              <a:tr h="207241">
                <a:tc>
                  <a:txBody>
                    <a:bodyPr/>
                    <a:lstStyle/>
                    <a:p>
                      <a:endParaRPr lang="en-US" sz="800" dirty="0"/>
                    </a:p>
                  </a:txBody>
                  <a:tcPr/>
                </a:tc>
                <a:tc>
                  <a:txBody>
                    <a:bodyPr/>
                    <a:lstStyle/>
                    <a:p>
                      <a:r>
                        <a:rPr lang="en-US" sz="800" dirty="0"/>
                        <a:t>-Siebel CHG/Info</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612004122"/>
                  </a:ext>
                </a:extLst>
              </a:tr>
            </a:tbl>
          </a:graphicData>
        </a:graphic>
      </p:graphicFrame>
    </p:spTree>
    <p:extLst>
      <p:ext uri="{BB962C8B-B14F-4D97-AF65-F5344CB8AC3E}">
        <p14:creationId xmlns:p14="http://schemas.microsoft.com/office/powerpoint/2010/main" val="281568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Notifications</a:t>
            </a:r>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Tree>
    <p:extLst>
      <p:ext uri="{BB962C8B-B14F-4D97-AF65-F5344CB8AC3E}">
        <p14:creationId xmlns:p14="http://schemas.microsoft.com/office/powerpoint/2010/main" val="44907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u="sng" dirty="0">
                <a:latin typeface="+mn-lt"/>
                <a:ea typeface="+mn-ea"/>
                <a:cs typeface="+mn-cs"/>
              </a:rPr>
              <a:t>Notes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9" name="TextBox 8"/>
          <p:cNvSpPr txBox="1"/>
          <p:nvPr/>
        </p:nvSpPr>
        <p:spPr>
          <a:xfrm>
            <a:off x="533400" y="1968178"/>
            <a:ext cx="4876800" cy="2862322"/>
          </a:xfrm>
          <a:prstGeom prst="rect">
            <a:avLst/>
          </a:prstGeom>
          <a:noFill/>
        </p:spPr>
        <p:txBody>
          <a:bodyPr wrap="square" rtlCol="0">
            <a:spAutoFit/>
          </a:bodyPr>
          <a:lstStyle/>
          <a:p>
            <a:pPr marL="457200" indent="-457200">
              <a:spcBef>
                <a:spcPts val="2400"/>
              </a:spcBef>
              <a:buFont typeface="Arial" panose="020B0604020202020204" pitchFamily="34" charset="0"/>
              <a:buChar char="•"/>
            </a:pPr>
            <a:r>
              <a:rPr lang="en-US" sz="2800" dirty="0"/>
              <a:t>Morning Break</a:t>
            </a:r>
          </a:p>
          <a:p>
            <a:pPr marL="457200" indent="-457200">
              <a:spcBef>
                <a:spcPts val="2400"/>
              </a:spcBef>
              <a:buFont typeface="Arial" panose="020B0604020202020204" pitchFamily="34" charset="0"/>
              <a:buChar char="•"/>
            </a:pPr>
            <a:r>
              <a:rPr lang="en-US" sz="2800" dirty="0">
                <a:solidFill>
                  <a:srgbClr val="00AEC7"/>
                </a:solidFill>
              </a:rPr>
              <a:t>Please unmute yourself prior to speaking</a:t>
            </a:r>
          </a:p>
          <a:p>
            <a:pPr marL="457200" indent="-457200">
              <a:spcBef>
                <a:spcPts val="2400"/>
              </a:spcBef>
              <a:buFont typeface="Arial" panose="020B0604020202020204" pitchFamily="34" charset="0"/>
              <a:buChar char="•"/>
            </a:pPr>
            <a:r>
              <a:rPr lang="en-US" sz="2800" dirty="0">
                <a:solidFill>
                  <a:srgbClr val="00AEC7"/>
                </a:solidFill>
              </a:rPr>
              <a:t>Place yourself on mute when not speaking</a:t>
            </a:r>
          </a:p>
        </p:txBody>
      </p:sp>
      <p:pic>
        <p:nvPicPr>
          <p:cNvPr id="1028" name="Picture 4" descr="Unmute yourself. It's time to have better Zoom calls | Bootcamp">
            <a:extLst>
              <a:ext uri="{FF2B5EF4-FFF2-40B4-BE49-F238E27FC236}">
                <a16:creationId xmlns:a16="http://schemas.microsoft.com/office/drawing/2014/main" id="{D63ECEDA-1B7C-4018-9A33-A8F998966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30480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marL="0" indent="0">
              <a:spcBef>
                <a:spcPts val="1200"/>
              </a:spcBef>
              <a:buNone/>
            </a:pPr>
            <a:r>
              <a:rPr lang="en-US" sz="1050" dirty="0"/>
              <a:t>Suggested Subscriptions for Retail Market:</a:t>
            </a:r>
          </a:p>
          <a:p>
            <a:pPr>
              <a:spcBef>
                <a:spcPts val="1200"/>
              </a:spcBef>
            </a:pPr>
            <a:r>
              <a:rPr lang="en-US" sz="1050" dirty="0"/>
              <a:t>RMS</a:t>
            </a:r>
          </a:p>
          <a:p>
            <a:pPr>
              <a:spcBef>
                <a:spcPts val="1200"/>
              </a:spcBef>
            </a:pPr>
            <a:r>
              <a:rPr lang="en-US" sz="1050" dirty="0"/>
              <a:t>RMTTF</a:t>
            </a:r>
          </a:p>
          <a:p>
            <a:pPr>
              <a:spcBef>
                <a:spcPts val="1200"/>
              </a:spcBef>
            </a:pPr>
            <a:r>
              <a:rPr lang="en-US" sz="1050" dirty="0" err="1"/>
              <a:t>TxSET</a:t>
            </a:r>
            <a:endParaRPr lang="en-US" sz="1050" dirty="0"/>
          </a:p>
          <a:p>
            <a:pPr>
              <a:spcBef>
                <a:spcPts val="1200"/>
              </a:spcBef>
            </a:pPr>
            <a:r>
              <a:rPr lang="en-US" sz="1050" dirty="0"/>
              <a:t>TDTMS</a:t>
            </a:r>
          </a:p>
          <a:p>
            <a:pPr>
              <a:spcBef>
                <a:spcPts val="1200"/>
              </a:spcBef>
            </a:pPr>
            <a:r>
              <a:rPr lang="en-US" sz="1050" dirty="0"/>
              <a:t>Weather </a:t>
            </a:r>
            <a:r>
              <a:rPr lang="en-US" sz="1050" dirty="0" err="1"/>
              <a:t>Moritorium</a:t>
            </a:r>
            <a:endParaRPr lang="en-US" sz="1050" dirty="0"/>
          </a:p>
          <a:p>
            <a:pPr>
              <a:spcBef>
                <a:spcPts val="1200"/>
              </a:spcBef>
            </a:pPr>
            <a:r>
              <a:rPr lang="en-US" sz="1050" dirty="0"/>
              <a:t>PWG</a:t>
            </a:r>
          </a:p>
          <a:p>
            <a:pPr marL="0" indent="0">
              <a:spcBef>
                <a:spcPts val="1200"/>
              </a:spcBef>
              <a:buNone/>
            </a:pPr>
            <a:r>
              <a:rPr lang="en-US" sz="2000" dirty="0"/>
              <a:t>To unsubscribe to an email distribution list, users navigate to desired list and click “unsubscribe”.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30</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457200" indent="-457200">
              <a:spcBef>
                <a:spcPts val="1800"/>
              </a:spcBef>
              <a:buAutoNum type="alphaLcPeriod"/>
            </a:pPr>
            <a:r>
              <a:rPr lang="en-US" sz="2000" dirty="0"/>
              <a:t>Contact their ERCOT Account Manager</a:t>
            </a:r>
          </a:p>
          <a:p>
            <a:pPr marL="457200" indent="-457200">
              <a:spcBef>
                <a:spcPts val="1800"/>
              </a:spcBef>
              <a:buAutoNum type="alphaLcPeriod"/>
            </a:pPr>
            <a:r>
              <a:rPr lang="en-US" sz="2000" dirty="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31</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c. Navigate to desired list and click unsubscribe</a:t>
            </a:r>
          </a:p>
          <a:p>
            <a:pPr marL="0" indent="0" algn="ctr">
              <a:spcBef>
                <a:spcPts val="1800"/>
              </a:spcBef>
              <a:buNone/>
            </a:pPr>
            <a:r>
              <a:rPr lang="en-US" sz="1800" dirty="0"/>
              <a:t>Replying to the email will send the request to </a:t>
            </a:r>
            <a:r>
              <a:rPr lang="en-US" sz="1800" u="sng" dirty="0"/>
              <a:t>ALL</a:t>
            </a:r>
            <a:r>
              <a:rPr lang="en-US" sz="1800" dirty="0"/>
              <a:t> subscribers and still will not remove you from notifications.</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sp>
        <p:nvSpPr>
          <p:cNvPr id="5" name="TextBox 4">
            <a:extLst>
              <a:ext uri="{FF2B5EF4-FFF2-40B4-BE49-F238E27FC236}">
                <a16:creationId xmlns:a16="http://schemas.microsoft.com/office/drawing/2014/main" id="{2D782A11-28B3-4648-9B62-5B488A3AC70C}"/>
              </a:ext>
            </a:extLst>
          </p:cNvPr>
          <p:cNvSpPr txBox="1"/>
          <p:nvPr/>
        </p:nvSpPr>
        <p:spPr>
          <a:xfrm>
            <a:off x="304800" y="4032738"/>
            <a:ext cx="8534400" cy="830997"/>
          </a:xfrm>
          <a:prstGeom prst="rect">
            <a:avLst/>
          </a:prstGeom>
          <a:solidFill>
            <a:schemeClr val="tx2">
              <a:lumMod val="50000"/>
            </a:schemeClr>
          </a:solidFill>
        </p:spPr>
        <p:txBody>
          <a:bodyPr wrap="square" rtlCol="0">
            <a:spAutoFit/>
          </a:bodyPr>
          <a:lstStyle/>
          <a:p>
            <a:pPr algn="ctr"/>
            <a:r>
              <a:rPr lang="en-US" sz="2400" b="1" dirty="0">
                <a:solidFill>
                  <a:schemeClr val="bg1"/>
                </a:solidFill>
              </a:rPr>
              <a:t>Allow time for transaction processing to complete prior to submitting the </a:t>
            </a:r>
            <a:r>
              <a:rPr lang="en-US" sz="2400" b="1" dirty="0" err="1">
                <a:solidFill>
                  <a:schemeClr val="bg1"/>
                </a:solidFill>
              </a:rPr>
              <a:t>MarkeTrak</a:t>
            </a:r>
            <a:r>
              <a:rPr lang="en-US" sz="2400" b="1" dirty="0">
                <a:solidFill>
                  <a:schemeClr val="bg1"/>
                </a:solidFill>
              </a:rPr>
              <a:t> issue.</a:t>
            </a:r>
          </a:p>
        </p:txBody>
      </p:sp>
    </p:spTree>
    <p:extLst>
      <p:ext uri="{BB962C8B-B14F-4D97-AF65-F5344CB8AC3E}">
        <p14:creationId xmlns:p14="http://schemas.microsoft.com/office/powerpoint/2010/main" val="1166881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124128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468A4C-B5D1-4FF1-B6E5-EACF6AA012EC}"/>
              </a:ext>
            </a:extLst>
          </p:cNvPr>
          <p:cNvPicPr>
            <a:picLocks noChangeAspect="1"/>
          </p:cNvPicPr>
          <p:nvPr/>
        </p:nvPicPr>
        <p:blipFill>
          <a:blip r:embed="rId3"/>
          <a:stretch>
            <a:fillRect/>
          </a:stretch>
        </p:blipFill>
        <p:spPr>
          <a:xfrm>
            <a:off x="762000" y="1707590"/>
            <a:ext cx="7876322" cy="3778809"/>
          </a:xfrm>
          <a:prstGeom prst="rect">
            <a:avLst/>
          </a:prstGeom>
        </p:spPr>
      </p:pic>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AEC7"/>
                </a:solidFill>
                <a:effectLst/>
                <a:uLnTx/>
                <a:uFillTx/>
                <a:latin typeface="Arial" panose="020B0604020202020204"/>
                <a:ea typeface="+mn-ea"/>
                <a:cs typeface="+mn-cs"/>
              </a:rPr>
              <a:t>Select OK.</a:t>
            </a:r>
          </a:p>
        </p:txBody>
      </p:sp>
      <p:sp>
        <p:nvSpPr>
          <p:cNvPr id="7" name="TextBox 6"/>
          <p:cNvSpPr txBox="1"/>
          <p:nvPr/>
        </p:nvSpPr>
        <p:spPr>
          <a:xfrm>
            <a:off x="5547804" y="1217521"/>
            <a:ext cx="2994734" cy="23544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TRAN TYPE: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867_03 F</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867_03 Monthly 00- original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867_03 Monthly 01- cancel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867_03 Monthly 05- rebill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810_02 Monthly 00- original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810_02 Monthly 01- cancel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8200"/>
                </a:solidFill>
                <a:effectLst/>
                <a:uLnTx/>
                <a:uFillTx/>
                <a:latin typeface="Arial" panose="020B0604020202020204"/>
                <a:ea typeface="+mn-ea"/>
                <a:cs typeface="Arial" charset="0"/>
              </a:rPr>
              <a:t>810_02 Monthly 05- replace</a:t>
            </a:r>
          </a:p>
        </p:txBody>
      </p:sp>
      <p:cxnSp>
        <p:nvCxnSpPr>
          <p:cNvPr id="8" name="Straight Arrow Connector 7"/>
          <p:cNvCxnSpPr>
            <a:cxnSpLocks/>
          </p:cNvCxnSpPr>
          <p:nvPr/>
        </p:nvCxnSpPr>
        <p:spPr>
          <a:xfrm flipH="1">
            <a:off x="3064276" y="1452493"/>
            <a:ext cx="25146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1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pic>
        <p:nvPicPr>
          <p:cNvPr id="8" name="Picture 7">
            <a:extLst>
              <a:ext uri="{FF2B5EF4-FFF2-40B4-BE49-F238E27FC236}">
                <a16:creationId xmlns:a16="http://schemas.microsoft.com/office/drawing/2014/main" id="{ED12A6AF-4E87-4769-A520-1F3776AD1B07}"/>
              </a:ext>
            </a:extLst>
          </p:cNvPr>
          <p:cNvPicPr>
            <a:picLocks noChangeAspect="1"/>
          </p:cNvPicPr>
          <p:nvPr/>
        </p:nvPicPr>
        <p:blipFill>
          <a:blip r:embed="rId3"/>
          <a:stretch>
            <a:fillRect/>
          </a:stretch>
        </p:blipFill>
        <p:spPr>
          <a:xfrm>
            <a:off x="1066800" y="2809879"/>
            <a:ext cx="7010400" cy="1609725"/>
          </a:xfrm>
          <a:prstGeom prst="rect">
            <a:avLst/>
          </a:prstGeom>
        </p:spPr>
      </p:pic>
    </p:spTree>
    <p:extLst>
      <p:ext uri="{BB962C8B-B14F-4D97-AF65-F5344CB8AC3E}">
        <p14:creationId xmlns:p14="http://schemas.microsoft.com/office/powerpoint/2010/main" val="2229808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pic>
        <p:nvPicPr>
          <p:cNvPr id="7" name="Picture 6">
            <a:extLst>
              <a:ext uri="{FF2B5EF4-FFF2-40B4-BE49-F238E27FC236}">
                <a16:creationId xmlns:a16="http://schemas.microsoft.com/office/drawing/2014/main" id="{D48202F0-B613-4CE0-A739-619DF1D11E2D}"/>
              </a:ext>
            </a:extLst>
          </p:cNvPr>
          <p:cNvPicPr>
            <a:picLocks noChangeAspect="1"/>
          </p:cNvPicPr>
          <p:nvPr/>
        </p:nvPicPr>
        <p:blipFill>
          <a:blip r:embed="rId3"/>
          <a:stretch>
            <a:fillRect/>
          </a:stretch>
        </p:blipFill>
        <p:spPr>
          <a:xfrm>
            <a:off x="1447800" y="3048000"/>
            <a:ext cx="6934200" cy="3048000"/>
          </a:xfrm>
          <a:prstGeom prst="rect">
            <a:avLst/>
          </a:prstGeom>
        </p:spPr>
      </p:pic>
    </p:spTree>
    <p:extLst>
      <p:ext uri="{BB962C8B-B14F-4D97-AF65-F5344CB8AC3E}">
        <p14:creationId xmlns:p14="http://schemas.microsoft.com/office/powerpoint/2010/main" val="146614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004792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8" name="Picture 7">
            <a:extLst>
              <a:ext uri="{FF2B5EF4-FFF2-40B4-BE49-F238E27FC236}">
                <a16:creationId xmlns:a16="http://schemas.microsoft.com/office/drawing/2014/main" id="{2049EDA8-681A-41BB-9977-FFF7DE8DE55E}"/>
              </a:ext>
            </a:extLst>
          </p:cNvPr>
          <p:cNvPicPr>
            <a:picLocks noChangeAspect="1"/>
          </p:cNvPicPr>
          <p:nvPr/>
        </p:nvPicPr>
        <p:blipFill>
          <a:blip r:embed="rId3"/>
          <a:stretch>
            <a:fillRect/>
          </a:stretch>
        </p:blipFill>
        <p:spPr>
          <a:xfrm>
            <a:off x="1600200" y="2731099"/>
            <a:ext cx="7391400" cy="3364902"/>
          </a:xfrm>
          <a:prstGeom prst="rect">
            <a:avLst/>
          </a:prstGeom>
        </p:spPr>
      </p:pic>
    </p:spTree>
    <p:extLst>
      <p:ext uri="{BB962C8B-B14F-4D97-AF65-F5344CB8AC3E}">
        <p14:creationId xmlns:p14="http://schemas.microsoft.com/office/powerpoint/2010/main" val="512117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21738E-386C-4953-B035-338185D5CC0A}"/>
              </a:ext>
            </a:extLst>
          </p:cNvPr>
          <p:cNvPicPr>
            <a:picLocks noChangeAspect="1"/>
          </p:cNvPicPr>
          <p:nvPr/>
        </p:nvPicPr>
        <p:blipFill>
          <a:blip r:embed="rId3"/>
          <a:stretch>
            <a:fillRect/>
          </a:stretch>
        </p:blipFill>
        <p:spPr>
          <a:xfrm>
            <a:off x="1219200" y="3810000"/>
            <a:ext cx="6096000" cy="1676399"/>
          </a:xfrm>
          <a:prstGeom prst="rect">
            <a:avLst/>
          </a:prstGeom>
        </p:spPr>
      </p:pic>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grpSp>
        <p:nvGrpSpPr>
          <p:cNvPr id="5" name="Group 6"/>
          <p:cNvGrpSpPr>
            <a:grpSpLocks/>
          </p:cNvGrpSpPr>
          <p:nvPr/>
        </p:nvGrpSpPr>
        <p:grpSpPr bwMode="auto">
          <a:xfrm>
            <a:off x="1676400" y="4137102"/>
            <a:ext cx="1533525" cy="644448"/>
            <a:chOff x="1639887" y="4441902"/>
            <a:chExt cx="1533525" cy="644448"/>
          </a:xfrm>
        </p:grpSpPr>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78087" y="4441902"/>
              <a:ext cx="188914" cy="644448"/>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639887" y="4441902"/>
              <a:ext cx="1027114" cy="612698"/>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821970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pic>
        <p:nvPicPr>
          <p:cNvPr id="8" name="Picture 7">
            <a:extLst>
              <a:ext uri="{FF2B5EF4-FFF2-40B4-BE49-F238E27FC236}">
                <a16:creationId xmlns:a16="http://schemas.microsoft.com/office/drawing/2014/main" id="{B22D22FE-ABFB-A479-07B2-993D8EF9D1F6}"/>
              </a:ext>
            </a:extLst>
          </p:cNvPr>
          <p:cNvPicPr>
            <a:picLocks noChangeAspect="1"/>
          </p:cNvPicPr>
          <p:nvPr/>
        </p:nvPicPr>
        <p:blipFill>
          <a:blip r:embed="rId3"/>
          <a:stretch>
            <a:fillRect/>
          </a:stretch>
        </p:blipFill>
        <p:spPr>
          <a:xfrm>
            <a:off x="152401" y="1524000"/>
            <a:ext cx="4953000" cy="3581533"/>
          </a:xfrm>
          <a:prstGeom prst="rect">
            <a:avLst/>
          </a:prstGeom>
        </p:spPr>
      </p:pic>
    </p:spTree>
    <p:extLst>
      <p:ext uri="{BB962C8B-B14F-4D97-AF65-F5344CB8AC3E}">
        <p14:creationId xmlns:p14="http://schemas.microsoft.com/office/powerpoint/2010/main" val="28857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pic>
        <p:nvPicPr>
          <p:cNvPr id="7" name="Picture 6">
            <a:extLst>
              <a:ext uri="{FF2B5EF4-FFF2-40B4-BE49-F238E27FC236}">
                <a16:creationId xmlns:a16="http://schemas.microsoft.com/office/drawing/2014/main" id="{247E0C38-1207-4C83-B79C-F30918B9D36C}"/>
              </a:ext>
            </a:extLst>
          </p:cNvPr>
          <p:cNvPicPr>
            <a:picLocks noChangeAspect="1"/>
          </p:cNvPicPr>
          <p:nvPr/>
        </p:nvPicPr>
        <p:blipFill>
          <a:blip r:embed="rId3"/>
          <a:stretch>
            <a:fillRect/>
          </a:stretch>
        </p:blipFill>
        <p:spPr>
          <a:xfrm>
            <a:off x="618014" y="838201"/>
            <a:ext cx="7916386" cy="4038600"/>
          </a:xfrm>
          <a:prstGeom prst="rect">
            <a:avLst/>
          </a:prstGeom>
        </p:spPr>
      </p:pic>
    </p:spTree>
    <p:extLst>
      <p:ext uri="{BB962C8B-B14F-4D97-AF65-F5344CB8AC3E}">
        <p14:creationId xmlns:p14="http://schemas.microsoft.com/office/powerpoint/2010/main" val="255621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10400" cy="518318"/>
          </a:xfrm>
        </p:spPr>
        <p:txBody>
          <a:bodyPr/>
          <a:lstStyle/>
          <a:p>
            <a:r>
              <a:rPr lang="en-US" dirty="0" err="1"/>
              <a:t>MarkeTrak</a:t>
            </a:r>
            <a:r>
              <a:rPr lang="en-US" dirty="0"/>
              <a:t> Training Objectives – Part 1</a:t>
            </a:r>
          </a:p>
        </p:txBody>
      </p:sp>
      <p:sp>
        <p:nvSpPr>
          <p:cNvPr id="3" name="Content Placeholder 2"/>
          <p:cNvSpPr>
            <a:spLocks noGrp="1"/>
          </p:cNvSpPr>
          <p:nvPr>
            <p:ph idx="1"/>
          </p:nvPr>
        </p:nvSpPr>
        <p:spPr>
          <a:xfrm>
            <a:off x="4617094" y="1645381"/>
            <a:ext cx="4298306" cy="3096553"/>
          </a:xfrm>
        </p:spPr>
        <p:txBody>
          <a:bodyPr/>
          <a:lstStyle/>
          <a:p>
            <a:pPr marL="274320" indent="-274320">
              <a:spcBef>
                <a:spcPts val="0"/>
              </a:spcBef>
              <a:spcAft>
                <a:spcPts val="1200"/>
              </a:spcAft>
            </a:pPr>
            <a:r>
              <a:rPr lang="en-US" sz="1800" dirty="0">
                <a:solidFill>
                  <a:srgbClr val="5B6770"/>
                </a:solidFill>
              </a:rPr>
              <a:t> Siebel Changes</a:t>
            </a:r>
          </a:p>
          <a:p>
            <a:pPr marL="274320" indent="-274320">
              <a:spcBef>
                <a:spcPts val="0"/>
              </a:spcBef>
              <a:spcAft>
                <a:spcPts val="1200"/>
              </a:spcAft>
            </a:pPr>
            <a:r>
              <a:rPr lang="en-US" sz="1800" dirty="0">
                <a:solidFill>
                  <a:srgbClr val="5B6770"/>
                </a:solidFill>
              </a:rPr>
              <a:t> DEV LSE/Non LSE</a:t>
            </a:r>
          </a:p>
          <a:p>
            <a:pPr marL="274320" indent="-274320">
              <a:spcBef>
                <a:spcPts val="0"/>
              </a:spcBef>
              <a:spcAft>
                <a:spcPts val="1200"/>
              </a:spcAft>
            </a:pPr>
            <a:r>
              <a:rPr lang="en-US" sz="1800" dirty="0"/>
              <a:t> 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endParaRPr lang="en-US" sz="1800" dirty="0">
              <a:solidFill>
                <a:srgbClr val="5B6770"/>
              </a:solidFill>
            </a:endParaRPr>
          </a:p>
          <a:p>
            <a:pPr marL="274320" indent="-274320">
              <a:spcBef>
                <a:spcPts val="0"/>
              </a:spcBef>
              <a:spcAft>
                <a:spcPts val="1200"/>
              </a:spcAft>
            </a:pPr>
            <a:r>
              <a:rPr lang="en-US" sz="1800" dirty="0"/>
              <a:t> Background Reporting</a:t>
            </a:r>
          </a:p>
          <a:p>
            <a:pPr marL="0" indent="0">
              <a:spcBef>
                <a:spcPts val="0"/>
              </a:spcBef>
              <a:spcAft>
                <a:spcPts val="1200"/>
              </a:spcAft>
              <a:buNone/>
            </a:pPr>
            <a:endParaRPr lang="en-US" sz="1800" dirty="0">
              <a:solidFill>
                <a:srgbClr val="5B6770"/>
              </a:solidFill>
            </a:endParaRPr>
          </a:p>
          <a:p>
            <a:pPr marL="0" indent="0">
              <a:spcBef>
                <a:spcPts val="0"/>
              </a:spcBef>
              <a:spcAft>
                <a:spcPts val="1200"/>
              </a:spcAft>
              <a:buNone/>
            </a:pPr>
            <a:endParaRPr lang="en-US" sz="1800" dirty="0"/>
          </a:p>
          <a:p>
            <a:pPr lvl="1">
              <a:spcBef>
                <a:spcPts val="0"/>
              </a:spcBef>
              <a:spcAft>
                <a:spcPts val="1200"/>
              </a:spcAft>
            </a:pPr>
            <a:endParaRPr lang="en-US" sz="1400" dirty="0"/>
          </a:p>
          <a:p>
            <a:pPr>
              <a:spcBef>
                <a:spcPts val="0"/>
              </a:spcBef>
              <a:spcAft>
                <a:spcPts val="1200"/>
              </a:spcAft>
            </a:pPr>
            <a:endParaRPr lang="en-US" sz="18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endParaRPr lang="en-US" sz="1800" dirty="0">
              <a:solidFill>
                <a:srgbClr val="5B6770"/>
              </a:solidFill>
            </a:endParaRP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endParaRPr lang="en-US" sz="1800" dirty="0">
              <a:solidFill>
                <a:srgbClr val="5B6770"/>
              </a:solidFill>
            </a:endParaRPr>
          </a:p>
          <a:p>
            <a:pPr marL="274320" indent="-274320">
              <a:spcBef>
                <a:spcPts val="0"/>
              </a:spcBef>
              <a:spcAft>
                <a:spcPts val="1200"/>
              </a:spcAft>
            </a:pPr>
            <a:endParaRPr lang="en-US" sz="1800" dirty="0">
              <a:solidFill>
                <a:srgbClr val="5B6770"/>
              </a:solidFill>
            </a:endParaRP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EB3878B-3387-4438-9EFE-5DBABF76AEC1}"/>
              </a:ext>
            </a:extLst>
          </p:cNvPr>
          <p:cNvPicPr>
            <a:picLocks noChangeAspect="1"/>
          </p:cNvPicPr>
          <p:nvPr/>
        </p:nvPicPr>
        <p:blipFill>
          <a:blip r:embed="rId3"/>
          <a:stretch>
            <a:fillRect/>
          </a:stretch>
        </p:blipFill>
        <p:spPr>
          <a:xfrm>
            <a:off x="228600" y="762000"/>
            <a:ext cx="8686798" cy="4259262"/>
          </a:xfrm>
          <a:prstGeom prst="rect">
            <a:avLst/>
          </a:prstGeom>
        </p:spPr>
      </p:pic>
      <p:cxnSp>
        <p:nvCxnSpPr>
          <p:cNvPr id="9" name="Straight Arrow Connector 8">
            <a:extLst>
              <a:ext uri="{FF2B5EF4-FFF2-40B4-BE49-F238E27FC236}">
                <a16:creationId xmlns:a16="http://schemas.microsoft.com/office/drawing/2014/main" id="{BA31F460-350A-4AC9-B42D-D3C14697AE75}"/>
              </a:ext>
            </a:extLst>
          </p:cNvPr>
          <p:cNvCxnSpPr>
            <a:cxnSpLocks/>
          </p:cNvCxnSpPr>
          <p:nvPr/>
        </p:nvCxnSpPr>
        <p:spPr>
          <a:xfrm flipH="1" flipV="1">
            <a:off x="838200" y="1280318"/>
            <a:ext cx="1066800" cy="7770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36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pic>
        <p:nvPicPr>
          <p:cNvPr id="7" name="Picture 6">
            <a:extLst>
              <a:ext uri="{FF2B5EF4-FFF2-40B4-BE49-F238E27FC236}">
                <a16:creationId xmlns:a16="http://schemas.microsoft.com/office/drawing/2014/main" id="{92AB9DA3-13ED-43AD-9114-72B3637A6685}"/>
              </a:ext>
            </a:extLst>
          </p:cNvPr>
          <p:cNvPicPr>
            <a:picLocks noChangeAspect="1"/>
          </p:cNvPicPr>
          <p:nvPr/>
        </p:nvPicPr>
        <p:blipFill>
          <a:blip r:embed="rId3"/>
          <a:stretch>
            <a:fillRect/>
          </a:stretch>
        </p:blipFill>
        <p:spPr>
          <a:xfrm>
            <a:off x="287096" y="998538"/>
            <a:ext cx="8705468" cy="4411661"/>
          </a:xfrm>
          <a:prstGeom prst="rect">
            <a:avLst/>
          </a:prstGeom>
        </p:spPr>
      </p:pic>
      <p:cxnSp>
        <p:nvCxnSpPr>
          <p:cNvPr id="9" name="Straight Arrow Connector 8">
            <a:extLst>
              <a:ext uri="{FF2B5EF4-FFF2-40B4-BE49-F238E27FC236}">
                <a16:creationId xmlns:a16="http://schemas.microsoft.com/office/drawing/2014/main" id="{C274557D-76DA-48CB-B4F3-3886D1382F95}"/>
              </a:ext>
            </a:extLst>
          </p:cNvPr>
          <p:cNvCxnSpPr>
            <a:cxnSpLocks/>
          </p:cNvCxnSpPr>
          <p:nvPr/>
        </p:nvCxnSpPr>
        <p:spPr>
          <a:xfrm flipH="1" flipV="1">
            <a:off x="838200" y="1447802"/>
            <a:ext cx="1447800" cy="8381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719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pic>
        <p:nvPicPr>
          <p:cNvPr id="9" name="Picture 8">
            <a:extLst>
              <a:ext uri="{FF2B5EF4-FFF2-40B4-BE49-F238E27FC236}">
                <a16:creationId xmlns:a16="http://schemas.microsoft.com/office/drawing/2014/main" id="{53BDDC38-7719-44D5-AB38-C79B7D47FFB3}"/>
              </a:ext>
            </a:extLst>
          </p:cNvPr>
          <p:cNvPicPr>
            <a:picLocks noChangeAspect="1"/>
          </p:cNvPicPr>
          <p:nvPr/>
        </p:nvPicPr>
        <p:blipFill>
          <a:blip r:embed="rId3"/>
          <a:stretch>
            <a:fillRect/>
          </a:stretch>
        </p:blipFill>
        <p:spPr>
          <a:xfrm>
            <a:off x="237778" y="848294"/>
            <a:ext cx="8744644" cy="4316508"/>
          </a:xfrm>
          <a:prstGeom prst="rect">
            <a:avLst/>
          </a:prstGeom>
        </p:spPr>
      </p:pic>
      <p:sp>
        <p:nvSpPr>
          <p:cNvPr id="6" name="TextBox 5"/>
          <p:cNvSpPr txBox="1">
            <a:spLocks noChangeArrowheads="1"/>
          </p:cNvSpPr>
          <p:nvPr/>
        </p:nvSpPr>
        <p:spPr bwMode="auto">
          <a:xfrm>
            <a:off x="2743200" y="447945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546600" y="2165103"/>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3733800" y="3083114"/>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164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pic>
        <p:nvPicPr>
          <p:cNvPr id="7" name="Picture 6">
            <a:extLst>
              <a:ext uri="{FF2B5EF4-FFF2-40B4-BE49-F238E27FC236}">
                <a16:creationId xmlns:a16="http://schemas.microsoft.com/office/drawing/2014/main" id="{D5171033-CD46-455B-937F-B2E6027E418C}"/>
              </a:ext>
            </a:extLst>
          </p:cNvPr>
          <p:cNvPicPr>
            <a:picLocks noChangeAspect="1"/>
          </p:cNvPicPr>
          <p:nvPr/>
        </p:nvPicPr>
        <p:blipFill>
          <a:blip r:embed="rId3"/>
          <a:stretch>
            <a:fillRect/>
          </a:stretch>
        </p:blipFill>
        <p:spPr>
          <a:xfrm>
            <a:off x="609599" y="922339"/>
            <a:ext cx="8264905" cy="4487862"/>
          </a:xfrm>
          <a:prstGeom prst="rect">
            <a:avLst/>
          </a:prstGeom>
        </p:spPr>
      </p:pic>
      <p:cxnSp>
        <p:nvCxnSpPr>
          <p:cNvPr id="9" name="Straight Arrow Connector 8">
            <a:extLst>
              <a:ext uri="{FF2B5EF4-FFF2-40B4-BE49-F238E27FC236}">
                <a16:creationId xmlns:a16="http://schemas.microsoft.com/office/drawing/2014/main" id="{DB5AEF51-AE44-43EF-986E-555665759B27}"/>
              </a:ext>
            </a:extLst>
          </p:cNvPr>
          <p:cNvCxnSpPr>
            <a:cxnSpLocks/>
          </p:cNvCxnSpPr>
          <p:nvPr/>
        </p:nvCxnSpPr>
        <p:spPr>
          <a:xfrm flipH="1" flipV="1">
            <a:off x="1219200" y="1447799"/>
            <a:ext cx="1066800" cy="99060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66872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FAE-9C4D-47B4-9952-6D751F77EF38}"/>
              </a:ext>
            </a:extLst>
          </p:cNvPr>
          <p:cNvSpPr>
            <a:spLocks noGrp="1"/>
          </p:cNvSpPr>
          <p:nvPr>
            <p:ph type="title"/>
          </p:nvPr>
        </p:nvSpPr>
        <p:spPr>
          <a:xfrm>
            <a:off x="381000" y="152400"/>
            <a:ext cx="8458200" cy="518318"/>
          </a:xfrm>
        </p:spPr>
        <p:txBody>
          <a:bodyPr/>
          <a:lstStyle/>
          <a:p>
            <a:r>
              <a:rPr lang="en-US" dirty="0" err="1"/>
              <a:t>MarkeTrak</a:t>
            </a:r>
            <a:r>
              <a:rPr lang="en-US" dirty="0"/>
              <a:t> Training Objectives – Part 2</a:t>
            </a:r>
          </a:p>
        </p:txBody>
      </p:sp>
      <p:sp>
        <p:nvSpPr>
          <p:cNvPr id="3" name="Content Placeholder 2">
            <a:extLst>
              <a:ext uri="{FF2B5EF4-FFF2-40B4-BE49-F238E27FC236}">
                <a16:creationId xmlns:a16="http://schemas.microsoft.com/office/drawing/2014/main" id="{65AD278F-5F61-45D1-A750-C51324AB45A0}"/>
              </a:ext>
            </a:extLst>
          </p:cNvPr>
          <p:cNvSpPr>
            <a:spLocks noGrp="1"/>
          </p:cNvSpPr>
          <p:nvPr>
            <p:ph idx="1"/>
          </p:nvPr>
        </p:nvSpPr>
        <p:spPr/>
        <p:txBody>
          <a:bodyPr/>
          <a:lstStyle/>
          <a:p>
            <a:pPr marL="0" indent="0">
              <a:buNone/>
            </a:pPr>
            <a:r>
              <a:rPr lang="en-US" b="1" i="1" dirty="0">
                <a:solidFill>
                  <a:srgbClr val="5B6770"/>
                </a:solidFill>
              </a:rPr>
              <a:t>Part 2 covers the following topics:</a:t>
            </a:r>
          </a:p>
          <a:p>
            <a:pPr>
              <a:spcBef>
                <a:spcPts val="0"/>
              </a:spcBef>
              <a:spcAft>
                <a:spcPts val="1200"/>
              </a:spcAft>
            </a:pPr>
            <a:endParaRPr lang="en-US" sz="1800" dirty="0">
              <a:solidFill>
                <a:srgbClr val="5B6770"/>
              </a:solidFill>
            </a:endParaRPr>
          </a:p>
          <a:p>
            <a:pPr>
              <a:spcBef>
                <a:spcPts val="0"/>
              </a:spcBef>
              <a:spcAft>
                <a:spcPts val="1200"/>
              </a:spcAft>
            </a:pPr>
            <a:r>
              <a:rPr lang="en-US" sz="1800" dirty="0">
                <a:solidFill>
                  <a:srgbClr val="5B6770"/>
                </a:solidFill>
              </a:rPr>
              <a:t>Switch Holds</a:t>
            </a:r>
          </a:p>
          <a:p>
            <a:pPr>
              <a:spcBef>
                <a:spcPts val="0"/>
              </a:spcBef>
              <a:spcAft>
                <a:spcPts val="1200"/>
              </a:spcAft>
            </a:pPr>
            <a:r>
              <a:rPr lang="en-US" sz="1800" dirty="0"/>
              <a:t>Inadvertent Gains</a:t>
            </a:r>
          </a:p>
          <a:p>
            <a:pPr lvl="1">
              <a:spcBef>
                <a:spcPts val="0"/>
              </a:spcBef>
              <a:spcAft>
                <a:spcPts val="1200"/>
              </a:spcAft>
            </a:pPr>
            <a:r>
              <a:rPr lang="en-US" sz="1400" dirty="0"/>
              <a:t>Overview</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marL="0" indent="0">
              <a:buNone/>
            </a:pPr>
            <a:endParaRPr lang="en-US" b="1" i="1" dirty="0">
              <a:solidFill>
                <a:srgbClr val="5B6770"/>
              </a:solidFill>
            </a:endParaRPr>
          </a:p>
          <a:p>
            <a:endParaRPr lang="en-US" dirty="0"/>
          </a:p>
        </p:txBody>
      </p:sp>
      <p:sp>
        <p:nvSpPr>
          <p:cNvPr id="4" name="Slide Number Placeholder 3">
            <a:extLst>
              <a:ext uri="{FF2B5EF4-FFF2-40B4-BE49-F238E27FC236}">
                <a16:creationId xmlns:a16="http://schemas.microsoft.com/office/drawing/2014/main" id="{89D91D67-C051-4407-9E53-69CA55CC1BA4}"/>
              </a:ext>
            </a:extLst>
          </p:cNvPr>
          <p:cNvSpPr>
            <a:spLocks noGrp="1"/>
          </p:cNvSpPr>
          <p:nvPr>
            <p:ph type="sldNum" sz="quarter" idx="4"/>
          </p:nvPr>
        </p:nvSpPr>
        <p:spPr/>
        <p:txBody>
          <a:bodyPr/>
          <a:lstStyle/>
          <a:p>
            <a:fld id="{1D93BD3E-1E9A-4970-A6F7-E7AC52762E0C}" type="slidenum">
              <a:rPr lang="en-US" smtClean="0">
                <a:solidFill>
                  <a:srgbClr val="5B6770"/>
                </a:solidFill>
              </a:rPr>
              <a:pPr/>
              <a:t>6</a:t>
            </a:fld>
            <a:endParaRPr lang="en-US" dirty="0">
              <a:solidFill>
                <a:srgbClr val="5B6770"/>
              </a:solidFill>
            </a:endParaRPr>
          </a:p>
        </p:txBody>
      </p:sp>
    </p:spTree>
    <p:extLst>
      <p:ext uri="{BB962C8B-B14F-4D97-AF65-F5344CB8AC3E}">
        <p14:creationId xmlns:p14="http://schemas.microsoft.com/office/powerpoint/2010/main" val="3486456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pic>
        <p:nvPicPr>
          <p:cNvPr id="7" name="Picture 6">
            <a:extLst>
              <a:ext uri="{FF2B5EF4-FFF2-40B4-BE49-F238E27FC236}">
                <a16:creationId xmlns:a16="http://schemas.microsoft.com/office/drawing/2014/main" id="{0EB4A4AD-E8E9-4005-AF52-6C215B59E1AB}"/>
              </a:ext>
            </a:extLst>
          </p:cNvPr>
          <p:cNvPicPr>
            <a:picLocks noChangeAspect="1"/>
          </p:cNvPicPr>
          <p:nvPr/>
        </p:nvPicPr>
        <p:blipFill>
          <a:blip r:embed="rId3"/>
          <a:stretch>
            <a:fillRect/>
          </a:stretch>
        </p:blipFill>
        <p:spPr>
          <a:xfrm>
            <a:off x="114300" y="1049602"/>
            <a:ext cx="8915400" cy="4495800"/>
          </a:xfrm>
          <a:prstGeom prst="rect">
            <a:avLst/>
          </a:prstGeom>
        </p:spPr>
      </p:pic>
      <p:sp>
        <p:nvSpPr>
          <p:cNvPr id="3" name="Content Placeholder 2"/>
          <p:cNvSpPr>
            <a:spLocks noGrp="1"/>
          </p:cNvSpPr>
          <p:nvPr>
            <p:ph idx="1"/>
          </p:nvPr>
        </p:nvSpPr>
        <p:spPr>
          <a:xfrm>
            <a:off x="4106333" y="42672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cxnSp>
        <p:nvCxnSpPr>
          <p:cNvPr id="9" name="Straight Arrow Connector 8">
            <a:extLst>
              <a:ext uri="{FF2B5EF4-FFF2-40B4-BE49-F238E27FC236}">
                <a16:creationId xmlns:a16="http://schemas.microsoft.com/office/drawing/2014/main" id="{FE126983-8CC7-4AD6-8122-001DCFEFF0B4}"/>
              </a:ext>
            </a:extLst>
          </p:cNvPr>
          <p:cNvCxnSpPr>
            <a:cxnSpLocks/>
          </p:cNvCxnSpPr>
          <p:nvPr/>
        </p:nvCxnSpPr>
        <p:spPr>
          <a:xfrm flipH="1" flipV="1">
            <a:off x="762000" y="1524000"/>
            <a:ext cx="1295400" cy="990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00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815 Enhancement 2 – Develop a list of Unexecutable Reasons for Usage and Billing and Missing Enrollment TXNs subtypes.</a:t>
            </a:r>
            <a:br>
              <a:rPr lang="en-US" sz="2000" dirty="0"/>
            </a:br>
            <a:endParaRPr lang="en-US" dirty="0"/>
          </a:p>
        </p:txBody>
      </p:sp>
      <p:sp>
        <p:nvSpPr>
          <p:cNvPr id="3" name="Content Placeholder 2"/>
          <p:cNvSpPr>
            <a:spLocks noGrp="1"/>
          </p:cNvSpPr>
          <p:nvPr>
            <p:ph idx="1"/>
          </p:nvPr>
        </p:nvSpPr>
        <p:spPr>
          <a:xfrm>
            <a:off x="381000" y="1219200"/>
            <a:ext cx="8534400" cy="2743200"/>
          </a:xfrm>
        </p:spPr>
        <p:txBody>
          <a:bodyPr/>
          <a:lstStyle/>
          <a:p>
            <a:pPr marL="0" indent="0">
              <a:spcAft>
                <a:spcPts val="600"/>
              </a:spcAft>
              <a:buNone/>
            </a:pPr>
            <a:r>
              <a:rPr lang="en-US" sz="1600" dirty="0"/>
              <a:t>Add an Unexecutable Reason drop down field to the Unexecutable transition for Usage &amp; Billing and Missing Enrollment TXNs subtypes.  Providing common unexecutable reasons will improve the resolution time and reduce unnecessary comments. New Unexecutable Reasons per workflow are as follows: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61</a:t>
            </a:fld>
            <a:endParaRPr lang="en-US" dirty="0"/>
          </a:p>
        </p:txBody>
      </p:sp>
      <p:graphicFrame>
        <p:nvGraphicFramePr>
          <p:cNvPr id="6" name="Table 6">
            <a:extLst>
              <a:ext uri="{FF2B5EF4-FFF2-40B4-BE49-F238E27FC236}">
                <a16:creationId xmlns:a16="http://schemas.microsoft.com/office/drawing/2014/main" id="{F3ECA87E-FEEE-41D3-8E2F-E04B214998DC}"/>
              </a:ext>
            </a:extLst>
          </p:cNvPr>
          <p:cNvGraphicFramePr>
            <a:graphicFrameLocks noGrp="1"/>
          </p:cNvGraphicFramePr>
          <p:nvPr/>
        </p:nvGraphicFramePr>
        <p:xfrm>
          <a:off x="381000" y="2346960"/>
          <a:ext cx="8153400" cy="3215641"/>
        </p:xfrm>
        <a:graphic>
          <a:graphicData uri="http://schemas.openxmlformats.org/drawingml/2006/table">
            <a:tbl>
              <a:tblPr firstRow="1" bandRow="1">
                <a:tableStyleId>{5C22544A-7EE6-4342-B048-85BDC9FD1C3A}</a:tableStyleId>
              </a:tblPr>
              <a:tblGrid>
                <a:gridCol w="1569153">
                  <a:extLst>
                    <a:ext uri="{9D8B030D-6E8A-4147-A177-3AD203B41FA5}">
                      <a16:colId xmlns:a16="http://schemas.microsoft.com/office/drawing/2014/main" val="3316881592"/>
                    </a:ext>
                  </a:extLst>
                </a:gridCol>
                <a:gridCol w="1482437">
                  <a:extLst>
                    <a:ext uri="{9D8B030D-6E8A-4147-A177-3AD203B41FA5}">
                      <a16:colId xmlns:a16="http://schemas.microsoft.com/office/drawing/2014/main" val="3128449763"/>
                    </a:ext>
                  </a:extLst>
                </a:gridCol>
                <a:gridCol w="1482437">
                  <a:extLst>
                    <a:ext uri="{9D8B030D-6E8A-4147-A177-3AD203B41FA5}">
                      <a16:colId xmlns:a16="http://schemas.microsoft.com/office/drawing/2014/main" val="3507924754"/>
                    </a:ext>
                  </a:extLst>
                </a:gridCol>
                <a:gridCol w="2054579">
                  <a:extLst>
                    <a:ext uri="{9D8B030D-6E8A-4147-A177-3AD203B41FA5}">
                      <a16:colId xmlns:a16="http://schemas.microsoft.com/office/drawing/2014/main" val="292759538"/>
                    </a:ext>
                  </a:extLst>
                </a:gridCol>
                <a:gridCol w="1564794">
                  <a:extLst>
                    <a:ext uri="{9D8B030D-6E8A-4147-A177-3AD203B41FA5}">
                      <a16:colId xmlns:a16="http://schemas.microsoft.com/office/drawing/2014/main" val="4197898071"/>
                    </a:ext>
                  </a:extLst>
                </a:gridCol>
              </a:tblGrid>
              <a:tr h="431058">
                <a:tc>
                  <a:txBody>
                    <a:bodyPr/>
                    <a:lstStyle/>
                    <a:p>
                      <a:pPr algn="ctr"/>
                      <a:r>
                        <a:rPr lang="en-US" sz="1000" dirty="0"/>
                        <a:t>Usage &amp; Billing – Missing</a:t>
                      </a:r>
                    </a:p>
                  </a:txBody>
                  <a:tcPr/>
                </a:tc>
                <a:tc>
                  <a:txBody>
                    <a:bodyPr/>
                    <a:lstStyle/>
                    <a:p>
                      <a:pPr algn="ctr"/>
                      <a:r>
                        <a:rPr lang="en-US" sz="1000" dirty="0"/>
                        <a:t>Usage &amp; Billing – Dispute</a:t>
                      </a:r>
                    </a:p>
                  </a:txBody>
                  <a:tcPr/>
                </a:tc>
                <a:tc>
                  <a:txBody>
                    <a:bodyPr/>
                    <a:lstStyle/>
                    <a:p>
                      <a:pPr algn="ctr"/>
                      <a:r>
                        <a:rPr lang="en-US" sz="1000" dirty="0"/>
                        <a:t>AMS LSE Missing</a:t>
                      </a:r>
                    </a:p>
                  </a:txBody>
                  <a:tcPr/>
                </a:tc>
                <a:tc>
                  <a:txBody>
                    <a:bodyPr/>
                    <a:lstStyle/>
                    <a:p>
                      <a:pPr algn="ctr"/>
                      <a:r>
                        <a:rPr lang="en-US" sz="1000" dirty="0"/>
                        <a:t>AMS LSE Dispute</a:t>
                      </a:r>
                    </a:p>
                  </a:txBody>
                  <a:tcPr/>
                </a:tc>
                <a:tc>
                  <a:txBody>
                    <a:bodyPr/>
                    <a:lstStyle/>
                    <a:p>
                      <a:pPr algn="ctr"/>
                      <a:r>
                        <a:rPr lang="en-US" sz="1000" dirty="0"/>
                        <a:t>Missing Enrollment TXNs</a:t>
                      </a:r>
                    </a:p>
                  </a:txBody>
                  <a:tcPr/>
                </a:tc>
                <a:extLst>
                  <a:ext uri="{0D108BD9-81ED-4DB2-BD59-A6C34878D82A}">
                    <a16:rowId xmlns:a16="http://schemas.microsoft.com/office/drawing/2014/main" val="431825632"/>
                  </a:ext>
                </a:extLst>
              </a:tr>
              <a:tr h="596850">
                <a:tc>
                  <a:txBody>
                    <a:bodyPr/>
                    <a:lstStyle/>
                    <a:p>
                      <a:r>
                        <a:rPr lang="en-US" sz="1000" dirty="0"/>
                        <a:t>(None)</a:t>
                      </a:r>
                      <a:r>
                        <a:rPr lang="en-US" sz="1000" dirty="0">
                          <a:solidFill>
                            <a:srgbClr val="FF0000"/>
                          </a:solidFill>
                        </a:rPr>
                        <a:t>*</a:t>
                      </a:r>
                    </a:p>
                  </a:txBody>
                  <a:tcPr/>
                </a:tc>
                <a:tc>
                  <a:txBody>
                    <a:bodyPr/>
                    <a:lstStyle/>
                    <a:p>
                      <a:r>
                        <a:rPr lang="en-US" sz="1000" dirty="0"/>
                        <a:t>(None)</a:t>
                      </a:r>
                      <a:r>
                        <a:rPr lang="en-US" sz="1000" dirty="0">
                          <a:solidFill>
                            <a:srgbClr val="FF0000"/>
                          </a:solidFill>
                        </a:rPr>
                        <a:t>*</a:t>
                      </a:r>
                    </a:p>
                  </a:txBody>
                  <a:tcPr/>
                </a:tc>
                <a:tc>
                  <a:txBody>
                    <a:bodyPr/>
                    <a:lstStyle/>
                    <a:p>
                      <a:r>
                        <a:rPr lang="en-US" sz="1000" dirty="0"/>
                        <a:t>(None)</a:t>
                      </a:r>
                      <a:r>
                        <a:rPr lang="en-US" sz="1000" dirty="0">
                          <a:solidFill>
                            <a:srgbClr val="FF0000"/>
                          </a:solidFill>
                        </a:rPr>
                        <a:t>*</a:t>
                      </a:r>
                    </a:p>
                  </a:txBody>
                  <a:tcPr/>
                </a:tc>
                <a:tc>
                  <a:txBody>
                    <a:bodyPr/>
                    <a:lstStyle/>
                    <a:p>
                      <a:r>
                        <a:rPr lang="en-US" sz="1000" dirty="0"/>
                        <a:t>(None)</a:t>
                      </a:r>
                      <a:r>
                        <a:rPr lang="en-US" sz="10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(None)</a:t>
                      </a:r>
                      <a:r>
                        <a:rPr lang="en-US" sz="1000" dirty="0">
                          <a:solidFill>
                            <a:srgbClr val="FF0000"/>
                          </a:solidFill>
                        </a:rPr>
                        <a:t>*</a:t>
                      </a:r>
                    </a:p>
                    <a:p>
                      <a:endParaRPr lang="en-US" sz="1000" dirty="0">
                        <a:solidFill>
                          <a:schemeClr val="tx1"/>
                        </a:solidFill>
                      </a:endParaRPr>
                    </a:p>
                  </a:txBody>
                  <a:tcPr/>
                </a:tc>
                <a:extLst>
                  <a:ext uri="{0D108BD9-81ED-4DB2-BD59-A6C34878D82A}">
                    <a16:rowId xmlns:a16="http://schemas.microsoft.com/office/drawing/2014/main" val="3673116528"/>
                  </a:ext>
                </a:extLst>
              </a:tr>
              <a:tr h="596850">
                <a:tc>
                  <a:txBody>
                    <a:bodyPr/>
                    <a:lstStyle/>
                    <a:p>
                      <a:r>
                        <a:rPr lang="en-US" sz="1000" dirty="0"/>
                        <a:t>Invalid StartTime/TimeStamp Formatting</a:t>
                      </a:r>
                    </a:p>
                  </a:txBody>
                  <a:tcPr/>
                </a:tc>
                <a:tc>
                  <a:txBody>
                    <a:bodyPr/>
                    <a:lstStyle/>
                    <a:p>
                      <a:r>
                        <a:rPr lang="en-US" sz="1000" dirty="0"/>
                        <a:t>Submitter is Not the REP of Record</a:t>
                      </a:r>
                    </a:p>
                  </a:txBody>
                  <a:tcPr/>
                </a:tc>
                <a:tc>
                  <a:txBody>
                    <a:bodyPr/>
                    <a:lstStyle/>
                    <a:p>
                      <a:r>
                        <a:rPr lang="en-US" sz="1000" dirty="0"/>
                        <a:t>Submitter is Not the REP of Record</a:t>
                      </a:r>
                    </a:p>
                  </a:txBody>
                  <a:tcPr/>
                </a:tc>
                <a:tc>
                  <a:txBody>
                    <a:bodyPr/>
                    <a:lstStyle/>
                    <a:p>
                      <a:r>
                        <a:rPr lang="en-US" sz="1000" dirty="0"/>
                        <a:t>Non-consecutive Bill Cycles</a:t>
                      </a:r>
                    </a:p>
                  </a:txBody>
                  <a:tcPr/>
                </a:tc>
                <a:tc>
                  <a:txBody>
                    <a:bodyPr/>
                    <a:lstStyle/>
                    <a:p>
                      <a:r>
                        <a:rPr lang="en-US" sz="1000" dirty="0">
                          <a:solidFill>
                            <a:schemeClr val="tx1"/>
                          </a:solidFill>
                        </a:rPr>
                        <a:t>Enrollment TXNS on Construction Hold or Permit Pending</a:t>
                      </a:r>
                    </a:p>
                  </a:txBody>
                  <a:tcPr/>
                </a:tc>
                <a:extLst>
                  <a:ext uri="{0D108BD9-81ED-4DB2-BD59-A6C34878D82A}">
                    <a16:rowId xmlns:a16="http://schemas.microsoft.com/office/drawing/2014/main" val="405710412"/>
                  </a:ext>
                </a:extLst>
              </a:tr>
              <a:tr h="431058">
                <a:tc>
                  <a:txBody>
                    <a:bodyPr/>
                    <a:lstStyle/>
                    <a:p>
                      <a:r>
                        <a:rPr lang="en-US" sz="1000" dirty="0"/>
                        <a:t>Cycle Date Not Scheduled</a:t>
                      </a:r>
                    </a:p>
                  </a:txBody>
                  <a:tcPr/>
                </a:tc>
                <a:tc>
                  <a:txBody>
                    <a:bodyPr/>
                    <a:lstStyle/>
                    <a:p>
                      <a:r>
                        <a:rPr lang="en-US" sz="1000" dirty="0"/>
                        <a:t>Inaccurate SubType Submitted</a:t>
                      </a:r>
                      <a:r>
                        <a:rPr lang="en-US" sz="1000" dirty="0">
                          <a:solidFill>
                            <a:srgbClr val="FF0000"/>
                          </a:solidFill>
                        </a:rPr>
                        <a:t>*</a:t>
                      </a:r>
                    </a:p>
                  </a:txBody>
                  <a:tcPr/>
                </a:tc>
                <a:tc>
                  <a:txBody>
                    <a:bodyPr/>
                    <a:lstStyle/>
                    <a:p>
                      <a:r>
                        <a:rPr lang="en-US" sz="1000" dirty="0"/>
                        <a:t>Inaccurate SubType Submitted</a:t>
                      </a:r>
                      <a:r>
                        <a:rPr lang="en-US" sz="1000" dirty="0">
                          <a:solidFill>
                            <a:srgbClr val="FF0000"/>
                          </a:solidFill>
                        </a:rPr>
                        <a:t>*</a:t>
                      </a:r>
                    </a:p>
                  </a:txBody>
                  <a:tcPr/>
                </a:tc>
                <a:tc>
                  <a:txBody>
                    <a:bodyPr/>
                    <a:lstStyle/>
                    <a:p>
                      <a:r>
                        <a:rPr lang="en-US" sz="1000" dirty="0"/>
                        <a:t>Variance Due to Inadvertent Gain/Loss</a:t>
                      </a:r>
                    </a:p>
                  </a:txBody>
                  <a:tcPr/>
                </a:tc>
                <a:tc>
                  <a:txBody>
                    <a:bodyPr/>
                    <a:lstStyle/>
                    <a:p>
                      <a:r>
                        <a:rPr lang="en-US" sz="1000" dirty="0"/>
                        <a:t>Enrollment TXNS was Cancelled</a:t>
                      </a:r>
                    </a:p>
                  </a:txBody>
                  <a:tcPr/>
                </a:tc>
                <a:extLst>
                  <a:ext uri="{0D108BD9-81ED-4DB2-BD59-A6C34878D82A}">
                    <a16:rowId xmlns:a16="http://schemas.microsoft.com/office/drawing/2014/main" val="3074247409"/>
                  </a:ext>
                </a:extLst>
              </a:tr>
              <a:tr h="431058">
                <a:tc>
                  <a:txBody>
                    <a:bodyPr/>
                    <a:lstStyle/>
                    <a:p>
                      <a:r>
                        <a:rPr lang="en-US" sz="1000" dirty="0"/>
                        <a:t>Submitter is Not the REP of Record</a:t>
                      </a:r>
                    </a:p>
                  </a:txBody>
                  <a:tcPr/>
                </a:tc>
                <a:tc>
                  <a:txBody>
                    <a:bodyPr/>
                    <a:lstStyle/>
                    <a:p>
                      <a:endParaRPr lang="en-US" sz="1000" dirty="0">
                        <a:solidFill>
                          <a:srgbClr val="FF0000"/>
                        </a:solidFill>
                      </a:endParaRP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Invalid StartTime/TimeStamp Formatting</a:t>
                      </a:r>
                    </a:p>
                  </a:txBody>
                  <a:tcPr/>
                </a:tc>
                <a:tc>
                  <a:txBody>
                    <a:bodyPr/>
                    <a:lstStyle/>
                    <a:p>
                      <a:r>
                        <a:rPr lang="en-US" sz="1000" dirty="0"/>
                        <a:t>Enrollment TXNS is Future Dated</a:t>
                      </a:r>
                    </a:p>
                  </a:txBody>
                  <a:tcPr/>
                </a:tc>
                <a:extLst>
                  <a:ext uri="{0D108BD9-81ED-4DB2-BD59-A6C34878D82A}">
                    <a16:rowId xmlns:a16="http://schemas.microsoft.com/office/drawing/2014/main" val="3201347305"/>
                  </a:ext>
                </a:extLst>
              </a:tr>
              <a:tr h="431058">
                <a:tc>
                  <a:txBody>
                    <a:bodyPr/>
                    <a:lstStyle/>
                    <a:p>
                      <a:r>
                        <a:rPr lang="en-US" sz="1000" dirty="0"/>
                        <a:t>Inaccurate SubType Submitted</a:t>
                      </a:r>
                      <a:r>
                        <a:rPr lang="en-US" sz="1000" dirty="0">
                          <a:solidFill>
                            <a:srgbClr val="FF0000"/>
                          </a:solidFill>
                        </a:rPr>
                        <a:t>*</a:t>
                      </a:r>
                    </a:p>
                  </a:txBody>
                  <a:tcPr/>
                </a:tc>
                <a:tc>
                  <a:txBody>
                    <a:bodyPr/>
                    <a:lstStyle/>
                    <a:p>
                      <a:endParaRPr lang="en-US" sz="1000"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Submitter is Not the REP of Record</a:t>
                      </a:r>
                    </a:p>
                  </a:txBody>
                  <a:tcPr/>
                </a:tc>
                <a:tc>
                  <a:txBody>
                    <a:bodyPr/>
                    <a:lstStyle/>
                    <a:p>
                      <a:endParaRPr lang="en-US" sz="1000" dirty="0"/>
                    </a:p>
                  </a:txBody>
                  <a:tcPr/>
                </a:tc>
                <a:extLst>
                  <a:ext uri="{0D108BD9-81ED-4DB2-BD59-A6C34878D82A}">
                    <a16:rowId xmlns:a16="http://schemas.microsoft.com/office/drawing/2014/main" val="3956629464"/>
                  </a:ext>
                </a:extLst>
              </a:tr>
              <a:tr h="297709">
                <a:tc>
                  <a:txBody>
                    <a:bodyPr/>
                    <a:lstStyle/>
                    <a:p>
                      <a:endParaRPr lang="en-US" sz="1000" dirty="0">
                        <a:solidFill>
                          <a:srgbClr val="FF0000"/>
                        </a:solidFill>
                      </a:endParaRPr>
                    </a:p>
                  </a:txBody>
                  <a:tcPr/>
                </a:tc>
                <a:tc>
                  <a:txBody>
                    <a:bodyPr/>
                    <a:lstStyle/>
                    <a:p>
                      <a:endParaRPr lang="en-US" sz="1000"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Inaccurate SubType Submitted</a:t>
                      </a:r>
                      <a:r>
                        <a:rPr lang="en-US" sz="1000" dirty="0">
                          <a:solidFill>
                            <a:srgbClr val="FF0000"/>
                          </a:solidFill>
                        </a:rPr>
                        <a:t>*</a:t>
                      </a:r>
                    </a:p>
                  </a:txBody>
                  <a:tcPr/>
                </a:tc>
                <a:tc>
                  <a:txBody>
                    <a:bodyPr/>
                    <a:lstStyle/>
                    <a:p>
                      <a:endParaRPr lang="en-US" sz="1000" dirty="0"/>
                    </a:p>
                  </a:txBody>
                  <a:tcPr/>
                </a:tc>
                <a:extLst>
                  <a:ext uri="{0D108BD9-81ED-4DB2-BD59-A6C34878D82A}">
                    <a16:rowId xmlns:a16="http://schemas.microsoft.com/office/drawing/2014/main" val="4116478813"/>
                  </a:ext>
                </a:extLst>
              </a:tr>
            </a:tbl>
          </a:graphicData>
        </a:graphic>
      </p:graphicFrame>
      <p:sp>
        <p:nvSpPr>
          <p:cNvPr id="8" name="TextBox 7">
            <a:extLst>
              <a:ext uri="{FF2B5EF4-FFF2-40B4-BE49-F238E27FC236}">
                <a16:creationId xmlns:a16="http://schemas.microsoft.com/office/drawing/2014/main" id="{A3B938FE-88DB-47F1-8528-465FFE6FE58A}"/>
              </a:ext>
            </a:extLst>
          </p:cNvPr>
          <p:cNvSpPr txBox="1"/>
          <p:nvPr/>
        </p:nvSpPr>
        <p:spPr>
          <a:xfrm>
            <a:off x="228600" y="5638800"/>
            <a:ext cx="8191500" cy="584775"/>
          </a:xfrm>
          <a:prstGeom prst="rect">
            <a:avLst/>
          </a:prstGeom>
          <a:noFill/>
        </p:spPr>
        <p:txBody>
          <a:bodyPr wrap="square">
            <a:spAutoFit/>
          </a:bodyPr>
          <a:lstStyle/>
          <a:p>
            <a:r>
              <a:rPr lang="en-US" sz="1600" dirty="0">
                <a:solidFill>
                  <a:srgbClr val="FF0000"/>
                </a:solidFill>
              </a:rPr>
              <a:t>* </a:t>
            </a:r>
            <a:r>
              <a:rPr lang="en-US" sz="1600" dirty="0"/>
              <a:t>If the default selection of ‘(None)’ is made, or if ‘Inaccurate SubType Submitted’ is selected, comments are </a:t>
            </a:r>
            <a:r>
              <a:rPr lang="en-US" sz="1600" u="sng" dirty="0">
                <a:solidFill>
                  <a:srgbClr val="FF0000"/>
                </a:solidFill>
              </a:rPr>
              <a:t>required</a:t>
            </a:r>
            <a:r>
              <a:rPr lang="en-US" sz="1600" dirty="0"/>
              <a:t>.</a:t>
            </a:r>
          </a:p>
        </p:txBody>
      </p:sp>
    </p:spTree>
    <p:extLst>
      <p:ext uri="{BB962C8B-B14F-4D97-AF65-F5344CB8AC3E}">
        <p14:creationId xmlns:p14="http://schemas.microsoft.com/office/powerpoint/2010/main" val="26711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Timelines for Usage and Billing MarkeTraks</a:t>
            </a:r>
          </a:p>
        </p:txBody>
      </p:sp>
      <p:sp>
        <p:nvSpPr>
          <p:cNvPr id="4" name="Slide Number Placeholder 3"/>
          <p:cNvSpPr>
            <a:spLocks noGrp="1"/>
          </p:cNvSpPr>
          <p:nvPr>
            <p:ph type="sldNum" sz="quarter" idx="4"/>
          </p:nvPr>
        </p:nvSpPr>
        <p:spPr/>
        <p:txBody>
          <a:bodyPr/>
          <a:lstStyle/>
          <a:p>
            <a:pPr defTabSz="685800">
              <a:defRPr/>
            </a:pPr>
            <a:fld id="{1D93BD3E-1E9A-4970-A6F7-E7AC52762E0C}" type="slidenum">
              <a:rPr lang="en-US" sz="900">
                <a:solidFill>
                  <a:srgbClr val="5B6770"/>
                </a:solidFill>
                <a:latin typeface="Arial" panose="020B0604020202020204"/>
              </a:rPr>
              <a:pPr defTabSz="685800">
                <a:defRPr/>
              </a:pPr>
              <a:t>62</a:t>
            </a:fld>
            <a:endParaRPr lang="en-US" sz="900">
              <a:solidFill>
                <a:srgbClr val="5B6770"/>
              </a:solidFill>
              <a:latin typeface="Arial" panose="020B0604020202020204"/>
            </a:endParaRPr>
          </a:p>
        </p:txBody>
      </p:sp>
      <p:sp>
        <p:nvSpPr>
          <p:cNvPr id="7" name="Content Placeholder 6">
            <a:extLst>
              <a:ext uri="{FF2B5EF4-FFF2-40B4-BE49-F238E27FC236}">
                <a16:creationId xmlns:a16="http://schemas.microsoft.com/office/drawing/2014/main" id="{60E7B2A2-DFBE-BE5D-DCA2-7720A25B2008}"/>
              </a:ext>
            </a:extLst>
          </p:cNvPr>
          <p:cNvSpPr>
            <a:spLocks noGrp="1"/>
          </p:cNvSpPr>
          <p:nvPr>
            <p:ph idx="1"/>
          </p:nvPr>
        </p:nvSpPr>
        <p:spPr>
          <a:xfrm>
            <a:off x="-7620" y="1502926"/>
            <a:ext cx="8953500" cy="4101584"/>
          </a:xfrm>
        </p:spPr>
        <p:txBody>
          <a:bodyPr/>
          <a:lstStyle/>
          <a:p>
            <a:pPr lvl="2"/>
            <a:r>
              <a:rPr lang="en-US" sz="1575" b="1" i="1" u="sng" dirty="0"/>
              <a:t>First Point of Contact</a:t>
            </a:r>
            <a:r>
              <a:rPr lang="en-US" sz="1575" b="1" i="1" dirty="0"/>
              <a:t> </a:t>
            </a:r>
            <a:r>
              <a:rPr lang="en-US" sz="1575" dirty="0"/>
              <a:t>shall be an Email via MarkeTrak to the Assigned Agent for the MarkeTrak Issue as identified below:  </a:t>
            </a:r>
          </a:p>
          <a:p>
            <a:pPr lvl="3"/>
            <a:r>
              <a:rPr lang="en-US" dirty="0"/>
              <a:t>According to the MarkeTrak User Guide Section 1.9.2.3 “</a:t>
            </a:r>
            <a:r>
              <a:rPr lang="en-US" b="1" dirty="0"/>
              <a:t>Working Issues</a:t>
            </a:r>
            <a:r>
              <a:rPr lang="en-US" dirty="0"/>
              <a:t>”</a:t>
            </a:r>
            <a:r>
              <a:rPr lang="en-US" b="1" dirty="0"/>
              <a:t>:    </a:t>
            </a:r>
            <a:endParaRPr lang="en-US" dirty="0"/>
          </a:p>
          <a:p>
            <a:pPr lvl="4"/>
            <a:r>
              <a:rPr lang="en-US" sz="1350" b="1" dirty="0"/>
              <a:t>Within seven (7) Business Days from creation</a:t>
            </a:r>
            <a:r>
              <a:rPr lang="en-US" sz="1350" dirty="0"/>
              <a:t>, the MarkeTrak Issue shall be reviewed, analyzed and resolved by the Assigned Agent.   </a:t>
            </a:r>
          </a:p>
          <a:p>
            <a:pPr lvl="4"/>
            <a:r>
              <a:rPr lang="en-US" sz="1350" dirty="0"/>
              <a:t> </a:t>
            </a:r>
            <a:r>
              <a:rPr lang="en-US" sz="1350" b="1" dirty="0"/>
              <a:t>If the MarkeTrak Issue cannot be resolved within seven (7) Business Days</a:t>
            </a:r>
            <a:r>
              <a:rPr lang="en-US" sz="1350" dirty="0"/>
              <a:t>, the Agent Assigned to the Issue shall provide weekly status updates to the Submitter. </a:t>
            </a:r>
          </a:p>
          <a:p>
            <a:pPr marL="1028700" lvl="3" indent="0">
              <a:buNone/>
            </a:pPr>
            <a:r>
              <a:rPr lang="en-US" sz="1350" dirty="0"/>
              <a:t>     </a:t>
            </a:r>
          </a:p>
          <a:p>
            <a:pPr lvl="2"/>
            <a:r>
              <a:rPr lang="en-US" sz="1500" b="1" dirty="0"/>
              <a:t>After ten (10) Business Days has expired </a:t>
            </a:r>
            <a:r>
              <a:rPr lang="en-US" sz="1500" dirty="0"/>
              <a:t>without any MarkeTrak Issue status update(s) or Issue resolution received from the Assigned Agent, </a:t>
            </a:r>
            <a:r>
              <a:rPr lang="en-US" sz="1500" b="1" i="1" u="sng" dirty="0"/>
              <a:t>Second Point of Contact</a:t>
            </a:r>
            <a:r>
              <a:rPr lang="en-US" sz="1500" b="1" i="1" dirty="0"/>
              <a:t> may be the Escalation Contact(s) using the MarkeTrak Tool (exclamation mark icon).  </a:t>
            </a:r>
          </a:p>
          <a:p>
            <a:pPr marL="685800" lvl="2" indent="0">
              <a:buNone/>
            </a:pPr>
            <a:endParaRPr lang="en-US" sz="1500" b="1" dirty="0"/>
          </a:p>
          <a:p>
            <a:pPr lvl="2"/>
            <a:r>
              <a:rPr lang="en-US" sz="1500" b="1" dirty="0"/>
              <a:t>After fifteen (15) Business Days has expired </a:t>
            </a:r>
            <a:r>
              <a:rPr lang="en-US" sz="1500" dirty="0"/>
              <a:t>without any MarkeTrak Issue status update(s) or Issue resolution received from either the Assigned Agent or Escalation Contact(s), the </a:t>
            </a:r>
            <a:r>
              <a:rPr lang="en-US" sz="1500" b="1" i="1" u="sng" dirty="0"/>
              <a:t>Third Point of Contact</a:t>
            </a:r>
            <a:r>
              <a:rPr lang="en-US" sz="1500" b="1" i="1" dirty="0"/>
              <a:t> the REP’s Contact may notify TDSP’s Account Manager </a:t>
            </a:r>
            <a:r>
              <a:rPr lang="en-US" sz="1500" dirty="0"/>
              <a:t>for MarkeTrak Issue investigation, status update and/or resolution.  </a:t>
            </a:r>
          </a:p>
          <a:p>
            <a:pPr marL="685800" lvl="2" indent="0">
              <a:buNone/>
            </a:pPr>
            <a:endParaRPr lang="en-US" dirty="0"/>
          </a:p>
        </p:txBody>
      </p:sp>
    </p:spTree>
    <p:extLst>
      <p:ext uri="{BB962C8B-B14F-4D97-AF65-F5344CB8AC3E}">
        <p14:creationId xmlns:p14="http://schemas.microsoft.com/office/powerpoint/2010/main" val="3121959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63</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64</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65</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66</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Missing</a:t>
            </a:r>
          </a:p>
          <a:p>
            <a:pPr marL="0" indent="0" algn="ctr">
              <a:spcBef>
                <a:spcPts val="1800"/>
              </a:spcBef>
              <a:buFont typeface="Arial" panose="020B0604020202020204" pitchFamily="34" charset="0"/>
              <a:buNone/>
            </a:pPr>
            <a:r>
              <a:rPr lang="en-US" sz="2000" dirty="0">
                <a:solidFill>
                  <a:srgbClr val="00AEC7"/>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67</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a:t>
            </a:r>
            <a:r>
              <a:rPr lang="en-US" sz="2000" b="1" u="sng" dirty="0"/>
              <a:t>acceptance and completion</a:t>
            </a:r>
            <a:r>
              <a:rPr lang="en-US" sz="2000" dirty="0"/>
              <a:t>, a Siebel Change will align ERCOT’s Siebel system with the impacted Market Participant’s system.</a:t>
            </a:r>
            <a:endParaRPr lang="en-US" sz="1800" dirty="0"/>
          </a:p>
          <a:p>
            <a:pPr marL="0" indent="0">
              <a:spcBef>
                <a:spcPts val="1800"/>
              </a:spcBef>
              <a:buNone/>
            </a:pPr>
            <a:r>
              <a:rPr lang="en-US" sz="1800" dirty="0"/>
              <a:t>The following fields are required to initiate a Siebel Change issue:</a:t>
            </a:r>
            <a:br>
              <a:rPr lang="en-US" sz="1800" dirty="0"/>
            </a:br>
            <a:r>
              <a:rPr lang="en-US" sz="1800" dirty="0"/>
              <a:t>	- Assignee</a:t>
            </a:r>
            <a:br>
              <a:rPr lang="en-US" sz="1800" dirty="0"/>
            </a:br>
            <a:r>
              <a:rPr lang="en-US" sz="1800" dirty="0"/>
              <a:t>	- ESI ID</a:t>
            </a:r>
            <a:br>
              <a:rPr lang="en-US" sz="1800" dirty="0"/>
            </a:br>
            <a:r>
              <a:rPr lang="en-US" sz="1800" dirty="0"/>
              <a:t>	- Original </a:t>
            </a:r>
            <a:r>
              <a:rPr lang="en-US" sz="1800" dirty="0" err="1"/>
              <a:t>TranID</a:t>
            </a:r>
            <a:br>
              <a:rPr lang="en-US" sz="1800" dirty="0"/>
            </a:br>
            <a:r>
              <a:rPr lang="en-US" sz="1800" dirty="0"/>
              <a:t>	- Comments</a:t>
            </a:r>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r>
              <a:rPr lang="en-US" sz="18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69</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7</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a:t>Changing Service Order Status</a:t>
            </a:r>
          </a:p>
          <a:p>
            <a:pPr lvl="1">
              <a:spcBef>
                <a:spcPts val="600"/>
              </a:spcBef>
            </a:pPr>
            <a:r>
              <a:rPr lang="en-US" sz="2200" dirty="0"/>
              <a:t>For out-of-sync scenarios when a transaction’s status is different on ERCOT MIS from the Market Participant’s systems.</a:t>
            </a:r>
            <a:endParaRPr lang="en-US" sz="2200" i="1" dirty="0"/>
          </a:p>
          <a:p>
            <a:pPr lvl="1">
              <a:spcBef>
                <a:spcPts val="1800"/>
              </a:spcBef>
            </a:pPr>
            <a:r>
              <a:rPr lang="en-US" sz="2200" dirty="0"/>
              <a:t>To inquire why a transaction was cancelled.</a:t>
            </a:r>
          </a:p>
          <a:p>
            <a:pPr lvl="1">
              <a:spcBef>
                <a:spcPts val="1800"/>
              </a:spcBef>
            </a:pPr>
            <a:r>
              <a:rPr lang="en-US" sz="2200" dirty="0"/>
              <a:t>To inquire why Siebel status is different than the status of the transaction(s) submitted by the TDSP.</a:t>
            </a:r>
          </a:p>
          <a:p>
            <a:pPr lvl="1">
              <a:spcBef>
                <a:spcPts val="600"/>
              </a:spcBef>
            </a:pPr>
            <a:r>
              <a:rPr lang="en-US" sz="2200" dirty="0"/>
              <a:t>When changing Service Order Status from “Cancel” to “Complete” or vice versa.</a:t>
            </a:r>
          </a:p>
          <a:p>
            <a:pPr>
              <a:spcBef>
                <a:spcPts val="600"/>
              </a:spcBef>
              <a:buFont typeface="+mj-lt"/>
              <a:buAutoNum type="arabicParenR" startAt="2"/>
            </a:pPr>
            <a:r>
              <a:rPr lang="en-US" sz="2200" b="1" dirty="0"/>
              <a:t>Changing Start Time Discrepancies</a:t>
            </a:r>
          </a:p>
          <a:p>
            <a:pPr lvl="1">
              <a:spcBef>
                <a:spcPts val="1800"/>
              </a:spcBef>
            </a:pPr>
            <a:r>
              <a:rPr lang="en-US" sz="2000" dirty="0"/>
              <a:t>To inquire why an ESI ID is not in ERCOT’s system.</a:t>
            </a:r>
          </a:p>
          <a:p>
            <a:pPr lvl="1">
              <a:spcBef>
                <a:spcPts val="1800"/>
              </a:spcBef>
            </a:pPr>
            <a:r>
              <a:rPr lang="en-US" sz="2000" dirty="0"/>
              <a:t>When changing a start time of a Siebel service order.</a:t>
            </a:r>
          </a:p>
          <a:p>
            <a:pPr lvl="1">
              <a:spcBef>
                <a:spcPts val="1800"/>
              </a:spcBef>
            </a:pP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70</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br>
              <a:rPr lang="en-US" sz="1800" dirty="0"/>
            </a:b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br>
              <a:rPr lang="en-US" sz="800" dirty="0"/>
            </a:br>
            <a:br>
              <a:rPr lang="en-US" sz="800" dirty="0"/>
            </a:br>
            <a:r>
              <a:rPr lang="en-US" sz="2200" dirty="0"/>
              <a:t>Two types of DEVs can be used when a discrepancy is identified:</a:t>
            </a:r>
          </a:p>
          <a:p>
            <a:pPr marL="685800" lvl="1">
              <a:spcBef>
                <a:spcPts val="1200"/>
              </a:spcBef>
              <a:buFont typeface="Wingdings" panose="05000000000000000000" pitchFamily="2" charset="2"/>
              <a:buChar char="§"/>
            </a:pPr>
            <a:r>
              <a:rPr lang="en-US" sz="2200" b="1" dirty="0"/>
              <a:t>DEV LSE:</a:t>
            </a:r>
          </a:p>
          <a:p>
            <a:pPr marL="1257300" lvl="2" indent="-347472">
              <a:spcBef>
                <a:spcPts val="1200"/>
              </a:spcBef>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ESI ID characteristics, existence and/or usage data.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72</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73</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D) DEV LSE</a:t>
            </a: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74</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 Siebel Change</a:t>
            </a: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.CSV file containing data for </a:t>
            </a:r>
            <a:r>
              <a:rPr lang="en-US" sz="2400" u="sng" dirty="0"/>
              <a:t>each</a:t>
            </a:r>
            <a:r>
              <a:rPr lang="en-US" sz="2400" dirty="0"/>
              <a:t> issue and is uploaded via the Bulk Insert workflow </a:t>
            </a:r>
          </a:p>
          <a:p>
            <a:endParaRPr lang="en-US" sz="800" dirty="0"/>
          </a:p>
          <a:p>
            <a:r>
              <a:rPr lang="en-US" sz="2400" dirty="0"/>
              <a:t>Templates are available on ERCOT.com for each subtype’s .CSV file format. These contain the defined </a:t>
            </a:r>
            <a:r>
              <a:rPr lang="en-US" sz="2400" b="1" dirty="0">
                <a:solidFill>
                  <a:schemeClr val="accent5"/>
                </a:solidFill>
              </a:rPr>
              <a:t>required</a:t>
            </a:r>
            <a:r>
              <a:rPr lang="en-US" sz="2400" dirty="0"/>
              <a:t> field ordering for the specific issue type.</a:t>
            </a:r>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76</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 is performed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.CSV 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77</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7F3D-B99D-4026-BBF7-CEE83DFEBE24}"/>
              </a:ext>
            </a:extLst>
          </p:cNvPr>
          <p:cNvSpPr>
            <a:spLocks noGrp="1"/>
          </p:cNvSpPr>
          <p:nvPr>
            <p:ph type="title"/>
          </p:nvPr>
        </p:nvSpPr>
        <p:spPr>
          <a:xfrm>
            <a:off x="381000" y="2286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id="{3F6D6806-1B4F-47B2-8796-AA1C6A4DF26B}"/>
              </a:ext>
            </a:extLst>
          </p:cNvPr>
          <p:cNvSpPr>
            <a:spLocks noGrp="1"/>
          </p:cNvSpPr>
          <p:nvPr>
            <p:ph idx="1"/>
          </p:nvPr>
        </p:nvSpPr>
        <p:spPr>
          <a:xfrm>
            <a:off x="266700" y="1371600"/>
            <a:ext cx="8534400" cy="5052221"/>
          </a:xfrm>
        </p:spPr>
        <p:txBody>
          <a:bodyPr/>
          <a:lstStyle/>
          <a:p>
            <a:r>
              <a:rPr lang="en-US" sz="2400" dirty="0"/>
              <a:t>Performed on .CSV file by clicking “Attach and Validate”.</a:t>
            </a:r>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.CSV file</a:t>
            </a:r>
          </a:p>
        </p:txBody>
      </p:sp>
      <p:sp>
        <p:nvSpPr>
          <p:cNvPr id="4" name="Slide Number Placeholder 3">
            <a:extLst>
              <a:ext uri="{FF2B5EF4-FFF2-40B4-BE49-F238E27FC236}">
                <a16:creationId xmlns:a16="http://schemas.microsoft.com/office/drawing/2014/main"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78</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the following five additional columns added at the end of each row, representing the following 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79</a:t>
            </a:fld>
            <a:endParaRPr lang="en-US">
              <a:solidFill>
                <a:srgbClr val="5B6770"/>
              </a:solidFill>
            </a:endParaRPr>
          </a:p>
        </p:txBody>
      </p:sp>
      <p:sp>
        <p:nvSpPr>
          <p:cNvPr id="5" name="TextBox 4">
            <a:extLst>
              <a:ext uri="{FF2B5EF4-FFF2-40B4-BE49-F238E27FC236}">
                <a16:creationId xmlns:a16="http://schemas.microsoft.com/office/drawing/2014/main"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8</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Tree>
    <p:extLst>
      <p:ext uri="{BB962C8B-B14F-4D97-AF65-F5344CB8AC3E}">
        <p14:creationId xmlns:p14="http://schemas.microsoft.com/office/powerpoint/2010/main" val="1628802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80</a:t>
            </a:fld>
            <a:endParaRPr lang="en-US">
              <a:solidFill>
                <a:srgbClr val="5B6770"/>
              </a:solidFill>
            </a:endParaRPr>
          </a:p>
        </p:txBody>
      </p:sp>
      <p:graphicFrame>
        <p:nvGraphicFramePr>
          <p:cNvPr id="5" name="Table 4">
            <a:extLst>
              <a:ext uri="{FF2B5EF4-FFF2-40B4-BE49-F238E27FC236}">
                <a16:creationId xmlns:a16="http://schemas.microsoft.com/office/drawing/2014/main"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val="713826764"/>
                    </a:ext>
                  </a:extLst>
                </a:gridCol>
                <a:gridCol w="3124200">
                  <a:extLst>
                    <a:ext uri="{9D8B030D-6E8A-4147-A177-3AD203B41FA5}">
                      <a16:colId xmlns:a16="http://schemas.microsoft.com/office/drawing/2014/main" val="270612071"/>
                    </a:ext>
                  </a:extLst>
                </a:gridCol>
                <a:gridCol w="2971800">
                  <a:extLst>
                    <a:ext uri="{9D8B030D-6E8A-4147-A177-3AD203B41FA5}">
                      <a16:colId xmlns:a16="http://schemas.microsoft.com/office/drawing/2014/main"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val="2107119186"/>
                  </a:ext>
                </a:extLst>
              </a:tr>
            </a:tbl>
          </a:graphicData>
        </a:graphic>
      </p:graphicFrame>
      <p:sp>
        <p:nvSpPr>
          <p:cNvPr id="3" name="TextBox 2">
            <a:extLst>
              <a:ext uri="{FF2B5EF4-FFF2-40B4-BE49-F238E27FC236}">
                <a16:creationId xmlns:a16="http://schemas.microsoft.com/office/drawing/2014/main"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duplicates.</a:t>
            </a: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82</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83</a:t>
            </a:fld>
            <a:endParaRPr lang="en-US">
              <a:solidFill>
                <a:srgbClr val="5B6770"/>
              </a:solidFill>
            </a:endParaRPr>
          </a:p>
        </p:txBody>
      </p:sp>
      <p:sp>
        <p:nvSpPr>
          <p:cNvPr id="10" name="TextBox 9">
            <a:extLst>
              <a:ext uri="{FF2B5EF4-FFF2-40B4-BE49-F238E27FC236}">
                <a16:creationId xmlns:a16="http://schemas.microsoft.com/office/drawing/2014/main"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fail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84</a:t>
            </a:fld>
            <a:endParaRPr lang="en-US">
              <a:solidFill>
                <a:srgbClr val="5B6770"/>
              </a:solidFill>
            </a:endParaRPr>
          </a:p>
        </p:txBody>
      </p:sp>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85</a:t>
            </a:fld>
            <a:endParaRPr lang="en-US">
              <a:solidFill>
                <a:srgbClr val="5B6770"/>
              </a:solidFill>
            </a:endParaRPr>
          </a:p>
        </p:txBody>
      </p:sp>
      <p:pic>
        <p:nvPicPr>
          <p:cNvPr id="7" name="Picture 6">
            <a:extLst>
              <a:ext uri="{FF2B5EF4-FFF2-40B4-BE49-F238E27FC236}">
                <a16:creationId xmlns:a16="http://schemas.microsoft.com/office/drawing/2014/main" id="{562F668C-4EA4-47C6-9154-B0945CD36F40}"/>
              </a:ext>
            </a:extLst>
          </p:cNvPr>
          <p:cNvPicPr>
            <a:picLocks noChangeAspect="1"/>
          </p:cNvPicPr>
          <p:nvPr/>
        </p:nvPicPr>
        <p:blipFill>
          <a:blip r:embed="rId3"/>
          <a:stretch>
            <a:fillRect/>
          </a:stretch>
        </p:blipFill>
        <p:spPr>
          <a:xfrm>
            <a:off x="3783418" y="1371600"/>
            <a:ext cx="5284381" cy="3200400"/>
          </a:xfrm>
          <a:prstGeom prst="rect">
            <a:avLst/>
          </a:prstGeom>
        </p:spPr>
      </p:pic>
      <p:cxnSp>
        <p:nvCxnSpPr>
          <p:cNvPr id="9" name="Straight Arrow Connector 8">
            <a:extLst>
              <a:ext uri="{FF2B5EF4-FFF2-40B4-BE49-F238E27FC236}">
                <a16:creationId xmlns:a16="http://schemas.microsoft.com/office/drawing/2014/main" id="{C34869D3-1B37-4DC1-B20E-04D119A49561}"/>
              </a:ext>
            </a:extLst>
          </p:cNvPr>
          <p:cNvCxnSpPr>
            <a:cxnSpLocks/>
          </p:cNvCxnSpPr>
          <p:nvPr/>
        </p:nvCxnSpPr>
        <p:spPr>
          <a:xfrm flipH="1">
            <a:off x="4495800" y="2971800"/>
            <a:ext cx="1447800" cy="7754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E36D47-DA5E-49C3-BB9E-A965A5C0510D}"/>
              </a:ext>
            </a:extLst>
          </p:cNvPr>
          <p:cNvCxnSpPr>
            <a:cxnSpLocks/>
          </p:cNvCxnSpPr>
          <p:nvPr/>
        </p:nvCxnSpPr>
        <p:spPr>
          <a:xfrm flipH="1">
            <a:off x="4876800" y="2971800"/>
            <a:ext cx="10668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5E9F68-01D0-4701-9ACD-7E133D3B0DEC}"/>
              </a:ext>
            </a:extLst>
          </p:cNvPr>
          <p:cNvCxnSpPr>
            <a:cxnSpLocks/>
          </p:cNvCxnSpPr>
          <p:nvPr/>
        </p:nvCxnSpPr>
        <p:spPr>
          <a:xfrm>
            <a:off x="5943600" y="2971800"/>
            <a:ext cx="152400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93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86</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9" name="Picture 8">
            <a:extLst>
              <a:ext uri="{FF2B5EF4-FFF2-40B4-BE49-F238E27FC236}">
                <a16:creationId xmlns:a16="http://schemas.microsoft.com/office/drawing/2014/main" id="{DB9E62D5-18B3-4A42-9F35-C73D2A21A752}"/>
              </a:ext>
            </a:extLst>
          </p:cNvPr>
          <p:cNvPicPr>
            <a:picLocks noChangeAspect="1"/>
          </p:cNvPicPr>
          <p:nvPr/>
        </p:nvPicPr>
        <p:blipFill>
          <a:blip r:embed="rId3"/>
          <a:stretch>
            <a:fillRect/>
          </a:stretch>
        </p:blipFill>
        <p:spPr>
          <a:xfrm>
            <a:off x="1676400" y="1174998"/>
            <a:ext cx="4953000" cy="2253998"/>
          </a:xfrm>
          <a:prstGeom prst="rect">
            <a:avLst/>
          </a:prstGeom>
        </p:spPr>
      </p:pic>
      <p:cxnSp>
        <p:nvCxnSpPr>
          <p:cNvPr id="11" name="Straight Arrow Connector 10">
            <a:extLst>
              <a:ext uri="{FF2B5EF4-FFF2-40B4-BE49-F238E27FC236}">
                <a16:creationId xmlns:a16="http://schemas.microsoft.com/office/drawing/2014/main" id="{C2741374-4AD8-44EF-B9D2-73A7D192CBC9}"/>
              </a:ext>
            </a:extLst>
          </p:cNvPr>
          <p:cNvCxnSpPr>
            <a:cxnSpLocks/>
          </p:cNvCxnSpPr>
          <p:nvPr/>
        </p:nvCxnSpPr>
        <p:spPr>
          <a:xfrm>
            <a:off x="5334000" y="1447800"/>
            <a:ext cx="533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492C15-7F6F-4C08-A7BD-4E09626BF194}"/>
              </a:ext>
            </a:extLst>
          </p:cNvPr>
          <p:cNvPicPr>
            <a:picLocks noChangeAspect="1"/>
          </p:cNvPicPr>
          <p:nvPr/>
        </p:nvPicPr>
        <p:blipFill>
          <a:blip r:embed="rId4"/>
          <a:stretch>
            <a:fillRect/>
          </a:stretch>
        </p:blipFill>
        <p:spPr>
          <a:xfrm>
            <a:off x="2819400" y="3942149"/>
            <a:ext cx="4645499" cy="2478901"/>
          </a:xfrm>
          <a:prstGeom prst="rect">
            <a:avLst/>
          </a:prstGeom>
        </p:spPr>
      </p:pic>
      <p:cxnSp>
        <p:nvCxnSpPr>
          <p:cNvPr id="16" name="Straight Arrow Connector 15">
            <a:extLst>
              <a:ext uri="{FF2B5EF4-FFF2-40B4-BE49-F238E27FC236}">
                <a16:creationId xmlns:a16="http://schemas.microsoft.com/office/drawing/2014/main" id="{8AC932AE-C93F-4085-A1A3-AB57CEDE8201}"/>
              </a:ext>
            </a:extLst>
          </p:cNvPr>
          <p:cNvCxnSpPr>
            <a:cxnSpLocks/>
          </p:cNvCxnSpPr>
          <p:nvPr/>
        </p:nvCxnSpPr>
        <p:spPr>
          <a:xfrm flipV="1">
            <a:off x="3276600" y="4800600"/>
            <a:ext cx="7620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AA1119-D916-4B1E-862B-4933ED52366E}"/>
              </a:ext>
            </a:extLst>
          </p:cNvPr>
          <p:cNvCxnSpPr>
            <a:cxnSpLocks/>
          </p:cNvCxnSpPr>
          <p:nvPr/>
        </p:nvCxnSpPr>
        <p:spPr>
          <a:xfrm>
            <a:off x="3276600" y="5562600"/>
            <a:ext cx="990600" cy="314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004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87</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9" name="Picture 8">
            <a:extLst>
              <a:ext uri="{FF2B5EF4-FFF2-40B4-BE49-F238E27FC236}">
                <a16:creationId xmlns:a16="http://schemas.microsoft.com/office/drawing/2014/main" id="{669073D1-BDA8-4150-B88C-404F772AB7A7}"/>
              </a:ext>
            </a:extLst>
          </p:cNvPr>
          <p:cNvPicPr>
            <a:picLocks noChangeAspect="1"/>
          </p:cNvPicPr>
          <p:nvPr/>
        </p:nvPicPr>
        <p:blipFill>
          <a:blip r:embed="rId3"/>
          <a:stretch>
            <a:fillRect/>
          </a:stretch>
        </p:blipFill>
        <p:spPr>
          <a:xfrm>
            <a:off x="2438404" y="1169458"/>
            <a:ext cx="5638796" cy="2333625"/>
          </a:xfrm>
          <a:prstGeom prst="rect">
            <a:avLst/>
          </a:prstGeom>
        </p:spPr>
      </p:pic>
      <p:cxnSp>
        <p:nvCxnSpPr>
          <p:cNvPr id="11" name="Straight Arrow Connector 10">
            <a:extLst>
              <a:ext uri="{FF2B5EF4-FFF2-40B4-BE49-F238E27FC236}">
                <a16:creationId xmlns:a16="http://schemas.microsoft.com/office/drawing/2014/main" id="{CA1142FC-1CDE-429D-9E28-FACED9E4FC3C}"/>
              </a:ext>
            </a:extLst>
          </p:cNvPr>
          <p:cNvCxnSpPr>
            <a:cxnSpLocks/>
          </p:cNvCxnSpPr>
          <p:nvPr/>
        </p:nvCxnSpPr>
        <p:spPr>
          <a:xfrm flipV="1">
            <a:off x="2819400" y="1524000"/>
            <a:ext cx="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204D475-BC86-4389-B6B8-3EF557AE8236}"/>
              </a:ext>
            </a:extLst>
          </p:cNvPr>
          <p:cNvPicPr>
            <a:picLocks noChangeAspect="1"/>
          </p:cNvPicPr>
          <p:nvPr/>
        </p:nvPicPr>
        <p:blipFill>
          <a:blip r:embed="rId4"/>
          <a:stretch>
            <a:fillRect/>
          </a:stretch>
        </p:blipFill>
        <p:spPr>
          <a:xfrm>
            <a:off x="3609966" y="3907367"/>
            <a:ext cx="4848234" cy="2417233"/>
          </a:xfrm>
          <a:prstGeom prst="rect">
            <a:avLst/>
          </a:prstGeom>
        </p:spPr>
      </p:pic>
      <p:cxnSp>
        <p:nvCxnSpPr>
          <p:cNvPr id="17" name="Straight Arrow Connector 16">
            <a:extLst>
              <a:ext uri="{FF2B5EF4-FFF2-40B4-BE49-F238E27FC236}">
                <a16:creationId xmlns:a16="http://schemas.microsoft.com/office/drawing/2014/main" id="{20D7E015-1B0F-426F-84B0-DA4A0C21D8DE}"/>
              </a:ext>
            </a:extLst>
          </p:cNvPr>
          <p:cNvCxnSpPr>
            <a:cxnSpLocks/>
          </p:cNvCxnSpPr>
          <p:nvPr/>
        </p:nvCxnSpPr>
        <p:spPr>
          <a:xfrm flipV="1">
            <a:off x="3733800" y="4191000"/>
            <a:ext cx="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94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45" y="265938"/>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88</a:t>
            </a:fld>
            <a:endParaRPr lang="en-US">
              <a:solidFill>
                <a:srgbClr val="5B6770"/>
              </a:solidFill>
            </a:endParaRPr>
          </a:p>
        </p:txBody>
      </p:sp>
      <p:pic>
        <p:nvPicPr>
          <p:cNvPr id="10" name="Picture 9">
            <a:extLst>
              <a:ext uri="{FF2B5EF4-FFF2-40B4-BE49-F238E27FC236}">
                <a16:creationId xmlns:a16="http://schemas.microsoft.com/office/drawing/2014/main" id="{8DD373B4-67E9-4360-8C23-8FB47F62C00B}"/>
              </a:ext>
            </a:extLst>
          </p:cNvPr>
          <p:cNvPicPr>
            <a:picLocks noChangeAspect="1"/>
          </p:cNvPicPr>
          <p:nvPr/>
        </p:nvPicPr>
        <p:blipFill>
          <a:blip r:embed="rId3"/>
          <a:stretch>
            <a:fillRect/>
          </a:stretch>
        </p:blipFill>
        <p:spPr>
          <a:xfrm>
            <a:off x="4724400" y="800100"/>
            <a:ext cx="4114800" cy="2705100"/>
          </a:xfrm>
          <a:prstGeom prst="rect">
            <a:avLst/>
          </a:prstGeom>
        </p:spPr>
      </p:pic>
      <p:cxnSp>
        <p:nvCxnSpPr>
          <p:cNvPr id="12" name="Straight Arrow Connector 11">
            <a:extLst>
              <a:ext uri="{FF2B5EF4-FFF2-40B4-BE49-F238E27FC236}">
                <a16:creationId xmlns:a16="http://schemas.microsoft.com/office/drawing/2014/main" id="{43271A60-0501-4D27-BBD3-A118D2AA49DD}"/>
              </a:ext>
            </a:extLst>
          </p:cNvPr>
          <p:cNvCxnSpPr>
            <a:cxnSpLocks/>
          </p:cNvCxnSpPr>
          <p:nvPr/>
        </p:nvCxnSpPr>
        <p:spPr>
          <a:xfrm flipH="1" flipV="1">
            <a:off x="6400800" y="1828800"/>
            <a:ext cx="1524000" cy="114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B9D4D3-0303-43D8-A11B-9F6B67AAC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5029200"/>
            <a:ext cx="4724400" cy="1143000"/>
          </a:xfrm>
          <a:prstGeom prst="rect">
            <a:avLst/>
          </a:prstGeom>
        </p:spPr>
      </p:pic>
      <p:cxnSp>
        <p:nvCxnSpPr>
          <p:cNvPr id="21" name="Straight Arrow Connector 20">
            <a:extLst>
              <a:ext uri="{FF2B5EF4-FFF2-40B4-BE49-F238E27FC236}">
                <a16:creationId xmlns:a16="http://schemas.microsoft.com/office/drawing/2014/main" id="{AC34DE73-CA26-4FE7-AFC2-CA7AC28B27F9}"/>
              </a:ext>
            </a:extLst>
          </p:cNvPr>
          <p:cNvCxnSpPr>
            <a:cxnSpLocks/>
          </p:cNvCxnSpPr>
          <p:nvPr/>
        </p:nvCxnSpPr>
        <p:spPr>
          <a:xfrm>
            <a:off x="8686800" y="5181600"/>
            <a:ext cx="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182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89</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9" name="Picture 8">
            <a:extLst>
              <a:ext uri="{FF2B5EF4-FFF2-40B4-BE49-F238E27FC236}">
                <a16:creationId xmlns:a16="http://schemas.microsoft.com/office/drawing/2014/main" id="{AFDDC745-B28C-42FD-9601-839312A103E2}"/>
              </a:ext>
            </a:extLst>
          </p:cNvPr>
          <p:cNvPicPr>
            <a:picLocks noChangeAspect="1"/>
          </p:cNvPicPr>
          <p:nvPr/>
        </p:nvPicPr>
        <p:blipFill>
          <a:blip r:embed="rId3"/>
          <a:stretch>
            <a:fillRect/>
          </a:stretch>
        </p:blipFill>
        <p:spPr>
          <a:xfrm>
            <a:off x="2438400" y="1447799"/>
            <a:ext cx="5567535" cy="2514601"/>
          </a:xfrm>
          <a:prstGeom prst="rect">
            <a:avLst/>
          </a:prstGeom>
        </p:spPr>
      </p:pic>
      <p:cxnSp>
        <p:nvCxnSpPr>
          <p:cNvPr id="11" name="Straight Arrow Connector 10">
            <a:extLst>
              <a:ext uri="{FF2B5EF4-FFF2-40B4-BE49-F238E27FC236}">
                <a16:creationId xmlns:a16="http://schemas.microsoft.com/office/drawing/2014/main" id="{B3C04BB0-1FA2-4087-BD03-A0EC927BA94C}"/>
              </a:ext>
            </a:extLst>
          </p:cNvPr>
          <p:cNvCxnSpPr>
            <a:cxnSpLocks/>
          </p:cNvCxnSpPr>
          <p:nvPr/>
        </p:nvCxnSpPr>
        <p:spPr>
          <a:xfrm flipH="1">
            <a:off x="5791200" y="2057400"/>
            <a:ext cx="685800" cy="838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57EEBC4-0166-4E2E-86AD-AF19B2B0A147}"/>
              </a:ext>
            </a:extLst>
          </p:cNvPr>
          <p:cNvPicPr>
            <a:picLocks noChangeAspect="1"/>
          </p:cNvPicPr>
          <p:nvPr/>
        </p:nvPicPr>
        <p:blipFill>
          <a:blip r:embed="rId4"/>
          <a:stretch>
            <a:fillRect/>
          </a:stretch>
        </p:blipFill>
        <p:spPr>
          <a:xfrm>
            <a:off x="2209800" y="4495800"/>
            <a:ext cx="6400800" cy="1752600"/>
          </a:xfrm>
          <a:prstGeom prst="rect">
            <a:avLst/>
          </a:prstGeom>
        </p:spPr>
      </p:pic>
      <p:cxnSp>
        <p:nvCxnSpPr>
          <p:cNvPr id="21" name="Straight Arrow Connector 20">
            <a:extLst>
              <a:ext uri="{FF2B5EF4-FFF2-40B4-BE49-F238E27FC236}">
                <a16:creationId xmlns:a16="http://schemas.microsoft.com/office/drawing/2014/main" id="{E1C6859B-D69B-40A4-A6E7-90F514D15296}"/>
              </a:ext>
            </a:extLst>
          </p:cNvPr>
          <p:cNvCxnSpPr>
            <a:cxnSpLocks/>
          </p:cNvCxnSpPr>
          <p:nvPr/>
        </p:nvCxnSpPr>
        <p:spPr>
          <a:xfrm flipH="1" flipV="1">
            <a:off x="3657600" y="4953000"/>
            <a:ext cx="3810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43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00258"/>
            <a:ext cx="4800600" cy="257175"/>
          </a:xfrm>
        </p:spPr>
        <p:txBody>
          <a:bodyPr/>
          <a:lstStyle/>
          <a:p>
            <a:pPr marL="0" indent="0">
              <a:spcBef>
                <a:spcPts val="675"/>
              </a:spcBef>
              <a:buNone/>
            </a:pPr>
            <a:r>
              <a:rPr lang="en-US" sz="1500" dirty="0"/>
              <a:t>Below are the most commonly used issue subtypes:</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9</a:t>
            </a:fld>
            <a:endParaRPr lang="en-US">
              <a:solidFill>
                <a:prstClr val="black">
                  <a:tint val="75000"/>
                </a:prstClr>
              </a:solidFill>
              <a:latin typeface="Arial" panose="020B0604020202020204"/>
            </a:endParaRPr>
          </a:p>
        </p:txBody>
      </p:sp>
      <p:pic>
        <p:nvPicPr>
          <p:cNvPr id="6" name="Picture 5">
            <a:extLst>
              <a:ext uri="{FF2B5EF4-FFF2-40B4-BE49-F238E27FC236}">
                <a16:creationId xmlns:a16="http://schemas.microsoft.com/office/drawing/2014/main" id="{8D413491-9A3F-2059-54AF-0A3375001351}"/>
              </a:ext>
            </a:extLst>
          </p:cNvPr>
          <p:cNvPicPr>
            <a:picLocks noChangeAspect="1"/>
          </p:cNvPicPr>
          <p:nvPr/>
        </p:nvPicPr>
        <p:blipFill>
          <a:blip r:embed="rId3"/>
          <a:stretch>
            <a:fillRect/>
          </a:stretch>
        </p:blipFill>
        <p:spPr>
          <a:xfrm>
            <a:off x="266700" y="1224884"/>
            <a:ext cx="8610600" cy="4845050"/>
          </a:xfrm>
          <a:prstGeom prst="rect">
            <a:avLst/>
          </a:prstGeom>
        </p:spPr>
      </p:pic>
    </p:spTree>
    <p:extLst>
      <p:ext uri="{BB962C8B-B14F-4D97-AF65-F5344CB8AC3E}">
        <p14:creationId xmlns:p14="http://schemas.microsoft.com/office/powerpoint/2010/main" val="15160252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90</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8" name="Picture 7">
            <a:extLst>
              <a:ext uri="{FF2B5EF4-FFF2-40B4-BE49-F238E27FC236}">
                <a16:creationId xmlns:a16="http://schemas.microsoft.com/office/drawing/2014/main" id="{64EE8AEF-EB9F-431C-9529-D7686647391A}"/>
              </a:ext>
            </a:extLst>
          </p:cNvPr>
          <p:cNvPicPr>
            <a:picLocks noChangeAspect="1"/>
          </p:cNvPicPr>
          <p:nvPr/>
        </p:nvPicPr>
        <p:blipFill>
          <a:blip r:embed="rId3"/>
          <a:stretch>
            <a:fillRect/>
          </a:stretch>
        </p:blipFill>
        <p:spPr>
          <a:xfrm>
            <a:off x="1371599" y="1654358"/>
            <a:ext cx="6858001" cy="2765242"/>
          </a:xfrm>
          <a:prstGeom prst="rect">
            <a:avLst/>
          </a:prstGeom>
        </p:spPr>
      </p:pic>
      <p:cxnSp>
        <p:nvCxnSpPr>
          <p:cNvPr id="9" name="Straight Arrow Connector 8">
            <a:extLst>
              <a:ext uri="{FF2B5EF4-FFF2-40B4-BE49-F238E27FC236}">
                <a16:creationId xmlns:a16="http://schemas.microsoft.com/office/drawing/2014/main" id="{66C3FC2D-A2AF-42EB-8EEA-144F00EBAC93}"/>
              </a:ext>
            </a:extLst>
          </p:cNvPr>
          <p:cNvCxnSpPr>
            <a:cxnSpLocks/>
          </p:cNvCxnSpPr>
          <p:nvPr/>
        </p:nvCxnSpPr>
        <p:spPr>
          <a:xfrm>
            <a:off x="6724650" y="1486876"/>
            <a:ext cx="0" cy="11547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7549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through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91</a:t>
            </a:fld>
            <a:endParaRPr lang="en-US">
              <a:solidFill>
                <a:srgbClr val="5B6770"/>
              </a:solidFill>
            </a:endParaRPr>
          </a:p>
        </p:txBody>
      </p:sp>
    </p:spTree>
    <p:extLst>
      <p:ext uri="{BB962C8B-B14F-4D97-AF65-F5344CB8AC3E}">
        <p14:creationId xmlns:p14="http://schemas.microsoft.com/office/powerpoint/2010/main" val="15760032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4194968"/>
          </a:xfrm>
        </p:spPr>
        <p:txBody>
          <a:bodyPr/>
          <a:lstStyle/>
          <a:p>
            <a:pPr marL="0" indent="0">
              <a:spcBef>
                <a:spcPts val="1800"/>
              </a:spcBef>
              <a:buNone/>
            </a:pPr>
            <a:r>
              <a:rPr lang="en-US" sz="2400" b="1" i="1" dirty="0"/>
              <a:t>In what format should your Bulk Insert file be saved, prior to uploading into </a:t>
            </a:r>
            <a:r>
              <a:rPr lang="en-US" sz="2400" b="1" i="1" dirty="0" err="1"/>
              <a:t>MarkeTrak</a:t>
            </a:r>
            <a:r>
              <a:rPr lang="en-US" sz="2400" b="1" i="1" dirty="0"/>
              <a:t>?</a:t>
            </a:r>
          </a:p>
          <a:p>
            <a:pPr marL="857250" lvl="1" indent="-457200">
              <a:spcBef>
                <a:spcPts val="2400"/>
              </a:spcBef>
              <a:buFont typeface="+mj-lt"/>
              <a:buAutoNum type="alphaLcParenR"/>
            </a:pPr>
            <a:r>
              <a:rPr lang="en-US" sz="2400" dirty="0"/>
              <a:t>*.pdf</a:t>
            </a:r>
          </a:p>
          <a:p>
            <a:pPr marL="857250" lvl="1" indent="-457200">
              <a:spcBef>
                <a:spcPts val="1200"/>
              </a:spcBef>
              <a:buFont typeface="+mj-lt"/>
              <a:buAutoNum type="alphaLcParenR"/>
            </a:pPr>
            <a:r>
              <a:rPr lang="en-US" sz="2400" dirty="0"/>
              <a:t>*.txt</a:t>
            </a:r>
          </a:p>
          <a:p>
            <a:pPr marL="857250" lvl="1" indent="-457200">
              <a:spcBef>
                <a:spcPts val="1200"/>
              </a:spcBef>
              <a:buFont typeface="+mj-lt"/>
              <a:buAutoNum type="alphaLcParenR"/>
            </a:pPr>
            <a:r>
              <a:rPr lang="en-US" sz="2400" dirty="0"/>
              <a:t>*.csv</a:t>
            </a:r>
          </a:p>
          <a:p>
            <a:pPr marL="857250" lvl="1" indent="-457200">
              <a:spcBef>
                <a:spcPts val="1200"/>
              </a:spcBef>
              <a:buFont typeface="+mj-lt"/>
              <a:buAutoNum type="alphaLcParenR"/>
            </a:pPr>
            <a:r>
              <a:rPr lang="en-US" sz="2400" dirty="0"/>
              <a:t>*.</a:t>
            </a:r>
            <a:r>
              <a:rPr lang="en-US" sz="2400" dirty="0" err="1"/>
              <a:t>xlsx</a:t>
            </a:r>
            <a:endParaRPr lang="en-US" sz="24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92</a:t>
            </a:fld>
            <a:endParaRPr lang="en-US">
              <a:solidFill>
                <a:srgbClr val="5B6770"/>
              </a:solidFill>
            </a:endParaRPr>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rgbClr val="00AEC7"/>
                </a:solidFill>
              </a:rPr>
              <a:t>c) *.csv</a:t>
            </a:r>
          </a:p>
        </p:txBody>
      </p:sp>
      <p:sp>
        <p:nvSpPr>
          <p:cNvPr id="6" name="Rectangle 5"/>
          <p:cNvSpPr/>
          <p:nvPr/>
        </p:nvSpPr>
        <p:spPr>
          <a:xfrm>
            <a:off x="2324100" y="4872228"/>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800" b="1" i="1" dirty="0"/>
              <a:t>True or False:</a:t>
            </a:r>
          </a:p>
          <a:p>
            <a:pPr marL="0" indent="0">
              <a:spcBef>
                <a:spcPts val="1800"/>
              </a:spcBef>
              <a:buNone/>
            </a:pPr>
            <a:r>
              <a:rPr lang="en-US" sz="2800" dirty="0"/>
              <a:t>Bulk Insert templates for every applicable subtype are available on the </a:t>
            </a:r>
            <a:r>
              <a:rPr lang="en-US" sz="2800" dirty="0" err="1"/>
              <a:t>MarkeTrak</a:t>
            </a:r>
            <a:r>
              <a:rPr lang="en-US" sz="28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93</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800" i="1" dirty="0">
                <a:solidFill>
                  <a:srgbClr val="00AEC7"/>
                </a:solidFill>
              </a:rPr>
              <a:t>True</a:t>
            </a:r>
          </a:p>
        </p:txBody>
      </p:sp>
      <p:sp>
        <p:nvSpPr>
          <p:cNvPr id="6" name="Rectangle 5"/>
          <p:cNvSpPr/>
          <p:nvPr/>
        </p:nvSpPr>
        <p:spPr>
          <a:xfrm>
            <a:off x="2438400"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95</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val="3970696537"/>
                  </a:ext>
                </a:extLst>
              </a:tr>
            </a:tbl>
          </a:graphicData>
        </a:graphic>
      </p:graphicFrame>
    </p:spTree>
    <p:extLst>
      <p:ext uri="{BB962C8B-B14F-4D97-AF65-F5344CB8AC3E}">
        <p14:creationId xmlns:p14="http://schemas.microsoft.com/office/powerpoint/2010/main" val="4083425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sz="2600" dirty="0"/>
              <a:t>Additional Day to Day Subtypes – Summary – cont.</a:t>
            </a:r>
            <a:endParaRPr lang="en-US" sz="26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96</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169021074"/>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COVID ERP Program,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102382808"/>
                  </a:ext>
                </a:extLst>
              </a:tr>
            </a:tbl>
          </a:graphicData>
        </a:graphic>
      </p:graphicFrame>
    </p:spTree>
    <p:extLst>
      <p:ext uri="{BB962C8B-B14F-4D97-AF65-F5344CB8AC3E}">
        <p14:creationId xmlns:p14="http://schemas.microsoft.com/office/powerpoint/2010/main" val="16630053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sz="2600" dirty="0"/>
              <a:t>Additional Day to Day Subtypes – Summary – cont.</a:t>
            </a:r>
            <a:endParaRPr lang="en-US" sz="26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97</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3804181321"/>
                  </a:ext>
                </a:extLst>
              </a:tr>
            </a:tbl>
          </a:graphicData>
        </a:graphic>
      </p:graphicFrame>
    </p:spTree>
    <p:extLst>
      <p:ext uri="{BB962C8B-B14F-4D97-AF65-F5344CB8AC3E}">
        <p14:creationId xmlns:p14="http://schemas.microsoft.com/office/powerpoint/2010/main" val="4770192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99</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8332</Words>
  <Application>Microsoft Office PowerPoint</Application>
  <PresentationFormat>On-screen Show (4:3)</PresentationFormat>
  <Paragraphs>979</Paragraphs>
  <Slides>105</Slides>
  <Notes>75</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105</vt:i4>
      </vt:variant>
    </vt:vector>
  </HeadingPairs>
  <TitlesOfParts>
    <vt:vector size="129" baseType="lpstr">
      <vt:lpstr>Arial</vt:lpstr>
      <vt:lpstr>Calibri</vt:lpstr>
      <vt:lpstr>Courier New</vt:lpstr>
      <vt:lpstr>Lucida Sans Unicode</vt:lpstr>
      <vt:lpstr>Verdana</vt:lpstr>
      <vt:lpstr>Wingdings</vt:lpstr>
      <vt:lpstr>Wingdings 3</vt:lpstr>
      <vt:lpstr>1_Custom Design</vt:lpstr>
      <vt:lpstr>1_Office Theme</vt:lpstr>
      <vt:lpstr>2_Custom Design</vt:lpstr>
      <vt:lpstr>2_Office Theme</vt:lpstr>
      <vt:lpstr>3_Custom Design</vt:lpstr>
      <vt:lpstr>Office Theme</vt:lpstr>
      <vt:lpstr>3_Office Theme</vt:lpstr>
      <vt:lpstr>4_Custom Design</vt:lpstr>
      <vt:lpstr>5_Custom Design</vt:lpstr>
      <vt:lpstr>5_Office Theme</vt:lpstr>
      <vt:lpstr>6_Custom Design</vt:lpstr>
      <vt:lpstr>6_Office Theme</vt:lpstr>
      <vt:lpstr>8_Custom Design</vt:lpstr>
      <vt:lpstr>7_Office Theme</vt:lpstr>
      <vt:lpstr>8_Office Theme</vt:lpstr>
      <vt:lpstr>9_Custom Design</vt:lpstr>
      <vt:lpstr>13_Office Theme</vt:lpstr>
      <vt:lpstr>PowerPoint Presentation</vt:lpstr>
      <vt:lpstr>Antitrust Admonition</vt:lpstr>
      <vt:lpstr>Notes</vt:lpstr>
      <vt:lpstr>MarkeTrak Online Training</vt:lpstr>
      <vt:lpstr>MarkeTrak Training Objectives – Part 1</vt:lpstr>
      <vt:lpstr>MarkeTrak Training Objectives – Part 2</vt:lpstr>
      <vt:lpstr>What is MarkeTrak?</vt:lpstr>
      <vt:lpstr>What is MarkeTrak?</vt:lpstr>
      <vt:lpstr>MarkeTrak Subtypes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Marketrak SCR 815 Enhancement 3 - Downsize rolodex contacts from 24 categories to 6 categories.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Marketrak SCR 815 Enhancement 2 – Develop a list of Unexecutable Reasons for Usage and Billing and Missing Enrollment TXNs subtypes. </vt:lpstr>
      <vt:lpstr>Escalation Timelines for Usage and Billing MarkeTraks</vt:lpstr>
      <vt:lpstr>Checkpoint Question</vt:lpstr>
      <vt:lpstr>Checkpoint Question</vt:lpstr>
      <vt:lpstr>Checkpoint Question</vt:lpstr>
      <vt:lpstr>Checkpoint Question</vt:lpstr>
      <vt:lpstr>Questions</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MarkeTrak Background Reporting</vt:lpstr>
      <vt:lpstr>MarkeTrak Background Reporting</vt:lpstr>
      <vt:lpstr>MarkeTrak Background Reporting</vt:lpstr>
      <vt:lpstr>MarkeTrak Training</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Fernandez, Tomas</cp:lastModifiedBy>
  <cp:revision>113</cp:revision>
  <dcterms:created xsi:type="dcterms:W3CDTF">2019-07-11T15:23:42Z</dcterms:created>
  <dcterms:modified xsi:type="dcterms:W3CDTF">2023-08-03T15:32:35Z</dcterms:modified>
</cp:coreProperties>
</file>