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8" r:id="rId4"/>
    <p:sldMasterId id="2147483670" r:id="rId5"/>
  </p:sldMasterIdLst>
  <p:notesMasterIdLst>
    <p:notesMasterId r:id="rId119"/>
  </p:notesMasterIdLst>
  <p:sldIdLst>
    <p:sldId id="275" r:id="rId6"/>
    <p:sldId id="276" r:id="rId7"/>
    <p:sldId id="543" r:id="rId8"/>
    <p:sldId id="282" r:id="rId9"/>
    <p:sldId id="551" r:id="rId10"/>
    <p:sldId id="550"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555" r:id="rId25"/>
    <p:sldId id="556" r:id="rId26"/>
    <p:sldId id="557" r:id="rId27"/>
    <p:sldId id="558" r:id="rId28"/>
    <p:sldId id="559" r:id="rId29"/>
    <p:sldId id="560" r:id="rId30"/>
    <p:sldId id="494" r:id="rId31"/>
    <p:sldId id="337" r:id="rId32"/>
    <p:sldId id="338" r:id="rId33"/>
    <p:sldId id="339" r:id="rId34"/>
    <p:sldId id="340" r:id="rId35"/>
    <p:sldId id="341" r:id="rId36"/>
    <p:sldId id="391" r:id="rId37"/>
    <p:sldId id="392" r:id="rId38"/>
    <p:sldId id="517" r:id="rId39"/>
    <p:sldId id="393" r:id="rId40"/>
    <p:sldId id="394" r:id="rId41"/>
    <p:sldId id="572" r:id="rId42"/>
    <p:sldId id="398" r:id="rId43"/>
    <p:sldId id="396" r:id="rId44"/>
    <p:sldId id="397" r:id="rId45"/>
    <p:sldId id="399" r:id="rId46"/>
    <p:sldId id="400" r:id="rId47"/>
    <p:sldId id="401" r:id="rId48"/>
    <p:sldId id="402" r:id="rId49"/>
    <p:sldId id="403" r:id="rId50"/>
    <p:sldId id="404" r:id="rId51"/>
    <p:sldId id="405" r:id="rId52"/>
    <p:sldId id="561" r:id="rId53"/>
    <p:sldId id="408" r:id="rId54"/>
    <p:sldId id="562" r:id="rId55"/>
    <p:sldId id="410" r:id="rId56"/>
    <p:sldId id="563" r:id="rId57"/>
    <p:sldId id="412" r:id="rId58"/>
    <p:sldId id="564" r:id="rId59"/>
    <p:sldId id="565" r:id="rId60"/>
    <p:sldId id="415" r:id="rId61"/>
    <p:sldId id="416" r:id="rId62"/>
    <p:sldId id="417" r:id="rId63"/>
    <p:sldId id="418" r:id="rId64"/>
    <p:sldId id="419" r:id="rId65"/>
    <p:sldId id="420" r:id="rId66"/>
    <p:sldId id="421" r:id="rId67"/>
    <p:sldId id="422" r:id="rId68"/>
    <p:sldId id="423" r:id="rId69"/>
    <p:sldId id="566" r:id="rId70"/>
    <p:sldId id="567" r:id="rId71"/>
    <p:sldId id="568" r:id="rId72"/>
    <p:sldId id="569" r:id="rId73"/>
    <p:sldId id="570" r:id="rId74"/>
    <p:sldId id="516" r:id="rId75"/>
    <p:sldId id="430" r:id="rId76"/>
    <p:sldId id="571" r:id="rId77"/>
    <p:sldId id="432" r:id="rId78"/>
    <p:sldId id="433" r:id="rId79"/>
    <p:sldId id="434" r:id="rId80"/>
    <p:sldId id="435" r:id="rId81"/>
    <p:sldId id="436" r:id="rId82"/>
    <p:sldId id="437" r:id="rId83"/>
    <p:sldId id="438" r:id="rId84"/>
    <p:sldId id="439" r:id="rId85"/>
    <p:sldId id="440" r:id="rId86"/>
    <p:sldId id="441" r:id="rId87"/>
    <p:sldId id="453" r:id="rId88"/>
    <p:sldId id="454" r:id="rId89"/>
    <p:sldId id="455" r:id="rId90"/>
    <p:sldId id="456" r:id="rId91"/>
    <p:sldId id="524" r:id="rId92"/>
    <p:sldId id="457" r:id="rId93"/>
    <p:sldId id="458" r:id="rId94"/>
    <p:sldId id="459" r:id="rId95"/>
    <p:sldId id="518" r:id="rId96"/>
    <p:sldId id="460" r:id="rId97"/>
    <p:sldId id="573" r:id="rId98"/>
    <p:sldId id="574" r:id="rId99"/>
    <p:sldId id="575" r:id="rId100"/>
    <p:sldId id="576" r:id="rId101"/>
    <p:sldId id="577" r:id="rId102"/>
    <p:sldId id="578" r:id="rId103"/>
    <p:sldId id="579" r:id="rId104"/>
    <p:sldId id="580" r:id="rId105"/>
    <p:sldId id="581" r:id="rId106"/>
    <p:sldId id="582" r:id="rId107"/>
    <p:sldId id="583" r:id="rId108"/>
    <p:sldId id="584" r:id="rId109"/>
    <p:sldId id="585" r:id="rId110"/>
    <p:sldId id="586" r:id="rId111"/>
    <p:sldId id="587" r:id="rId112"/>
    <p:sldId id="588" r:id="rId113"/>
    <p:sldId id="589" r:id="rId114"/>
    <p:sldId id="590" r:id="rId115"/>
    <p:sldId id="591" r:id="rId116"/>
    <p:sldId id="592" r:id="rId117"/>
    <p:sldId id="547"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Gains/Losses/Rescissions</a:t>
            </a:r>
          </a:p>
        </c:rich>
      </c:tx>
      <c:layout>
        <c:manualLayout>
          <c:xMode val="edge"/>
          <c:yMode val="edge"/>
          <c:x val="0.33015452003741308"/>
          <c:y val="2.79441117764471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'IAS Volumes'!$B$1</c:f>
              <c:strCache>
                <c:ptCount val="1"/>
                <c:pt idx="0">
                  <c:v>IAG</c:v>
                </c:pt>
              </c:strCache>
            </c:strRef>
          </c:tx>
          <c:spPr>
            <a:ln w="28575" cap="rnd">
              <a:solidFill>
                <a:schemeClr val="accent1"/>
              </a:solidFill>
              <a:round/>
            </a:ln>
            <a:effectLst/>
          </c:spPr>
          <c:marker>
            <c:symbol val="none"/>
          </c:marker>
          <c:cat>
            <c:strRef>
              <c:f>'IAS Volumes'!$A$2:$A$100</c:f>
              <c:strCache>
                <c:ptCount val="9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pt idx="72">
                  <c:v>2021-01</c:v>
                </c:pt>
                <c:pt idx="73">
                  <c:v>2021-02</c:v>
                </c:pt>
                <c:pt idx="74">
                  <c:v>2021-03</c:v>
                </c:pt>
                <c:pt idx="75">
                  <c:v>2021-04</c:v>
                </c:pt>
                <c:pt idx="76">
                  <c:v>2021-05</c:v>
                </c:pt>
                <c:pt idx="77">
                  <c:v>2021-06</c:v>
                </c:pt>
                <c:pt idx="78">
                  <c:v>2021-07</c:v>
                </c:pt>
                <c:pt idx="79">
                  <c:v>2021-08</c:v>
                </c:pt>
                <c:pt idx="80">
                  <c:v>2021-09</c:v>
                </c:pt>
                <c:pt idx="81">
                  <c:v>2021-10</c:v>
                </c:pt>
                <c:pt idx="82">
                  <c:v>2021-11</c:v>
                </c:pt>
                <c:pt idx="83">
                  <c:v>2021-12</c:v>
                </c:pt>
                <c:pt idx="84">
                  <c:v>2022-01</c:v>
                </c:pt>
                <c:pt idx="85">
                  <c:v>2022-02</c:v>
                </c:pt>
                <c:pt idx="86">
                  <c:v>2022-03</c:v>
                </c:pt>
                <c:pt idx="87">
                  <c:v>2022-04</c:v>
                </c:pt>
                <c:pt idx="88">
                  <c:v>2022-05</c:v>
                </c:pt>
                <c:pt idx="89">
                  <c:v>2022-06</c:v>
                </c:pt>
                <c:pt idx="90">
                  <c:v>2022-07</c:v>
                </c:pt>
                <c:pt idx="91">
                  <c:v>2022-08</c:v>
                </c:pt>
                <c:pt idx="92">
                  <c:v>2022-09</c:v>
                </c:pt>
                <c:pt idx="93">
                  <c:v>2022-10</c:v>
                </c:pt>
                <c:pt idx="94">
                  <c:v>2022-11</c:v>
                </c:pt>
                <c:pt idx="95">
                  <c:v>2022-12</c:v>
                </c:pt>
                <c:pt idx="96">
                  <c:v>2023-01</c:v>
                </c:pt>
                <c:pt idx="97">
                  <c:v>2023-02</c:v>
                </c:pt>
                <c:pt idx="98">
                  <c:v>2023-03</c:v>
                </c:pt>
              </c:strCache>
            </c:strRef>
          </c:cat>
          <c:val>
            <c:numRef>
              <c:f>'IAS Volumes'!$B$2:$B$100</c:f>
              <c:numCache>
                <c:formatCode>#,##0</c:formatCode>
                <c:ptCount val="99"/>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2534</c:v>
                </c:pt>
                <c:pt idx="49">
                  <c:v>2230</c:v>
                </c:pt>
                <c:pt idx="50">
                  <c:v>2016</c:v>
                </c:pt>
                <c:pt idx="51">
                  <c:v>2289</c:v>
                </c:pt>
                <c:pt idx="52">
                  <c:v>2409</c:v>
                </c:pt>
                <c:pt idx="53">
                  <c:v>2726</c:v>
                </c:pt>
                <c:pt idx="54">
                  <c:v>2550</c:v>
                </c:pt>
                <c:pt idx="55">
                  <c:v>2416</c:v>
                </c:pt>
                <c:pt idx="56">
                  <c:v>2041</c:v>
                </c:pt>
                <c:pt idx="57">
                  <c:v>1985</c:v>
                </c:pt>
                <c:pt idx="58">
                  <c:v>1619</c:v>
                </c:pt>
                <c:pt idx="59">
                  <c:v>1840</c:v>
                </c:pt>
                <c:pt idx="60">
                  <c:v>1980</c:v>
                </c:pt>
                <c:pt idx="61">
                  <c:v>1975</c:v>
                </c:pt>
                <c:pt idx="62">
                  <c:v>1707</c:v>
                </c:pt>
                <c:pt idx="63">
                  <c:v>1494</c:v>
                </c:pt>
                <c:pt idx="64">
                  <c:v>1549</c:v>
                </c:pt>
                <c:pt idx="65">
                  <c:v>1935</c:v>
                </c:pt>
                <c:pt idx="66">
                  <c:v>1962</c:v>
                </c:pt>
                <c:pt idx="67">
                  <c:v>1737</c:v>
                </c:pt>
                <c:pt idx="68">
                  <c:v>1571</c:v>
                </c:pt>
                <c:pt idx="69">
                  <c:v>1699</c:v>
                </c:pt>
                <c:pt idx="70">
                  <c:v>1457</c:v>
                </c:pt>
                <c:pt idx="71">
                  <c:v>1432</c:v>
                </c:pt>
                <c:pt idx="72">
                  <c:v>1527</c:v>
                </c:pt>
                <c:pt idx="73">
                  <c:v>1327</c:v>
                </c:pt>
                <c:pt idx="74">
                  <c:v>1620</c:v>
                </c:pt>
                <c:pt idx="75">
                  <c:v>1587</c:v>
                </c:pt>
                <c:pt idx="76">
                  <c:v>1587</c:v>
                </c:pt>
                <c:pt idx="77">
                  <c:v>1954</c:v>
                </c:pt>
                <c:pt idx="78">
                  <c:v>2077</c:v>
                </c:pt>
                <c:pt idx="79">
                  <c:v>1736</c:v>
                </c:pt>
                <c:pt idx="80">
                  <c:v>1480</c:v>
                </c:pt>
                <c:pt idx="81">
                  <c:v>1372</c:v>
                </c:pt>
                <c:pt idx="82">
                  <c:v>1387</c:v>
                </c:pt>
                <c:pt idx="83">
                  <c:v>1903</c:v>
                </c:pt>
                <c:pt idx="84">
                  <c:v>1567</c:v>
                </c:pt>
                <c:pt idx="85">
                  <c:v>1350</c:v>
                </c:pt>
                <c:pt idx="86">
                  <c:v>1933</c:v>
                </c:pt>
                <c:pt idx="87">
                  <c:v>2010</c:v>
                </c:pt>
                <c:pt idx="88">
                  <c:v>2782</c:v>
                </c:pt>
                <c:pt idx="89">
                  <c:v>1712</c:v>
                </c:pt>
                <c:pt idx="90">
                  <c:v>1656</c:v>
                </c:pt>
                <c:pt idx="91">
                  <c:v>2137</c:v>
                </c:pt>
                <c:pt idx="92">
                  <c:v>1734</c:v>
                </c:pt>
                <c:pt idx="93">
                  <c:v>1555</c:v>
                </c:pt>
                <c:pt idx="94">
                  <c:v>1556</c:v>
                </c:pt>
                <c:pt idx="95">
                  <c:v>1599</c:v>
                </c:pt>
                <c:pt idx="96">
                  <c:v>1293</c:v>
                </c:pt>
                <c:pt idx="97">
                  <c:v>1309</c:v>
                </c:pt>
                <c:pt idx="98">
                  <c:v>1515</c:v>
                </c:pt>
              </c:numCache>
            </c:numRef>
          </c:val>
          <c:smooth val="0"/>
          <c:extLst>
            <c:ext xmlns:c16="http://schemas.microsoft.com/office/drawing/2014/chart" uri="{C3380CC4-5D6E-409C-BE32-E72D297353CC}">
              <c16:uniqueId val="{00000000-106C-4F23-A230-CC4F788A9E85}"/>
            </c:ext>
          </c:extLst>
        </c:ser>
        <c:ser>
          <c:idx val="1"/>
          <c:order val="1"/>
          <c:tx>
            <c:strRef>
              <c:f>'IAS Volumes'!$C$1</c:f>
              <c:strCache>
                <c:ptCount val="1"/>
                <c:pt idx="0">
                  <c:v>IAL</c:v>
                </c:pt>
              </c:strCache>
            </c:strRef>
          </c:tx>
          <c:spPr>
            <a:ln w="28575" cap="rnd">
              <a:solidFill>
                <a:schemeClr val="accent2"/>
              </a:solidFill>
              <a:round/>
            </a:ln>
            <a:effectLst/>
          </c:spPr>
          <c:marker>
            <c:symbol val="none"/>
          </c:marker>
          <c:cat>
            <c:strRef>
              <c:f>'IAS Volumes'!$A$2:$A$100</c:f>
              <c:strCache>
                <c:ptCount val="9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pt idx="72">
                  <c:v>2021-01</c:v>
                </c:pt>
                <c:pt idx="73">
                  <c:v>2021-02</c:v>
                </c:pt>
                <c:pt idx="74">
                  <c:v>2021-03</c:v>
                </c:pt>
                <c:pt idx="75">
                  <c:v>2021-04</c:v>
                </c:pt>
                <c:pt idx="76">
                  <c:v>2021-05</c:v>
                </c:pt>
                <c:pt idx="77">
                  <c:v>2021-06</c:v>
                </c:pt>
                <c:pt idx="78">
                  <c:v>2021-07</c:v>
                </c:pt>
                <c:pt idx="79">
                  <c:v>2021-08</c:v>
                </c:pt>
                <c:pt idx="80">
                  <c:v>2021-09</c:v>
                </c:pt>
                <c:pt idx="81">
                  <c:v>2021-10</c:v>
                </c:pt>
                <c:pt idx="82">
                  <c:v>2021-11</c:v>
                </c:pt>
                <c:pt idx="83">
                  <c:v>2021-12</c:v>
                </c:pt>
                <c:pt idx="84">
                  <c:v>2022-01</c:v>
                </c:pt>
                <c:pt idx="85">
                  <c:v>2022-02</c:v>
                </c:pt>
                <c:pt idx="86">
                  <c:v>2022-03</c:v>
                </c:pt>
                <c:pt idx="87">
                  <c:v>2022-04</c:v>
                </c:pt>
                <c:pt idx="88">
                  <c:v>2022-05</c:v>
                </c:pt>
                <c:pt idx="89">
                  <c:v>2022-06</c:v>
                </c:pt>
                <c:pt idx="90">
                  <c:v>2022-07</c:v>
                </c:pt>
                <c:pt idx="91">
                  <c:v>2022-08</c:v>
                </c:pt>
                <c:pt idx="92">
                  <c:v>2022-09</c:v>
                </c:pt>
                <c:pt idx="93">
                  <c:v>2022-10</c:v>
                </c:pt>
                <c:pt idx="94">
                  <c:v>2022-11</c:v>
                </c:pt>
                <c:pt idx="95">
                  <c:v>2022-12</c:v>
                </c:pt>
                <c:pt idx="96">
                  <c:v>2023-01</c:v>
                </c:pt>
                <c:pt idx="97">
                  <c:v>2023-02</c:v>
                </c:pt>
                <c:pt idx="98">
                  <c:v>2023-03</c:v>
                </c:pt>
              </c:strCache>
            </c:strRef>
          </c:cat>
          <c:val>
            <c:numRef>
              <c:f>'IAS Volumes'!$C$2:$C$100</c:f>
              <c:numCache>
                <c:formatCode>#,##0</c:formatCode>
                <c:ptCount val="99"/>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2561</c:v>
                </c:pt>
                <c:pt idx="49">
                  <c:v>2292</c:v>
                </c:pt>
                <c:pt idx="50">
                  <c:v>2748</c:v>
                </c:pt>
                <c:pt idx="51">
                  <c:v>2985</c:v>
                </c:pt>
                <c:pt idx="52">
                  <c:v>3287</c:v>
                </c:pt>
                <c:pt idx="53">
                  <c:v>2968</c:v>
                </c:pt>
                <c:pt idx="54">
                  <c:v>2899</c:v>
                </c:pt>
                <c:pt idx="55">
                  <c:v>2384</c:v>
                </c:pt>
                <c:pt idx="56">
                  <c:v>2125</c:v>
                </c:pt>
                <c:pt idx="57">
                  <c:v>2237</c:v>
                </c:pt>
                <c:pt idx="58">
                  <c:v>1981</c:v>
                </c:pt>
                <c:pt idx="59">
                  <c:v>1979</c:v>
                </c:pt>
                <c:pt idx="60">
                  <c:v>2165</c:v>
                </c:pt>
                <c:pt idx="61">
                  <c:v>2025</c:v>
                </c:pt>
                <c:pt idx="62">
                  <c:v>1779</c:v>
                </c:pt>
                <c:pt idx="63">
                  <c:v>1438</c:v>
                </c:pt>
                <c:pt idx="64">
                  <c:v>1358</c:v>
                </c:pt>
                <c:pt idx="65">
                  <c:v>1922</c:v>
                </c:pt>
                <c:pt idx="66">
                  <c:v>2151</c:v>
                </c:pt>
                <c:pt idx="67">
                  <c:v>2207</c:v>
                </c:pt>
                <c:pt idx="68">
                  <c:v>2331</c:v>
                </c:pt>
                <c:pt idx="69">
                  <c:v>2323</c:v>
                </c:pt>
                <c:pt idx="70">
                  <c:v>1934</c:v>
                </c:pt>
                <c:pt idx="71">
                  <c:v>2514</c:v>
                </c:pt>
                <c:pt idx="72">
                  <c:v>3115</c:v>
                </c:pt>
                <c:pt idx="73">
                  <c:v>2664</c:v>
                </c:pt>
                <c:pt idx="74">
                  <c:v>2591</c:v>
                </c:pt>
                <c:pt idx="75">
                  <c:v>2316</c:v>
                </c:pt>
                <c:pt idx="76">
                  <c:v>2178</c:v>
                </c:pt>
                <c:pt idx="77">
                  <c:v>2682</c:v>
                </c:pt>
                <c:pt idx="78">
                  <c:v>3098</c:v>
                </c:pt>
                <c:pt idx="79">
                  <c:v>2194</c:v>
                </c:pt>
                <c:pt idx="80">
                  <c:v>1944</c:v>
                </c:pt>
                <c:pt idx="81">
                  <c:v>1648</c:v>
                </c:pt>
                <c:pt idx="82">
                  <c:v>1891</c:v>
                </c:pt>
                <c:pt idx="83">
                  <c:v>1668</c:v>
                </c:pt>
                <c:pt idx="84">
                  <c:v>1675</c:v>
                </c:pt>
                <c:pt idx="85">
                  <c:v>1766</c:v>
                </c:pt>
                <c:pt idx="86">
                  <c:v>2206</c:v>
                </c:pt>
                <c:pt idx="87">
                  <c:v>2008</c:v>
                </c:pt>
                <c:pt idx="88">
                  <c:v>2490</c:v>
                </c:pt>
                <c:pt idx="89">
                  <c:v>2373</c:v>
                </c:pt>
                <c:pt idx="90">
                  <c:v>2367</c:v>
                </c:pt>
                <c:pt idx="91">
                  <c:v>2578</c:v>
                </c:pt>
                <c:pt idx="92">
                  <c:v>2275</c:v>
                </c:pt>
                <c:pt idx="93">
                  <c:v>1917</c:v>
                </c:pt>
                <c:pt idx="94">
                  <c:v>1970</c:v>
                </c:pt>
                <c:pt idx="95">
                  <c:v>2128</c:v>
                </c:pt>
                <c:pt idx="96">
                  <c:v>1878</c:v>
                </c:pt>
                <c:pt idx="97">
                  <c:v>1544</c:v>
                </c:pt>
                <c:pt idx="98">
                  <c:v>1768</c:v>
                </c:pt>
              </c:numCache>
            </c:numRef>
          </c:val>
          <c:smooth val="0"/>
          <c:extLst>
            <c:ext xmlns:c16="http://schemas.microsoft.com/office/drawing/2014/chart" uri="{C3380CC4-5D6E-409C-BE32-E72D297353CC}">
              <c16:uniqueId val="{00000001-106C-4F23-A230-CC4F788A9E85}"/>
            </c:ext>
          </c:extLst>
        </c:ser>
        <c:ser>
          <c:idx val="2"/>
          <c:order val="2"/>
          <c:tx>
            <c:strRef>
              <c:f>'IAS Volumes'!$D$1</c:f>
              <c:strCache>
                <c:ptCount val="1"/>
                <c:pt idx="0">
                  <c:v>Rescission</c:v>
                </c:pt>
              </c:strCache>
            </c:strRef>
          </c:tx>
          <c:spPr>
            <a:ln w="28575" cap="rnd">
              <a:solidFill>
                <a:schemeClr val="accent3"/>
              </a:solidFill>
              <a:round/>
            </a:ln>
            <a:effectLst/>
          </c:spPr>
          <c:marker>
            <c:symbol val="none"/>
          </c:marker>
          <c:cat>
            <c:strRef>
              <c:f>'IAS Volumes'!$A$2:$A$100</c:f>
              <c:strCache>
                <c:ptCount val="9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2020-01</c:v>
                </c:pt>
                <c:pt idx="61">
                  <c:v>2020-02</c:v>
                </c:pt>
                <c:pt idx="62">
                  <c:v>2020-03</c:v>
                </c:pt>
                <c:pt idx="63">
                  <c:v>2020-04</c:v>
                </c:pt>
                <c:pt idx="64">
                  <c:v>2020-05</c:v>
                </c:pt>
                <c:pt idx="65">
                  <c:v>2020-06</c:v>
                </c:pt>
                <c:pt idx="66">
                  <c:v>2020-07</c:v>
                </c:pt>
                <c:pt idx="67">
                  <c:v>2020-08</c:v>
                </c:pt>
                <c:pt idx="68">
                  <c:v>2020-09</c:v>
                </c:pt>
                <c:pt idx="69">
                  <c:v>2020-10</c:v>
                </c:pt>
                <c:pt idx="70">
                  <c:v>2020-11</c:v>
                </c:pt>
                <c:pt idx="71">
                  <c:v>2020-12</c:v>
                </c:pt>
                <c:pt idx="72">
                  <c:v>2021-01</c:v>
                </c:pt>
                <c:pt idx="73">
                  <c:v>2021-02</c:v>
                </c:pt>
                <c:pt idx="74">
                  <c:v>2021-03</c:v>
                </c:pt>
                <c:pt idx="75">
                  <c:v>2021-04</c:v>
                </c:pt>
                <c:pt idx="76">
                  <c:v>2021-05</c:v>
                </c:pt>
                <c:pt idx="77">
                  <c:v>2021-06</c:v>
                </c:pt>
                <c:pt idx="78">
                  <c:v>2021-07</c:v>
                </c:pt>
                <c:pt idx="79">
                  <c:v>2021-08</c:v>
                </c:pt>
                <c:pt idx="80">
                  <c:v>2021-09</c:v>
                </c:pt>
                <c:pt idx="81">
                  <c:v>2021-10</c:v>
                </c:pt>
                <c:pt idx="82">
                  <c:v>2021-11</c:v>
                </c:pt>
                <c:pt idx="83">
                  <c:v>2021-12</c:v>
                </c:pt>
                <c:pt idx="84">
                  <c:v>2022-01</c:v>
                </c:pt>
                <c:pt idx="85">
                  <c:v>2022-02</c:v>
                </c:pt>
                <c:pt idx="86">
                  <c:v>2022-03</c:v>
                </c:pt>
                <c:pt idx="87">
                  <c:v>2022-04</c:v>
                </c:pt>
                <c:pt idx="88">
                  <c:v>2022-05</c:v>
                </c:pt>
                <c:pt idx="89">
                  <c:v>2022-06</c:v>
                </c:pt>
                <c:pt idx="90">
                  <c:v>2022-07</c:v>
                </c:pt>
                <c:pt idx="91">
                  <c:v>2022-08</c:v>
                </c:pt>
                <c:pt idx="92">
                  <c:v>2022-09</c:v>
                </c:pt>
                <c:pt idx="93">
                  <c:v>2022-10</c:v>
                </c:pt>
                <c:pt idx="94">
                  <c:v>2022-11</c:v>
                </c:pt>
                <c:pt idx="95">
                  <c:v>2022-12</c:v>
                </c:pt>
                <c:pt idx="96">
                  <c:v>2023-01</c:v>
                </c:pt>
                <c:pt idx="97">
                  <c:v>2023-02</c:v>
                </c:pt>
                <c:pt idx="98">
                  <c:v>2023-03</c:v>
                </c:pt>
              </c:strCache>
            </c:strRef>
          </c:cat>
          <c:val>
            <c:numRef>
              <c:f>'IAS Volumes'!$D$2:$D$100</c:f>
              <c:numCache>
                <c:formatCode>General</c:formatCode>
                <c:ptCount val="99"/>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937</c:v>
                </c:pt>
                <c:pt idx="49">
                  <c:v>901</c:v>
                </c:pt>
                <c:pt idx="50">
                  <c:v>731</c:v>
                </c:pt>
                <c:pt idx="51">
                  <c:v>622</c:v>
                </c:pt>
                <c:pt idx="52">
                  <c:v>627</c:v>
                </c:pt>
                <c:pt idx="53">
                  <c:v>568</c:v>
                </c:pt>
                <c:pt idx="54">
                  <c:v>586</c:v>
                </c:pt>
                <c:pt idx="55">
                  <c:v>691</c:v>
                </c:pt>
                <c:pt idx="56">
                  <c:v>449</c:v>
                </c:pt>
                <c:pt idx="57">
                  <c:v>448</c:v>
                </c:pt>
                <c:pt idx="58">
                  <c:v>386</c:v>
                </c:pt>
                <c:pt idx="59">
                  <c:v>394</c:v>
                </c:pt>
                <c:pt idx="60">
                  <c:v>531</c:v>
                </c:pt>
                <c:pt idx="61">
                  <c:v>563</c:v>
                </c:pt>
                <c:pt idx="62">
                  <c:v>575</c:v>
                </c:pt>
                <c:pt idx="63">
                  <c:v>245</c:v>
                </c:pt>
                <c:pt idx="64">
                  <c:v>335</c:v>
                </c:pt>
                <c:pt idx="65">
                  <c:v>392</c:v>
                </c:pt>
                <c:pt idx="66">
                  <c:v>600</c:v>
                </c:pt>
                <c:pt idx="67">
                  <c:v>457</c:v>
                </c:pt>
                <c:pt idx="68">
                  <c:v>392</c:v>
                </c:pt>
                <c:pt idx="69">
                  <c:v>343</c:v>
                </c:pt>
                <c:pt idx="70">
                  <c:v>288</c:v>
                </c:pt>
                <c:pt idx="71">
                  <c:v>369</c:v>
                </c:pt>
                <c:pt idx="72">
                  <c:v>465</c:v>
                </c:pt>
                <c:pt idx="73">
                  <c:v>435</c:v>
                </c:pt>
                <c:pt idx="74">
                  <c:v>363</c:v>
                </c:pt>
                <c:pt idx="75">
                  <c:v>244</c:v>
                </c:pt>
                <c:pt idx="76">
                  <c:v>296</c:v>
                </c:pt>
                <c:pt idx="77">
                  <c:v>336</c:v>
                </c:pt>
                <c:pt idx="78">
                  <c:v>324</c:v>
                </c:pt>
                <c:pt idx="79">
                  <c:v>288</c:v>
                </c:pt>
                <c:pt idx="80">
                  <c:v>290</c:v>
                </c:pt>
                <c:pt idx="81">
                  <c:v>227</c:v>
                </c:pt>
                <c:pt idx="82">
                  <c:v>207</c:v>
                </c:pt>
                <c:pt idx="83">
                  <c:v>214</c:v>
                </c:pt>
                <c:pt idx="84">
                  <c:v>248</c:v>
                </c:pt>
                <c:pt idx="85">
                  <c:v>296</c:v>
                </c:pt>
                <c:pt idx="86">
                  <c:v>358</c:v>
                </c:pt>
                <c:pt idx="87">
                  <c:v>426</c:v>
                </c:pt>
                <c:pt idx="88">
                  <c:v>667</c:v>
                </c:pt>
                <c:pt idx="89">
                  <c:v>597</c:v>
                </c:pt>
                <c:pt idx="90">
                  <c:v>633</c:v>
                </c:pt>
                <c:pt idx="91">
                  <c:v>575</c:v>
                </c:pt>
                <c:pt idx="92">
                  <c:v>293</c:v>
                </c:pt>
                <c:pt idx="93">
                  <c:v>328</c:v>
                </c:pt>
                <c:pt idx="94">
                  <c:v>234</c:v>
                </c:pt>
                <c:pt idx="95">
                  <c:v>219</c:v>
                </c:pt>
                <c:pt idx="96">
                  <c:v>345</c:v>
                </c:pt>
                <c:pt idx="97">
                  <c:v>280</c:v>
                </c:pt>
                <c:pt idx="98">
                  <c:v>339</c:v>
                </c:pt>
              </c:numCache>
            </c:numRef>
          </c:val>
          <c:smooth val="0"/>
          <c:extLst>
            <c:ext xmlns:c16="http://schemas.microsoft.com/office/drawing/2014/chart" uri="{C3380CC4-5D6E-409C-BE32-E72D297353CC}">
              <c16:uniqueId val="{00000002-106C-4F23-A230-CC4F788A9E85}"/>
            </c:ext>
          </c:extLst>
        </c:ser>
        <c:dLbls>
          <c:showLegendKey val="0"/>
          <c:showVal val="0"/>
          <c:showCatName val="0"/>
          <c:showSerName val="0"/>
          <c:showPercent val="0"/>
          <c:showBubbleSize val="0"/>
        </c:dLbls>
        <c:smooth val="0"/>
        <c:axId val="935703288"/>
        <c:axId val="935698040"/>
      </c:lineChart>
      <c:catAx>
        <c:axId val="93570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698040"/>
        <c:crosses val="autoZero"/>
        <c:auto val="1"/>
        <c:lblAlgn val="ctr"/>
        <c:lblOffset val="100"/>
        <c:noMultiLvlLbl val="0"/>
      </c:catAx>
      <c:valAx>
        <c:axId val="935698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7032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Average Days to Resolution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Days'!$J$105</c:f>
              <c:strCache>
                <c:ptCount val="1"/>
                <c:pt idx="0">
                  <c:v>IAG</c:v>
                </c:pt>
              </c:strCache>
            </c:strRef>
          </c:tx>
          <c:spPr>
            <a:ln w="28575" cap="rnd">
              <a:solidFill>
                <a:schemeClr val="accent1"/>
              </a:solidFill>
              <a:round/>
            </a:ln>
            <a:effectLst/>
          </c:spPr>
          <c:marker>
            <c:symbol val="none"/>
          </c:marker>
          <c:cat>
            <c:strRef>
              <c:f>'Resolution Days'!$I$106:$I$114</c:f>
              <c:strCache>
                <c:ptCount val="9"/>
                <c:pt idx="0">
                  <c:v>2015</c:v>
                </c:pt>
                <c:pt idx="1">
                  <c:v>2016</c:v>
                </c:pt>
                <c:pt idx="2">
                  <c:v>2017</c:v>
                </c:pt>
                <c:pt idx="3">
                  <c:v>2018</c:v>
                </c:pt>
                <c:pt idx="4">
                  <c:v>2019</c:v>
                </c:pt>
                <c:pt idx="5">
                  <c:v>2020</c:v>
                </c:pt>
                <c:pt idx="6">
                  <c:v>2021</c:v>
                </c:pt>
                <c:pt idx="7">
                  <c:v>2022</c:v>
                </c:pt>
                <c:pt idx="8">
                  <c:v>2023*</c:v>
                </c:pt>
              </c:strCache>
            </c:strRef>
          </c:cat>
          <c:val>
            <c:numRef>
              <c:f>'Resolution Days'!$J$106:$J$114</c:f>
              <c:numCache>
                <c:formatCode>0</c:formatCode>
                <c:ptCount val="9"/>
                <c:pt idx="0">
                  <c:v>11.25</c:v>
                </c:pt>
                <c:pt idx="1">
                  <c:v>8.75</c:v>
                </c:pt>
                <c:pt idx="2">
                  <c:v>10.25</c:v>
                </c:pt>
                <c:pt idx="3">
                  <c:v>11.75</c:v>
                </c:pt>
                <c:pt idx="4">
                  <c:v>13.416666666666666</c:v>
                </c:pt>
                <c:pt idx="5">
                  <c:v>11.416666666666666</c:v>
                </c:pt>
                <c:pt idx="6">
                  <c:v>10.7</c:v>
                </c:pt>
                <c:pt idx="7">
                  <c:v>11</c:v>
                </c:pt>
                <c:pt idx="8">
                  <c:v>9</c:v>
                </c:pt>
              </c:numCache>
            </c:numRef>
          </c:val>
          <c:smooth val="0"/>
          <c:extLst>
            <c:ext xmlns:c16="http://schemas.microsoft.com/office/drawing/2014/chart" uri="{C3380CC4-5D6E-409C-BE32-E72D297353CC}">
              <c16:uniqueId val="{00000000-7CDB-4D4B-B83F-969C06118C49}"/>
            </c:ext>
          </c:extLst>
        </c:ser>
        <c:ser>
          <c:idx val="1"/>
          <c:order val="1"/>
          <c:tx>
            <c:strRef>
              <c:f>'Resolution Days'!$K$105</c:f>
              <c:strCache>
                <c:ptCount val="1"/>
                <c:pt idx="0">
                  <c:v>IAL</c:v>
                </c:pt>
              </c:strCache>
            </c:strRef>
          </c:tx>
          <c:spPr>
            <a:ln w="28575" cap="rnd">
              <a:solidFill>
                <a:schemeClr val="accent2"/>
              </a:solidFill>
              <a:round/>
            </a:ln>
            <a:effectLst/>
          </c:spPr>
          <c:marker>
            <c:symbol val="none"/>
          </c:marker>
          <c:cat>
            <c:strRef>
              <c:f>'Resolution Days'!$I$106:$I$114</c:f>
              <c:strCache>
                <c:ptCount val="9"/>
                <c:pt idx="0">
                  <c:v>2015</c:v>
                </c:pt>
                <c:pt idx="1">
                  <c:v>2016</c:v>
                </c:pt>
                <c:pt idx="2">
                  <c:v>2017</c:v>
                </c:pt>
                <c:pt idx="3">
                  <c:v>2018</c:v>
                </c:pt>
                <c:pt idx="4">
                  <c:v>2019</c:v>
                </c:pt>
                <c:pt idx="5">
                  <c:v>2020</c:v>
                </c:pt>
                <c:pt idx="6">
                  <c:v>2021</c:v>
                </c:pt>
                <c:pt idx="7">
                  <c:v>2022</c:v>
                </c:pt>
                <c:pt idx="8">
                  <c:v>2023*</c:v>
                </c:pt>
              </c:strCache>
            </c:strRef>
          </c:cat>
          <c:val>
            <c:numRef>
              <c:f>'Resolution Days'!$K$106:$K$114</c:f>
              <c:numCache>
                <c:formatCode>0</c:formatCode>
                <c:ptCount val="9"/>
                <c:pt idx="0">
                  <c:v>15.5</c:v>
                </c:pt>
                <c:pt idx="1">
                  <c:v>11.333333333333334</c:v>
                </c:pt>
                <c:pt idx="2">
                  <c:v>13.625</c:v>
                </c:pt>
                <c:pt idx="3">
                  <c:v>15.166666666666666</c:v>
                </c:pt>
                <c:pt idx="4">
                  <c:v>16.416666666666668</c:v>
                </c:pt>
                <c:pt idx="5">
                  <c:v>13.833333333333334</c:v>
                </c:pt>
                <c:pt idx="6">
                  <c:v>12.9</c:v>
                </c:pt>
                <c:pt idx="7">
                  <c:v>13.75</c:v>
                </c:pt>
                <c:pt idx="8">
                  <c:v>10.666666666666666</c:v>
                </c:pt>
              </c:numCache>
            </c:numRef>
          </c:val>
          <c:smooth val="0"/>
          <c:extLst>
            <c:ext xmlns:c16="http://schemas.microsoft.com/office/drawing/2014/chart" uri="{C3380CC4-5D6E-409C-BE32-E72D297353CC}">
              <c16:uniqueId val="{00000001-7CDB-4D4B-B83F-969C06118C49}"/>
            </c:ext>
          </c:extLst>
        </c:ser>
        <c:ser>
          <c:idx val="2"/>
          <c:order val="2"/>
          <c:tx>
            <c:strRef>
              <c:f>'Resolution Days'!$L$105</c:f>
              <c:strCache>
                <c:ptCount val="1"/>
                <c:pt idx="0">
                  <c:v>Rescission</c:v>
                </c:pt>
              </c:strCache>
            </c:strRef>
          </c:tx>
          <c:spPr>
            <a:ln w="28575" cap="rnd">
              <a:solidFill>
                <a:schemeClr val="accent3"/>
              </a:solidFill>
              <a:round/>
            </a:ln>
            <a:effectLst/>
          </c:spPr>
          <c:marker>
            <c:symbol val="none"/>
          </c:marker>
          <c:cat>
            <c:strRef>
              <c:f>'Resolution Days'!$I$106:$I$114</c:f>
              <c:strCache>
                <c:ptCount val="9"/>
                <c:pt idx="0">
                  <c:v>2015</c:v>
                </c:pt>
                <c:pt idx="1">
                  <c:v>2016</c:v>
                </c:pt>
                <c:pt idx="2">
                  <c:v>2017</c:v>
                </c:pt>
                <c:pt idx="3">
                  <c:v>2018</c:v>
                </c:pt>
                <c:pt idx="4">
                  <c:v>2019</c:v>
                </c:pt>
                <c:pt idx="5">
                  <c:v>2020</c:v>
                </c:pt>
                <c:pt idx="6">
                  <c:v>2021</c:v>
                </c:pt>
                <c:pt idx="7">
                  <c:v>2022</c:v>
                </c:pt>
                <c:pt idx="8">
                  <c:v>2023*</c:v>
                </c:pt>
              </c:strCache>
            </c:strRef>
          </c:cat>
          <c:val>
            <c:numRef>
              <c:f>'Resolution Days'!$L$106:$L$114</c:f>
              <c:numCache>
                <c:formatCode>0</c:formatCode>
                <c:ptCount val="9"/>
                <c:pt idx="0">
                  <c:v>9.9166666666666661</c:v>
                </c:pt>
                <c:pt idx="1">
                  <c:v>7.25</c:v>
                </c:pt>
                <c:pt idx="2">
                  <c:v>9.625</c:v>
                </c:pt>
                <c:pt idx="3">
                  <c:v>10.166666666666666</c:v>
                </c:pt>
                <c:pt idx="4">
                  <c:v>11.166666666666666</c:v>
                </c:pt>
                <c:pt idx="5">
                  <c:v>9</c:v>
                </c:pt>
                <c:pt idx="6">
                  <c:v>8.5</c:v>
                </c:pt>
                <c:pt idx="7">
                  <c:v>9.75</c:v>
                </c:pt>
                <c:pt idx="8">
                  <c:v>7.333333333333333</c:v>
                </c:pt>
              </c:numCache>
            </c:numRef>
          </c:val>
          <c:smooth val="0"/>
          <c:extLst>
            <c:ext xmlns:c16="http://schemas.microsoft.com/office/drawing/2014/chart" uri="{C3380CC4-5D6E-409C-BE32-E72D297353CC}">
              <c16:uniqueId val="{00000002-7CDB-4D4B-B83F-969C06118C49}"/>
            </c:ext>
          </c:extLst>
        </c:ser>
        <c:dLbls>
          <c:showLegendKey val="0"/>
          <c:showVal val="0"/>
          <c:showCatName val="0"/>
          <c:showSerName val="0"/>
          <c:showPercent val="0"/>
          <c:showBubbleSize val="0"/>
        </c:dLbls>
        <c:smooth val="0"/>
        <c:axId val="392721128"/>
        <c:axId val="392721456"/>
      </c:lineChart>
      <c:catAx>
        <c:axId val="392721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456"/>
        <c:crosses val="autoZero"/>
        <c:auto val="1"/>
        <c:lblAlgn val="ctr"/>
        <c:lblOffset val="100"/>
        <c:noMultiLvlLbl val="0"/>
      </c:catAx>
      <c:valAx>
        <c:axId val="3927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128"/>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pt>
    <dgm:pt modelId="{E3053D58-A4AB-4A6E-ADE0-829EE04D0553}" type="pres">
      <dgm:prSet presAssocID="{34F0D917-7833-46FC-9FBD-09034884CD31}" presName="centerShape" presStyleLbl="node0" presStyleIdx="0" presStyleCnt="1" custScaleX="115906" custScaleY="115906" custLinFactNeighborX="82" custLinFactNeighborY="-82"/>
      <dgm:spPr/>
    </dgm:pt>
    <dgm:pt modelId="{F83EFC59-7318-4459-8C4B-9105C868FD20}" type="pres">
      <dgm:prSet presAssocID="{DF7612C5-3127-430B-86D2-C7DD412CB28F}" presName="Name9" presStyleLbl="parChTrans1D2" presStyleIdx="0" presStyleCnt="4"/>
      <dgm:spPr/>
    </dgm:pt>
    <dgm:pt modelId="{695BF72D-A52A-46C2-9369-05749C458A92}" type="pres">
      <dgm:prSet presAssocID="{DF7612C5-3127-430B-86D2-C7DD412CB28F}" presName="connTx" presStyleLbl="parChTrans1D2" presStyleIdx="0" presStyleCnt="4"/>
      <dgm:spPr/>
    </dgm:pt>
    <dgm:pt modelId="{3AED44D7-AB34-41FB-8F1C-DAD056C1C5DC}" type="pres">
      <dgm:prSet presAssocID="{37BCFA2B-F297-48C2-861E-2DA5478B2071}" presName="node" presStyleLbl="node1" presStyleIdx="0" presStyleCnt="4">
        <dgm:presLayoutVars>
          <dgm:bulletEnabled val="1"/>
        </dgm:presLayoutVars>
      </dgm:prSet>
      <dgm:spPr/>
    </dgm:pt>
    <dgm:pt modelId="{537A40A1-ADD5-40AD-8D84-CC1610020BD2}" type="pres">
      <dgm:prSet presAssocID="{E34917DA-FB54-4124-8870-790DCE74B377}" presName="Name9" presStyleLbl="parChTrans1D2" presStyleIdx="1" presStyleCnt="4"/>
      <dgm:spPr/>
    </dgm:pt>
    <dgm:pt modelId="{473D5F2A-3029-4D55-A45A-D21EE25F6ECF}" type="pres">
      <dgm:prSet presAssocID="{E34917DA-FB54-4124-8870-790DCE74B377}" presName="connTx" presStyleLbl="parChTrans1D2" presStyleIdx="1" presStyleCnt="4"/>
      <dgm:spPr/>
    </dgm:pt>
    <dgm:pt modelId="{BCBA6C82-5667-4074-8B32-4255F86C14B7}" type="pres">
      <dgm:prSet presAssocID="{6EA66211-64D5-4C89-A3EF-829901895E16}" presName="node" presStyleLbl="node1" presStyleIdx="1" presStyleCnt="4">
        <dgm:presLayoutVars>
          <dgm:bulletEnabled val="1"/>
        </dgm:presLayoutVars>
      </dgm:prSet>
      <dgm:spPr/>
    </dgm:pt>
    <dgm:pt modelId="{8787AF4A-D75C-4C37-A9AF-60A6024DBC55}" type="pres">
      <dgm:prSet presAssocID="{3192ABA2-471F-4681-ACDC-E8F42268B0AB}" presName="Name9" presStyleLbl="parChTrans1D2" presStyleIdx="2" presStyleCnt="4"/>
      <dgm:spPr/>
    </dgm:pt>
    <dgm:pt modelId="{FEC3F2A2-D5DB-4833-8710-767E3CA3FD30}" type="pres">
      <dgm:prSet presAssocID="{3192ABA2-471F-4681-ACDC-E8F42268B0AB}" presName="connTx" presStyleLbl="parChTrans1D2" presStyleIdx="2" presStyleCnt="4"/>
      <dgm:spPr/>
    </dgm:pt>
    <dgm:pt modelId="{188D0818-0CEC-4898-8DB1-04F2745018BF}" type="pres">
      <dgm:prSet presAssocID="{0F5E832B-AFE2-4AE5-B144-FC6601A0A245}" presName="node" presStyleLbl="node1" presStyleIdx="2" presStyleCnt="4">
        <dgm:presLayoutVars>
          <dgm:bulletEnabled val="1"/>
        </dgm:presLayoutVars>
      </dgm:prSet>
      <dgm:spPr/>
    </dgm:pt>
    <dgm:pt modelId="{A84F0D49-A282-40A7-AC00-8E1F8CB7B724}" type="pres">
      <dgm:prSet presAssocID="{2819C85C-97A1-4366-BBE0-A7276E5A52D7}" presName="Name9" presStyleLbl="parChTrans1D2" presStyleIdx="3" presStyleCnt="4"/>
      <dgm:spPr/>
    </dgm:pt>
    <dgm:pt modelId="{5C3E3EAE-1889-4D82-A1D1-2EBC01177CB0}" type="pres">
      <dgm:prSet presAssocID="{2819C85C-97A1-4366-BBE0-A7276E5A52D7}" presName="connTx" presStyleLbl="parChTrans1D2" presStyleIdx="3" presStyleCnt="4"/>
      <dgm:spPr/>
    </dgm:pt>
    <dgm:pt modelId="{C0DFFDE3-AE59-485A-AE18-CA5127F4CF6E}" type="pres">
      <dgm:prSet presAssocID="{D529E93E-6F2B-4D5A-96D2-0C226D7AEBF7}" presName="node" presStyleLbl="node1" presStyleIdx="3" presStyleCnt="4">
        <dgm:presLayoutVars>
          <dgm:bulletEnabled val="1"/>
        </dgm:presLayoutVars>
      </dgm:prSet>
      <dgm:spPr/>
    </dgm:pt>
  </dgm:ptLst>
  <dgm:cxnLst>
    <dgm:cxn modelId="{6D42A10A-EFF7-4D3B-8DDB-0B712FB060F3}" type="presOf" srcId="{D249D6BD-B2A2-49C6-987D-EDD8A993F6AA}" destId="{E10234F1-7B9B-4016-AED5-CE13A3CE1FC9}"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6C2CE50D-E814-4071-A992-45DDEEAF8353}" srcId="{34F0D917-7833-46FC-9FBD-09034884CD31}" destId="{6EA66211-64D5-4C89-A3EF-829901895E16}" srcOrd="1" destOrd="0" parTransId="{E34917DA-FB54-4124-8870-790DCE74B377}" sibTransId="{FA38EF14-D646-4743-B2E1-05973FFC6ACA}"/>
    <dgm:cxn modelId="{4637DA2C-6919-4818-83F8-B2F331CB5C75}" type="presOf" srcId="{6EA66211-64D5-4C89-A3EF-829901895E16}" destId="{BCBA6C82-5667-4074-8B32-4255F86C14B7}" srcOrd="0" destOrd="0" presId="urn:microsoft.com/office/officeart/2005/8/layout/radial1"/>
    <dgm:cxn modelId="{05B9802F-FBA8-43F5-914F-B385A40D6F41}" type="presOf" srcId="{3192ABA2-471F-4681-ACDC-E8F42268B0AB}" destId="{FEC3F2A2-D5DB-4833-8710-767E3CA3FD30}" srcOrd="1" destOrd="0" presId="urn:microsoft.com/office/officeart/2005/8/layout/radial1"/>
    <dgm:cxn modelId="{02737244-B95B-4435-A3E6-A83B95091DDB}" type="presOf" srcId="{0F5E832B-AFE2-4AE5-B144-FC6601A0A245}" destId="{188D0818-0CEC-4898-8DB1-04F2745018BF}"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B8DBC14F-70EF-4260-83D9-02FC4991BF65}" type="presOf" srcId="{2819C85C-97A1-4366-BBE0-A7276E5A52D7}" destId="{A84F0D49-A282-40A7-AC00-8E1F8CB7B724}"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471E7475-637C-4E80-9979-09941CFB0692}" type="presOf" srcId="{DF7612C5-3127-430B-86D2-C7DD412CB28F}" destId="{695BF72D-A52A-46C2-9369-05749C458A92}"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1F00B186-4AE6-43AF-9258-B4608EEA4E70}" type="presOf" srcId="{34F0D917-7833-46FC-9FBD-09034884CD31}" destId="{E3053D58-A4AB-4A6E-ADE0-829EE04D0553}"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7D26E3A0-6ADA-456E-B729-23A8638C6A16}" type="presOf" srcId="{D529E93E-6F2B-4D5A-96D2-0C226D7AEBF7}" destId="{C0DFFDE3-AE59-485A-AE18-CA5127F4CF6E}"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C9C3930B-B73E-456C-B11F-1C187C0C450A}" srcId="{EB41C33B-A478-440C-A800-DFDB5A23FD5A}" destId="{4DBAE7EE-27C4-4BE4-B8B7-515A7327F84D}" srcOrd="1" destOrd="0" parTransId="{7540CB27-9065-468A-A7A6-A32D93624AAF}" sibTransId="{4A72E45E-6E4E-4FA4-9952-1C58AE10D89C}"/>
    <dgm:cxn modelId="{C525790E-C63E-41CA-AE2C-6C5E1F8931EF}" type="presOf" srcId="{C1A987C3-9741-4548-98AC-976222EF59E3}" destId="{DC7EADC7-9085-42EB-9BF8-1E32BBE6BE8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CC9647D-06C9-449C-BB1C-2E78C9ABCC62}" type="presOf" srcId="{766300C3-D76B-4C68-B3C7-19BB396397D5}" destId="{93025755-52C8-41A3-9FE1-FFD8EF3B5BBB}" srcOrd="0" destOrd="0" presId="urn:microsoft.com/office/officeart/2005/8/layout/hProcess11"/>
    <dgm:cxn modelId="{98C8827E-9B67-4B57-9F8E-7929ECFB1113}" type="presOf" srcId="{D7746633-BBC9-47C9-B080-C59666E45422}" destId="{EB41A692-D784-4C46-BD19-48C6EDE9C3DD}" srcOrd="0" destOrd="0" presId="urn:microsoft.com/office/officeart/2005/8/layout/hProcess11"/>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D341F2B5-EEAF-4CB3-830E-CF907BC82C84}" srcId="{EB41C33B-A478-440C-A800-DFDB5A23FD5A}" destId="{E25899B1-3B1B-4A0B-ACE8-68D15991F48C}" srcOrd="5" destOrd="0" parTransId="{308228C5-14F8-4B9D-845F-61DAADD5214F}" sibTransId="{F2A25570-D853-4316-AA71-0C1A1F93D191}"/>
    <dgm:cxn modelId="{8F2149C3-E47C-4385-B17C-6275EC8CBA44}" srcId="{EB41C33B-A478-440C-A800-DFDB5A23FD5A}" destId="{583F9B5F-997A-4040-897F-6DB074FCE145}" srcOrd="2" destOrd="0" parTransId="{AD65C6CB-568B-4922-9303-A76A2335D9E9}" sibTransId="{0B7037C0-FF1D-4498-AA8D-71573725E76D}"/>
    <dgm:cxn modelId="{E9CB45E7-17EF-40DE-8432-27EC38065E85}" type="presOf" srcId="{4DBAE7EE-27C4-4BE4-B8B7-515A7327F84D}" destId="{C5B92430-C520-4C87-8EF9-75F5A3E2878E}"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Customer</a:t>
          </a:r>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Gaining REP</a:t>
          </a:r>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ERCOT</a:t>
          </a:r>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Losing REP</a:t>
          </a:r>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TDU</a:t>
          </a:r>
        </a:p>
      </dsp:txBody>
      <dsp:txXfrm>
        <a:off x="1790531" y="2227745"/>
        <a:ext cx="1076698" cy="1076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3467-711F-469C-BCA5-35CD7B9196D4}"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34A2A-5435-4A71-ACE2-DEC7620BA059}" type="slidenum">
              <a:rPr lang="en-US" smtClean="0"/>
              <a:t>‹#›</a:t>
            </a:fld>
            <a:endParaRPr lang="en-US"/>
          </a:p>
        </p:txBody>
      </p:sp>
    </p:spTree>
    <p:extLst>
      <p:ext uri="{BB962C8B-B14F-4D97-AF65-F5344CB8AC3E}">
        <p14:creationId xmlns:p14="http://schemas.microsoft.com/office/powerpoint/2010/main" val="424221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21037E-0DFE-4585-BA4C-461B22BB745D}"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76713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A99E9B-4497-492B-8DC5-5ECF04889C81}"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59935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B5755-3EF9-45A5-9B98-E23DACAF81D6}"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59648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F6FE4A-321E-4A64-B8C1-C52BC71D8DF8}"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052623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8F2FBD-838A-4648-A911-E597304768AF}"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66329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55C779-B079-481A-817E-5B4C1B05303D}"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63724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E05B53-F479-4A56-A544-4DB320D67A6F}"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08209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8255" indent="-291636">
              <a:defRPr>
                <a:solidFill>
                  <a:schemeClr val="tx1"/>
                </a:solidFill>
                <a:latin typeface="Arial" charset="0"/>
              </a:defRPr>
            </a:lvl2pPr>
            <a:lvl3pPr marL="1166546" indent="-233309">
              <a:defRPr>
                <a:solidFill>
                  <a:schemeClr val="tx1"/>
                </a:solidFill>
                <a:latin typeface="Arial" charset="0"/>
              </a:defRPr>
            </a:lvl3pPr>
            <a:lvl4pPr marL="1633164" indent="-233309">
              <a:defRPr>
                <a:solidFill>
                  <a:schemeClr val="tx1"/>
                </a:solidFill>
                <a:latin typeface="Arial" charset="0"/>
              </a:defRPr>
            </a:lvl4pPr>
            <a:lvl5pPr marL="2099782" indent="-233309">
              <a:defRPr>
                <a:solidFill>
                  <a:schemeClr val="tx1"/>
                </a:solidFill>
                <a:latin typeface="Arial" charset="0"/>
              </a:defRPr>
            </a:lvl5pPr>
            <a:lvl6pPr marL="2566401" indent="-233309" fontAlgn="base">
              <a:spcBef>
                <a:spcPct val="0"/>
              </a:spcBef>
              <a:spcAft>
                <a:spcPct val="0"/>
              </a:spcAft>
              <a:defRPr>
                <a:solidFill>
                  <a:schemeClr val="tx1"/>
                </a:solidFill>
                <a:latin typeface="Arial" charset="0"/>
              </a:defRPr>
            </a:lvl6pPr>
            <a:lvl7pPr marL="3033019" indent="-233309" fontAlgn="base">
              <a:spcBef>
                <a:spcPct val="0"/>
              </a:spcBef>
              <a:spcAft>
                <a:spcPct val="0"/>
              </a:spcAft>
              <a:defRPr>
                <a:solidFill>
                  <a:schemeClr val="tx1"/>
                </a:solidFill>
                <a:latin typeface="Arial" charset="0"/>
              </a:defRPr>
            </a:lvl7pPr>
            <a:lvl8pPr marL="3499637" indent="-233309" fontAlgn="base">
              <a:spcBef>
                <a:spcPct val="0"/>
              </a:spcBef>
              <a:spcAft>
                <a:spcPct val="0"/>
              </a:spcAft>
              <a:defRPr>
                <a:solidFill>
                  <a:schemeClr val="tx1"/>
                </a:solidFill>
                <a:latin typeface="Arial" charset="0"/>
              </a:defRPr>
            </a:lvl8pPr>
            <a:lvl9pPr marL="3966256" indent="-233309" fontAlgn="base">
              <a:spcBef>
                <a:spcPct val="0"/>
              </a:spcBef>
              <a:spcAft>
                <a:spcPct val="0"/>
              </a:spcAft>
              <a:defRPr>
                <a:solidFill>
                  <a:schemeClr val="tx1"/>
                </a:solidFill>
                <a:latin typeface="Arial" charset="0"/>
              </a:defRPr>
            </a:lvl9pPr>
          </a:lstStyle>
          <a:p>
            <a:pPr defTabSz="933237">
              <a:defRPr/>
            </a:pPr>
            <a:fld id="{4F4E91AC-E7A8-476D-B3D6-A0F5B0C58F38}" type="slidenum">
              <a:rPr lang="en-US" altLang="en-US">
                <a:solidFill>
                  <a:srgbClr val="000000"/>
                </a:solidFill>
                <a:latin typeface="Calibri" pitchFamily="34" charset="0"/>
              </a:rPr>
              <a:pPr defTabSz="933237">
                <a:defRPr/>
              </a:pPr>
              <a:t>20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8255" indent="-291636">
              <a:defRPr>
                <a:solidFill>
                  <a:schemeClr val="tx1"/>
                </a:solidFill>
                <a:latin typeface="Arial" charset="0"/>
              </a:defRPr>
            </a:lvl2pPr>
            <a:lvl3pPr marL="1166546" indent="-233309">
              <a:defRPr>
                <a:solidFill>
                  <a:schemeClr val="tx1"/>
                </a:solidFill>
                <a:latin typeface="Arial" charset="0"/>
              </a:defRPr>
            </a:lvl3pPr>
            <a:lvl4pPr marL="1633164" indent="-233309">
              <a:defRPr>
                <a:solidFill>
                  <a:schemeClr val="tx1"/>
                </a:solidFill>
                <a:latin typeface="Arial" charset="0"/>
              </a:defRPr>
            </a:lvl4pPr>
            <a:lvl5pPr marL="2099782" indent="-233309">
              <a:defRPr>
                <a:solidFill>
                  <a:schemeClr val="tx1"/>
                </a:solidFill>
                <a:latin typeface="Arial" charset="0"/>
              </a:defRPr>
            </a:lvl5pPr>
            <a:lvl6pPr marL="2566401" indent="-233309" fontAlgn="base">
              <a:spcBef>
                <a:spcPct val="0"/>
              </a:spcBef>
              <a:spcAft>
                <a:spcPct val="0"/>
              </a:spcAft>
              <a:defRPr>
                <a:solidFill>
                  <a:schemeClr val="tx1"/>
                </a:solidFill>
                <a:latin typeface="Arial" charset="0"/>
              </a:defRPr>
            </a:lvl6pPr>
            <a:lvl7pPr marL="3033019" indent="-233309" fontAlgn="base">
              <a:spcBef>
                <a:spcPct val="0"/>
              </a:spcBef>
              <a:spcAft>
                <a:spcPct val="0"/>
              </a:spcAft>
              <a:defRPr>
                <a:solidFill>
                  <a:schemeClr val="tx1"/>
                </a:solidFill>
                <a:latin typeface="Arial" charset="0"/>
              </a:defRPr>
            </a:lvl7pPr>
            <a:lvl8pPr marL="3499637" indent="-233309" fontAlgn="base">
              <a:spcBef>
                <a:spcPct val="0"/>
              </a:spcBef>
              <a:spcAft>
                <a:spcPct val="0"/>
              </a:spcAft>
              <a:defRPr>
                <a:solidFill>
                  <a:schemeClr val="tx1"/>
                </a:solidFill>
                <a:latin typeface="Arial" charset="0"/>
              </a:defRPr>
            </a:lvl8pPr>
            <a:lvl9pPr marL="3966256" indent="-233309" fontAlgn="base">
              <a:spcBef>
                <a:spcPct val="0"/>
              </a:spcBef>
              <a:spcAft>
                <a:spcPct val="0"/>
              </a:spcAft>
              <a:defRPr>
                <a:solidFill>
                  <a:schemeClr val="tx1"/>
                </a:solidFill>
                <a:latin typeface="Arial" charset="0"/>
              </a:defRPr>
            </a:lvl9pPr>
          </a:lstStyle>
          <a:p>
            <a:pPr defTabSz="933237">
              <a:defRPr/>
            </a:pPr>
            <a:fld id="{A9F00516-1640-474D-9C9C-B5511CAA9CFC}" type="slidenum">
              <a:rPr lang="en-US" altLang="en-US">
                <a:solidFill>
                  <a:srgbClr val="000000"/>
                </a:solidFill>
                <a:latin typeface="Calibri" pitchFamily="34" charset="0"/>
              </a:rPr>
              <a:pPr defTabSz="933237">
                <a:defRPr/>
              </a:pPr>
              <a:t>21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8255" indent="-291636">
              <a:defRPr>
                <a:solidFill>
                  <a:schemeClr val="tx1"/>
                </a:solidFill>
                <a:latin typeface="Arial" charset="0"/>
              </a:defRPr>
            </a:lvl2pPr>
            <a:lvl3pPr marL="1166546" indent="-233309">
              <a:defRPr>
                <a:solidFill>
                  <a:schemeClr val="tx1"/>
                </a:solidFill>
                <a:latin typeface="Arial" charset="0"/>
              </a:defRPr>
            </a:lvl3pPr>
            <a:lvl4pPr marL="1633164" indent="-233309">
              <a:defRPr>
                <a:solidFill>
                  <a:schemeClr val="tx1"/>
                </a:solidFill>
                <a:latin typeface="Arial" charset="0"/>
              </a:defRPr>
            </a:lvl4pPr>
            <a:lvl5pPr marL="2099782" indent="-233309">
              <a:defRPr>
                <a:solidFill>
                  <a:schemeClr val="tx1"/>
                </a:solidFill>
                <a:latin typeface="Arial" charset="0"/>
              </a:defRPr>
            </a:lvl5pPr>
            <a:lvl6pPr marL="2566401" indent="-233309" fontAlgn="base">
              <a:spcBef>
                <a:spcPct val="0"/>
              </a:spcBef>
              <a:spcAft>
                <a:spcPct val="0"/>
              </a:spcAft>
              <a:defRPr>
                <a:solidFill>
                  <a:schemeClr val="tx1"/>
                </a:solidFill>
                <a:latin typeface="Arial" charset="0"/>
              </a:defRPr>
            </a:lvl6pPr>
            <a:lvl7pPr marL="3033019" indent="-233309" fontAlgn="base">
              <a:spcBef>
                <a:spcPct val="0"/>
              </a:spcBef>
              <a:spcAft>
                <a:spcPct val="0"/>
              </a:spcAft>
              <a:defRPr>
                <a:solidFill>
                  <a:schemeClr val="tx1"/>
                </a:solidFill>
                <a:latin typeface="Arial" charset="0"/>
              </a:defRPr>
            </a:lvl7pPr>
            <a:lvl8pPr marL="3499637" indent="-233309" fontAlgn="base">
              <a:spcBef>
                <a:spcPct val="0"/>
              </a:spcBef>
              <a:spcAft>
                <a:spcPct val="0"/>
              </a:spcAft>
              <a:defRPr>
                <a:solidFill>
                  <a:schemeClr val="tx1"/>
                </a:solidFill>
                <a:latin typeface="Arial" charset="0"/>
              </a:defRPr>
            </a:lvl8pPr>
            <a:lvl9pPr marL="3966256" indent="-233309" fontAlgn="base">
              <a:spcBef>
                <a:spcPct val="0"/>
              </a:spcBef>
              <a:spcAft>
                <a:spcPct val="0"/>
              </a:spcAft>
              <a:defRPr>
                <a:solidFill>
                  <a:schemeClr val="tx1"/>
                </a:solidFill>
                <a:latin typeface="Arial" charset="0"/>
              </a:defRPr>
            </a:lvl9pPr>
          </a:lstStyle>
          <a:p>
            <a:pPr defTabSz="933237">
              <a:defRPr/>
            </a:pPr>
            <a:fld id="{61CC8869-9885-4FAE-85BF-9D3A89AD6A2E}" type="slidenum">
              <a:rPr lang="en-US" altLang="en-US">
                <a:solidFill>
                  <a:srgbClr val="000000"/>
                </a:solidFill>
                <a:latin typeface="Calibri" pitchFamily="34" charset="0"/>
              </a:rPr>
              <a:pPr defTabSz="933237">
                <a:defRPr/>
              </a:pPr>
              <a:t>22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8255" indent="-291636">
              <a:defRPr>
                <a:solidFill>
                  <a:schemeClr val="tx1"/>
                </a:solidFill>
                <a:latin typeface="Arial" charset="0"/>
              </a:defRPr>
            </a:lvl2pPr>
            <a:lvl3pPr marL="1166546" indent="-233309">
              <a:defRPr>
                <a:solidFill>
                  <a:schemeClr val="tx1"/>
                </a:solidFill>
                <a:latin typeface="Arial" charset="0"/>
              </a:defRPr>
            </a:lvl3pPr>
            <a:lvl4pPr marL="1633164" indent="-233309">
              <a:defRPr>
                <a:solidFill>
                  <a:schemeClr val="tx1"/>
                </a:solidFill>
                <a:latin typeface="Arial" charset="0"/>
              </a:defRPr>
            </a:lvl4pPr>
            <a:lvl5pPr marL="2099782" indent="-233309">
              <a:defRPr>
                <a:solidFill>
                  <a:schemeClr val="tx1"/>
                </a:solidFill>
                <a:latin typeface="Arial" charset="0"/>
              </a:defRPr>
            </a:lvl5pPr>
            <a:lvl6pPr marL="2566401" indent="-233309" fontAlgn="base">
              <a:spcBef>
                <a:spcPct val="0"/>
              </a:spcBef>
              <a:spcAft>
                <a:spcPct val="0"/>
              </a:spcAft>
              <a:defRPr>
                <a:solidFill>
                  <a:schemeClr val="tx1"/>
                </a:solidFill>
                <a:latin typeface="Arial" charset="0"/>
              </a:defRPr>
            </a:lvl6pPr>
            <a:lvl7pPr marL="3033019" indent="-233309" fontAlgn="base">
              <a:spcBef>
                <a:spcPct val="0"/>
              </a:spcBef>
              <a:spcAft>
                <a:spcPct val="0"/>
              </a:spcAft>
              <a:defRPr>
                <a:solidFill>
                  <a:schemeClr val="tx1"/>
                </a:solidFill>
                <a:latin typeface="Arial" charset="0"/>
              </a:defRPr>
            </a:lvl7pPr>
            <a:lvl8pPr marL="3499637" indent="-233309" fontAlgn="base">
              <a:spcBef>
                <a:spcPct val="0"/>
              </a:spcBef>
              <a:spcAft>
                <a:spcPct val="0"/>
              </a:spcAft>
              <a:defRPr>
                <a:solidFill>
                  <a:schemeClr val="tx1"/>
                </a:solidFill>
                <a:latin typeface="Arial" charset="0"/>
              </a:defRPr>
            </a:lvl8pPr>
            <a:lvl9pPr marL="3966256" indent="-233309" fontAlgn="base">
              <a:spcBef>
                <a:spcPct val="0"/>
              </a:spcBef>
              <a:spcAft>
                <a:spcPct val="0"/>
              </a:spcAft>
              <a:defRPr>
                <a:solidFill>
                  <a:schemeClr val="tx1"/>
                </a:solidFill>
                <a:latin typeface="Arial" charset="0"/>
              </a:defRPr>
            </a:lvl9pPr>
          </a:lstStyle>
          <a:p>
            <a:pPr defTabSz="933237">
              <a:defRPr/>
            </a:pPr>
            <a:fld id="{2F2FE5ED-3E53-4495-91EA-7C29F4E023F1}" type="slidenum">
              <a:rPr lang="en-US" altLang="en-US">
                <a:solidFill>
                  <a:srgbClr val="000000"/>
                </a:solidFill>
                <a:latin typeface="Calibri" pitchFamily="34" charset="0"/>
              </a:rPr>
              <a:pPr defTabSz="933237">
                <a:defRPr/>
              </a:pPr>
              <a:t>23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8255" indent="-291636">
              <a:defRPr>
                <a:solidFill>
                  <a:schemeClr val="tx1"/>
                </a:solidFill>
                <a:latin typeface="Arial" charset="0"/>
              </a:defRPr>
            </a:lvl2pPr>
            <a:lvl3pPr marL="1166546" indent="-233309">
              <a:defRPr>
                <a:solidFill>
                  <a:schemeClr val="tx1"/>
                </a:solidFill>
                <a:latin typeface="Arial" charset="0"/>
              </a:defRPr>
            </a:lvl3pPr>
            <a:lvl4pPr marL="1633164" indent="-233309">
              <a:defRPr>
                <a:solidFill>
                  <a:schemeClr val="tx1"/>
                </a:solidFill>
                <a:latin typeface="Arial" charset="0"/>
              </a:defRPr>
            </a:lvl4pPr>
            <a:lvl5pPr marL="2099782" indent="-233309">
              <a:defRPr>
                <a:solidFill>
                  <a:schemeClr val="tx1"/>
                </a:solidFill>
                <a:latin typeface="Arial" charset="0"/>
              </a:defRPr>
            </a:lvl5pPr>
            <a:lvl6pPr marL="2566401" indent="-233309" fontAlgn="base">
              <a:spcBef>
                <a:spcPct val="0"/>
              </a:spcBef>
              <a:spcAft>
                <a:spcPct val="0"/>
              </a:spcAft>
              <a:defRPr>
                <a:solidFill>
                  <a:schemeClr val="tx1"/>
                </a:solidFill>
                <a:latin typeface="Arial" charset="0"/>
              </a:defRPr>
            </a:lvl6pPr>
            <a:lvl7pPr marL="3033019" indent="-233309" fontAlgn="base">
              <a:spcBef>
                <a:spcPct val="0"/>
              </a:spcBef>
              <a:spcAft>
                <a:spcPct val="0"/>
              </a:spcAft>
              <a:defRPr>
                <a:solidFill>
                  <a:schemeClr val="tx1"/>
                </a:solidFill>
                <a:latin typeface="Arial" charset="0"/>
              </a:defRPr>
            </a:lvl7pPr>
            <a:lvl8pPr marL="3499637" indent="-233309" fontAlgn="base">
              <a:spcBef>
                <a:spcPct val="0"/>
              </a:spcBef>
              <a:spcAft>
                <a:spcPct val="0"/>
              </a:spcAft>
              <a:defRPr>
                <a:solidFill>
                  <a:schemeClr val="tx1"/>
                </a:solidFill>
                <a:latin typeface="Arial" charset="0"/>
              </a:defRPr>
            </a:lvl8pPr>
            <a:lvl9pPr marL="3966256" indent="-233309" fontAlgn="base">
              <a:spcBef>
                <a:spcPct val="0"/>
              </a:spcBef>
              <a:spcAft>
                <a:spcPct val="0"/>
              </a:spcAft>
              <a:defRPr>
                <a:solidFill>
                  <a:schemeClr val="tx1"/>
                </a:solidFill>
                <a:latin typeface="Arial" charset="0"/>
              </a:defRPr>
            </a:lvl9pPr>
          </a:lstStyle>
          <a:p>
            <a:pPr defTabSz="933237">
              <a:defRPr/>
            </a:pPr>
            <a:fld id="{185D3A00-5AB3-4BB8-82A2-107356BAA061}" type="slidenum">
              <a:rPr lang="en-US" altLang="en-US">
                <a:solidFill>
                  <a:srgbClr val="000000"/>
                </a:solidFill>
                <a:latin typeface="Calibri" pitchFamily="34" charset="0"/>
              </a:rPr>
              <a:pPr defTabSz="933237">
                <a:defRPr/>
              </a:pPr>
              <a:t>24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8255" indent="-291636">
              <a:defRPr>
                <a:solidFill>
                  <a:schemeClr val="tx1"/>
                </a:solidFill>
                <a:latin typeface="Arial" charset="0"/>
              </a:defRPr>
            </a:lvl2pPr>
            <a:lvl3pPr marL="1166546" indent="-233309">
              <a:defRPr>
                <a:solidFill>
                  <a:schemeClr val="tx1"/>
                </a:solidFill>
                <a:latin typeface="Arial" charset="0"/>
              </a:defRPr>
            </a:lvl3pPr>
            <a:lvl4pPr marL="1633164" indent="-233309">
              <a:defRPr>
                <a:solidFill>
                  <a:schemeClr val="tx1"/>
                </a:solidFill>
                <a:latin typeface="Arial" charset="0"/>
              </a:defRPr>
            </a:lvl4pPr>
            <a:lvl5pPr marL="2099782" indent="-233309">
              <a:defRPr>
                <a:solidFill>
                  <a:schemeClr val="tx1"/>
                </a:solidFill>
                <a:latin typeface="Arial" charset="0"/>
              </a:defRPr>
            </a:lvl5pPr>
            <a:lvl6pPr marL="2566401" indent="-233309" fontAlgn="base">
              <a:spcBef>
                <a:spcPct val="0"/>
              </a:spcBef>
              <a:spcAft>
                <a:spcPct val="0"/>
              </a:spcAft>
              <a:defRPr>
                <a:solidFill>
                  <a:schemeClr val="tx1"/>
                </a:solidFill>
                <a:latin typeface="Arial" charset="0"/>
              </a:defRPr>
            </a:lvl6pPr>
            <a:lvl7pPr marL="3033019" indent="-233309" fontAlgn="base">
              <a:spcBef>
                <a:spcPct val="0"/>
              </a:spcBef>
              <a:spcAft>
                <a:spcPct val="0"/>
              </a:spcAft>
              <a:defRPr>
                <a:solidFill>
                  <a:schemeClr val="tx1"/>
                </a:solidFill>
                <a:latin typeface="Arial" charset="0"/>
              </a:defRPr>
            </a:lvl7pPr>
            <a:lvl8pPr marL="3499637" indent="-233309" fontAlgn="base">
              <a:spcBef>
                <a:spcPct val="0"/>
              </a:spcBef>
              <a:spcAft>
                <a:spcPct val="0"/>
              </a:spcAft>
              <a:defRPr>
                <a:solidFill>
                  <a:schemeClr val="tx1"/>
                </a:solidFill>
                <a:latin typeface="Arial" charset="0"/>
              </a:defRPr>
            </a:lvl8pPr>
            <a:lvl9pPr marL="3966256" indent="-233309" fontAlgn="base">
              <a:spcBef>
                <a:spcPct val="0"/>
              </a:spcBef>
              <a:spcAft>
                <a:spcPct val="0"/>
              </a:spcAft>
              <a:defRPr>
                <a:solidFill>
                  <a:schemeClr val="tx1"/>
                </a:solidFill>
                <a:latin typeface="Arial" charset="0"/>
              </a:defRPr>
            </a:lvl9pPr>
          </a:lstStyle>
          <a:p>
            <a:pPr defTabSz="933237">
              <a:defRPr/>
            </a:pPr>
            <a:fld id="{400EF0E7-D2BA-4B9D-8863-305206A52C01}" type="slidenum">
              <a:rPr lang="en-US" altLang="en-US">
                <a:solidFill>
                  <a:srgbClr val="000000"/>
                </a:solidFill>
                <a:latin typeface="Calibri" pitchFamily="34" charset="0"/>
              </a:rPr>
              <a:pPr defTabSz="933237">
                <a:defRPr/>
              </a:pPr>
              <a:t>25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E8B652-8820-4702-8B9D-BE37DF77B712}"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376174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75EA70-7FC8-418B-98FD-0A4A1AAC690F}"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54451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86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5377945-E3BA-4DC0-9B23-7757F5CA59E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7070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211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94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95F7E-0320-400F-8325-84001921A7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080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182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366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705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17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51547C-3EFE-4670-B0CF-194A1E7241EC}"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44425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60CDFD-A40F-4D32-B895-472D5D1C35A6}"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93266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9CC609-0E59-4ABF-95C5-FE276DD85182}"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87787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01717F-BB8C-4399-8BD0-8D52CCE886D9}"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87712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114288-B00F-4661-B44B-5BD6D1312F01}"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374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2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22553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lumMod val="40000"/>
                  <a:lumOff val="60000"/>
                </a:srgbClr>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08610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01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17606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4860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1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5938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406400" y="244476"/>
            <a:ext cx="1016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5B6770">
                  <a:lumMod val="40000"/>
                  <a:lumOff val="60000"/>
                </a:srgbClr>
              </a:solidFill>
            </a:endParaRPr>
          </a:p>
        </p:txBody>
      </p:sp>
      <p:cxnSp>
        <p:nvCxnSpPr>
          <p:cNvPr id="5" name="Straight Connector 4"/>
          <p:cNvCxnSpPr/>
          <p:nvPr userDrawn="1"/>
        </p:nvCxnSpPr>
        <p:spPr>
          <a:xfrm>
            <a:off x="406400" y="244475"/>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3650819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085" y="2876278"/>
            <a:ext cx="3810115" cy="1105445"/>
          </a:xfrm>
          <a:prstGeom prst="rect">
            <a:avLst/>
          </a:prstGeom>
        </p:spPr>
      </p:pic>
    </p:spTree>
    <p:extLst>
      <p:ext uri="{BB962C8B-B14F-4D97-AF65-F5344CB8AC3E}">
        <p14:creationId xmlns:p14="http://schemas.microsoft.com/office/powerpoint/2010/main" val="45104045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1"/>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835381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101600" y="6477000"/>
            <a:ext cx="792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6080" y="6477003"/>
            <a:ext cx="9144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600" y="6248400"/>
            <a:ext cx="1575824" cy="457200"/>
          </a:xfrm>
          <a:prstGeom prst="rect">
            <a:avLst/>
          </a:prstGeom>
        </p:spPr>
      </p:pic>
      <p:sp>
        <p:nvSpPr>
          <p:cNvPr id="9" name="TextBox 8"/>
          <p:cNvSpPr txBox="1"/>
          <p:nvPr userDrawn="1"/>
        </p:nvSpPr>
        <p:spPr>
          <a:xfrm>
            <a:off x="72902" y="6553202"/>
            <a:ext cx="943100"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12180757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673600" y="0"/>
            <a:ext cx="7518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2876550"/>
            <a:ext cx="3810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51051"/>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101612" y="6477000"/>
            <a:ext cx="7916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25233" y="6477000"/>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7600" y="6248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71968" y="6553200"/>
            <a:ext cx="94403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1696119380"/>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hyperlink" Target="https://www.ercot.com/committees/rms/tdtms" TargetMode="Externa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surveymonkey.com/r/ERCOTILT"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00" y="2644174"/>
            <a:ext cx="3771900" cy="1569660"/>
          </a:xfrm>
          <a:prstGeom prst="rect">
            <a:avLst/>
          </a:prstGeom>
          <a:noFill/>
        </p:spPr>
        <p:txBody>
          <a:bodyPr wrap="square" rtlCol="0" anchor="ctr">
            <a:spAutoFit/>
          </a:bodyPr>
          <a:lstStyle/>
          <a:p>
            <a:r>
              <a:rPr lang="en-US" sz="3200" b="1" dirty="0">
                <a:solidFill>
                  <a:srgbClr val="5B6770"/>
                </a:solidFill>
                <a:latin typeface="Arial" panose="020B0604020202020204"/>
              </a:rPr>
              <a:t>Switch Hold and Inadvertent Gain Training – Part 2</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br>
              <a:rPr lang="en-US" altLang="en-US"/>
            </a:br>
            <a:endParaRPr lang="en-US" altLang="en-US">
              <a:solidFill>
                <a:schemeClr val="accent1"/>
              </a:solidFill>
            </a:endParaRPr>
          </a:p>
        </p:txBody>
      </p:sp>
      <p:sp>
        <p:nvSpPr>
          <p:cNvPr id="3" name="Content Placeholder 2"/>
          <p:cNvSpPr>
            <a:spLocks noGrp="1"/>
          </p:cNvSpPr>
          <p:nvPr>
            <p:ph idx="1"/>
          </p:nvPr>
        </p:nvSpPr>
        <p:spPr>
          <a:xfrm>
            <a:off x="1828800" y="914400"/>
            <a:ext cx="8534400" cy="5334000"/>
          </a:xfrm>
        </p:spPr>
        <p:txBody>
          <a:bodyPr/>
          <a:lstStyle/>
          <a:p>
            <a:pPr marL="0" indent="0" fontAlgn="auto">
              <a:spcBef>
                <a:spcPts val="1200"/>
              </a:spcBef>
              <a:spcAft>
                <a:spcPts val="0"/>
              </a:spcAft>
              <a:buNone/>
              <a:defRPr/>
            </a:pPr>
            <a:br>
              <a:rPr lang="en-US" sz="1800" u="sng" dirty="0"/>
            </a:br>
            <a:r>
              <a:rPr lang="en-US" sz="2000" u="sng" dirty="0"/>
              <a:t>Tampering Switch Holds:</a:t>
            </a:r>
          </a:p>
          <a:p>
            <a:pPr marL="0" indent="0" fontAlgn="auto">
              <a:spcBef>
                <a:spcPts val="1200"/>
              </a:spcBef>
              <a:spcAft>
                <a:spcPts val="0"/>
              </a:spcAft>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the premise.</a:t>
            </a:r>
          </a:p>
          <a:p>
            <a:pPr fontAlgn="auto">
              <a:spcBef>
                <a:spcPts val="1200"/>
              </a:spcBef>
              <a:spcAft>
                <a:spcPts val="0"/>
              </a:spcAft>
              <a:buFont typeface="Wingdings" panose="05000000000000000000" pitchFamily="2" charset="2"/>
              <a:buChar char="§"/>
              <a:defRPr/>
            </a:pPr>
            <a:r>
              <a:rPr lang="en-US" sz="2000" dirty="0"/>
              <a:t>TDSP must store evidence of Tampering discovery.</a:t>
            </a:r>
          </a:p>
          <a:p>
            <a:pPr fontAlgn="auto">
              <a:spcBef>
                <a:spcPts val="1200"/>
              </a:spcBef>
              <a:spcAft>
                <a:spcPts val="0"/>
              </a:spcAft>
              <a:buFont typeface="Wingdings" panose="05000000000000000000" pitchFamily="2" charset="2"/>
              <a:buChar char="§"/>
              <a:defRPr/>
            </a:pPr>
            <a:r>
              <a:rPr lang="en-US" sz="2000" dirty="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a:t>TDSP sends Tampering charges on the 810_02 to ROR.</a:t>
            </a:r>
          </a:p>
          <a:p>
            <a:pPr fontAlgn="auto">
              <a:spcBef>
                <a:spcPts val="1200"/>
              </a:spcBef>
              <a:spcAft>
                <a:spcPts val="0"/>
              </a:spcAft>
              <a:buFont typeface="Wingdings" panose="05000000000000000000" pitchFamily="2" charset="2"/>
              <a:buChar char="§"/>
              <a:defRPr/>
            </a:pPr>
            <a:r>
              <a:rPr lang="en-US" sz="2000" dirty="0"/>
              <a:t>Switch Hold prevents customer from switching to another REP if they have outstanding Tampering charges with current ROR.</a:t>
            </a:r>
          </a:p>
          <a:p>
            <a:pPr fontAlgn="auto">
              <a:spcBef>
                <a:spcPts val="1200"/>
              </a:spcBef>
              <a:spcAft>
                <a:spcPts val="0"/>
              </a:spcAft>
              <a:buFont typeface="Wingdings" panose="05000000000000000000" pitchFamily="2" charset="2"/>
              <a:buChar char="§"/>
              <a:defRPr/>
            </a:pPr>
            <a:r>
              <a:rPr lang="en-US" sz="2000" dirty="0"/>
              <a:t>Switch Hold must be removed in a timely manner by current ROR via 650_01 once all outstanding Tampering charges are satisfied by the customer.</a:t>
            </a: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10</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100</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93601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B00795D5-D18B-7475-BDF2-42A6700F70F9}"/>
              </a:ext>
            </a:extLst>
          </p:cNvPr>
          <p:cNvPicPr>
            <a:picLocks noChangeAspect="1"/>
          </p:cNvPicPr>
          <p:nvPr/>
        </p:nvPicPr>
        <p:blipFill>
          <a:blip r:embed="rId2"/>
          <a:stretch>
            <a:fillRect/>
          </a:stretch>
        </p:blipFill>
        <p:spPr>
          <a:xfrm>
            <a:off x="1892443" y="834927"/>
            <a:ext cx="8407113" cy="5188146"/>
          </a:xfrm>
          <a:prstGeom prst="rect">
            <a:avLst/>
          </a:prstGeom>
        </p:spPr>
      </p:pic>
    </p:spTree>
    <p:extLst>
      <p:ext uri="{BB962C8B-B14F-4D97-AF65-F5344CB8AC3E}">
        <p14:creationId xmlns:p14="http://schemas.microsoft.com/office/powerpoint/2010/main" val="41768171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5505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
        <p:nvSpPr>
          <p:cNvPr id="7" name="TextBox 1">
            <a:extLst>
              <a:ext uri="{FF2B5EF4-FFF2-40B4-BE49-F238E27FC236}">
                <a16:creationId xmlns:a16="http://schemas.microsoft.com/office/drawing/2014/main" id="{00000000-0008-0000-0100-000008000000}"/>
              </a:ext>
            </a:extLst>
          </p:cNvPr>
          <p:cNvSpPr txBox="1"/>
          <p:nvPr/>
        </p:nvSpPr>
        <p:spPr>
          <a:xfrm>
            <a:off x="9315026" y="1930824"/>
            <a:ext cx="2775374" cy="24792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srgbClr val="0070C0"/>
                </a:solidFill>
                <a:effectLst/>
                <a:uLnTx/>
                <a:uFillTx/>
                <a:latin typeface="Arial" panose="020B0604020202020204"/>
                <a:ea typeface="+mn-ea"/>
                <a:cs typeface="+mn-cs"/>
              </a:rPr>
              <a:t>Overall % Change in IAS volume per enrollment: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2015 to 2016 =  </a:t>
            </a:r>
            <a:r>
              <a:rPr kumimoji="0" lang="en-US" sz="1600" b="1" i="1" u="none" strike="noStrike" kern="1200" cap="none" spc="0" normalizeH="0" baseline="0" noProof="0" dirty="0">
                <a:ln>
                  <a:noFill/>
                </a:ln>
                <a:solidFill>
                  <a:srgbClr val="0070C0"/>
                </a:solidFill>
                <a:effectLst/>
                <a:uLnTx/>
                <a:uFillTx/>
                <a:latin typeface="Arial" panose="020B0604020202020204"/>
                <a:ea typeface="+mn-ea"/>
                <a:cs typeface="+mn-cs"/>
              </a:rPr>
              <a:t>-</a:t>
            </a: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6.62%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2016 to 2017 =  </a:t>
            </a:r>
            <a:r>
              <a:rPr kumimoji="0" lang="en-US" sz="1600" b="1" i="1" u="none" strike="noStrike" kern="1200" cap="none" spc="0" normalizeH="0" baseline="0" noProof="0" dirty="0">
                <a:ln>
                  <a:noFill/>
                </a:ln>
                <a:solidFill>
                  <a:srgbClr val="0070C0"/>
                </a:solidFill>
                <a:effectLst/>
                <a:uLnTx/>
                <a:uFillTx/>
                <a:latin typeface="Arial" panose="020B0604020202020204"/>
                <a:ea typeface="+mn-ea"/>
                <a:cs typeface="+mn-cs"/>
              </a:rPr>
              <a:t>-</a:t>
            </a: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7.09%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2017 to 2018 =  5.38%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2018 to 2019  = 10.59%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2019 to 2020 = -17.7%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2020 to 2021 = -3.85%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70C0"/>
                </a:solidFill>
                <a:effectLst/>
                <a:uLnTx/>
                <a:uFillTx/>
                <a:latin typeface="Arial" panose="020B0604020202020204"/>
                <a:ea typeface="+mn-ea"/>
                <a:cs typeface="+mn-cs"/>
              </a:rPr>
              <a:t>2021 to 2022 = 2.07%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70C0"/>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57EA3569-EDF7-4C7E-9CD2-05DAB45F0A65}"/>
              </a:ext>
            </a:extLst>
          </p:cNvPr>
          <p:cNvGraphicFramePr>
            <a:graphicFrameLocks/>
          </p:cNvGraphicFramePr>
          <p:nvPr/>
        </p:nvGraphicFramePr>
        <p:xfrm>
          <a:off x="223072" y="1128359"/>
          <a:ext cx="8768527" cy="50152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36657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id="{021EBDE6-3373-404C-B96A-858914FABA2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CB49EFA3-7D08-8920-80C6-620C735E0F2D}"/>
              </a:ext>
            </a:extLst>
          </p:cNvPr>
          <p:cNvPicPr>
            <a:picLocks noChangeAspect="1"/>
          </p:cNvPicPr>
          <p:nvPr/>
        </p:nvPicPr>
        <p:blipFill>
          <a:blip r:embed="rId2"/>
          <a:stretch>
            <a:fillRect/>
          </a:stretch>
        </p:blipFill>
        <p:spPr>
          <a:xfrm>
            <a:off x="1135062" y="701112"/>
            <a:ext cx="9921875" cy="3938357"/>
          </a:xfrm>
          <a:prstGeom prst="rect">
            <a:avLst/>
          </a:prstGeom>
        </p:spPr>
      </p:pic>
      <p:pic>
        <p:nvPicPr>
          <p:cNvPr id="7" name="Picture 6">
            <a:extLst>
              <a:ext uri="{FF2B5EF4-FFF2-40B4-BE49-F238E27FC236}">
                <a16:creationId xmlns:a16="http://schemas.microsoft.com/office/drawing/2014/main" id="{F2E34732-F867-6E4C-3334-030327624924}"/>
              </a:ext>
            </a:extLst>
          </p:cNvPr>
          <p:cNvPicPr>
            <a:picLocks noChangeAspect="1"/>
          </p:cNvPicPr>
          <p:nvPr/>
        </p:nvPicPr>
        <p:blipFill>
          <a:blip r:embed="rId3"/>
          <a:stretch>
            <a:fillRect/>
          </a:stretch>
        </p:blipFill>
        <p:spPr>
          <a:xfrm>
            <a:off x="2755900" y="4639469"/>
            <a:ext cx="6965950" cy="2032000"/>
          </a:xfrm>
          <a:prstGeom prst="rect">
            <a:avLst/>
          </a:prstGeom>
        </p:spPr>
      </p:pic>
    </p:spTree>
    <p:extLst>
      <p:ext uri="{BB962C8B-B14F-4D97-AF65-F5344CB8AC3E}">
        <p14:creationId xmlns:p14="http://schemas.microsoft.com/office/powerpoint/2010/main" val="14833650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id="{6E29011C-F739-47E4-B7BF-B4CF13142E6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EB241F4-4920-4907-A904-2064F5C400C1}"/>
              </a:ext>
            </a:extLst>
          </p:cNvPr>
          <p:cNvSpPr txBox="1"/>
          <p:nvPr/>
        </p:nvSpPr>
        <p:spPr>
          <a:xfrm>
            <a:off x="3854162" y="5726668"/>
            <a:ext cx="4731327" cy="369332"/>
          </a:xfrm>
          <a:prstGeom prst="rect">
            <a:avLst/>
          </a:prstGeom>
          <a:solidFill>
            <a:srgbClr val="0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Valid IAG/IAL/RESC Issues by Close Date </a:t>
            </a:r>
          </a:p>
        </p:txBody>
      </p:sp>
      <p:graphicFrame>
        <p:nvGraphicFramePr>
          <p:cNvPr id="3" name="Chart 2">
            <a:extLst>
              <a:ext uri="{FF2B5EF4-FFF2-40B4-BE49-F238E27FC236}">
                <a16:creationId xmlns:a16="http://schemas.microsoft.com/office/drawing/2014/main" id="{0B99BE5A-E674-4B67-9E9D-79EB13AA588B}"/>
              </a:ext>
            </a:extLst>
          </p:cNvPr>
          <p:cNvGraphicFramePr>
            <a:graphicFrameLocks/>
          </p:cNvGraphicFramePr>
          <p:nvPr/>
        </p:nvGraphicFramePr>
        <p:xfrm>
          <a:off x="1133475" y="828675"/>
          <a:ext cx="10172700" cy="4457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50328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C49-FA67-4824-B946-8A8E6842D9D4}"/>
              </a:ext>
            </a:extLst>
          </p:cNvPr>
          <p:cNvSpPr>
            <a:spLocks noGrp="1"/>
          </p:cNvSpPr>
          <p:nvPr>
            <p:ph type="title"/>
          </p:nvPr>
        </p:nvSpPr>
        <p:spPr/>
        <p:txBody>
          <a:bodyPr/>
          <a:lstStyle/>
          <a:p>
            <a:r>
              <a:rPr lang="en-US" dirty="0"/>
              <a:t>Inadvertent Gain Process Timeline</a:t>
            </a:r>
          </a:p>
        </p:txBody>
      </p:sp>
      <p:sp>
        <p:nvSpPr>
          <p:cNvPr id="4" name="Slide Number Placeholder 3">
            <a:extLst>
              <a:ext uri="{FF2B5EF4-FFF2-40B4-BE49-F238E27FC236}">
                <a16:creationId xmlns:a16="http://schemas.microsoft.com/office/drawing/2014/main" id="{5AEFB368-036C-42F8-8659-FC7E1B5BABF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pic>
        <p:nvPicPr>
          <p:cNvPr id="5" name="Content Placeholder 4">
            <a:extLst>
              <a:ext uri="{FF2B5EF4-FFF2-40B4-BE49-F238E27FC236}">
                <a16:creationId xmlns:a16="http://schemas.microsoft.com/office/drawing/2014/main" id="{5407F47B-E08E-406F-92A6-664C5F95CD8C}"/>
              </a:ext>
            </a:extLst>
          </p:cNvPr>
          <p:cNvPicPr>
            <a:picLocks noGrp="1" noChangeAspect="1"/>
          </p:cNvPicPr>
          <p:nvPr>
            <p:ph idx="1"/>
          </p:nvPr>
        </p:nvPicPr>
        <p:blipFill>
          <a:blip r:embed="rId2"/>
          <a:stretch>
            <a:fillRect/>
          </a:stretch>
        </p:blipFill>
        <p:spPr>
          <a:xfrm>
            <a:off x="4191000" y="2477707"/>
            <a:ext cx="6283514" cy="3002831"/>
          </a:xfrm>
          <a:prstGeom prst="rect">
            <a:avLst/>
          </a:prstGeom>
        </p:spPr>
      </p:pic>
      <p:sp>
        <p:nvSpPr>
          <p:cNvPr id="6" name="Rectangle 5">
            <a:extLst>
              <a:ext uri="{FF2B5EF4-FFF2-40B4-BE49-F238E27FC236}">
                <a16:creationId xmlns:a16="http://schemas.microsoft.com/office/drawing/2014/main" id="{09DB1C5A-0BB0-4566-A31B-0A13CE40B518}"/>
              </a:ext>
            </a:extLst>
          </p:cNvPr>
          <p:cNvSpPr/>
          <p:nvPr/>
        </p:nvSpPr>
        <p:spPr>
          <a:xfrm>
            <a:off x="1981200" y="1123020"/>
            <a:ext cx="807720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6770">
                    <a:lumMod val="50000"/>
                  </a:srgbClr>
                </a:solidFill>
                <a:effectLst/>
                <a:uLnTx/>
                <a:uFillTx/>
                <a:latin typeface="Arial" panose="020B0604020202020204"/>
                <a:ea typeface="+mn-ea"/>
                <a:cs typeface="+mn-cs"/>
              </a:rPr>
              <a:t>TDTMS analyzed the results of over 44,000 IAGs/IALs from July 2019 to July 2020, breaking down time required for each transition to provide insight into opportunities for efficiency…</a:t>
            </a:r>
          </a:p>
        </p:txBody>
      </p:sp>
      <p:pic>
        <p:nvPicPr>
          <p:cNvPr id="3" name="Picture 2">
            <a:extLst>
              <a:ext uri="{FF2B5EF4-FFF2-40B4-BE49-F238E27FC236}">
                <a16:creationId xmlns:a16="http://schemas.microsoft.com/office/drawing/2014/main" id="{6194CDCE-9FD8-4ED5-9362-4F94459DA609}"/>
              </a:ext>
            </a:extLst>
          </p:cNvPr>
          <p:cNvPicPr>
            <a:picLocks noChangeAspect="1"/>
          </p:cNvPicPr>
          <p:nvPr/>
        </p:nvPicPr>
        <p:blipFill>
          <a:blip r:embed="rId3"/>
          <a:stretch>
            <a:fillRect/>
          </a:stretch>
        </p:blipFill>
        <p:spPr>
          <a:xfrm>
            <a:off x="1600201" y="2477708"/>
            <a:ext cx="2376045" cy="3002831"/>
          </a:xfrm>
          <a:prstGeom prst="rect">
            <a:avLst/>
          </a:prstGeom>
        </p:spPr>
      </p:pic>
    </p:spTree>
    <p:extLst>
      <p:ext uri="{BB962C8B-B14F-4D97-AF65-F5344CB8AC3E}">
        <p14:creationId xmlns:p14="http://schemas.microsoft.com/office/powerpoint/2010/main" val="36102809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2131-8D42-45E2-B028-534BD4994ABF}"/>
              </a:ext>
            </a:extLst>
          </p:cNvPr>
          <p:cNvSpPr>
            <a:spLocks noGrp="1"/>
          </p:cNvSpPr>
          <p:nvPr>
            <p:ph type="title"/>
          </p:nvPr>
        </p:nvSpPr>
        <p:spPr/>
        <p:txBody>
          <a:bodyPr/>
          <a:lstStyle/>
          <a:p>
            <a:r>
              <a:rPr lang="en-US" sz="2600" dirty="0"/>
              <a:t>Inadvertent Gain Process Timeline – Data Analysis</a:t>
            </a:r>
          </a:p>
        </p:txBody>
      </p:sp>
      <p:sp>
        <p:nvSpPr>
          <p:cNvPr id="3" name="Content Placeholder 2">
            <a:extLst>
              <a:ext uri="{FF2B5EF4-FFF2-40B4-BE49-F238E27FC236}">
                <a16:creationId xmlns:a16="http://schemas.microsoft.com/office/drawing/2014/main" id="{CB32F0F7-D998-45ED-A049-DA573740AE0F}"/>
              </a:ext>
            </a:extLst>
          </p:cNvPr>
          <p:cNvSpPr>
            <a:spLocks noGrp="1"/>
          </p:cNvSpPr>
          <p:nvPr>
            <p:ph idx="1"/>
          </p:nvPr>
        </p:nvSpPr>
        <p:spPr>
          <a:xfrm>
            <a:off x="761999" y="638176"/>
            <a:ext cx="10125075" cy="5052221"/>
          </a:xfrm>
        </p:spPr>
        <p:txBody>
          <a:bodyPr/>
          <a:lstStyle/>
          <a:p>
            <a:pPr marL="0" indent="0">
              <a:lnSpc>
                <a:spcPct val="90000"/>
              </a:lnSpc>
              <a:spcBef>
                <a:spcPts val="1200"/>
              </a:spcBef>
              <a:spcAft>
                <a:spcPts val="200"/>
              </a:spcAft>
              <a:buClr>
                <a:srgbClr val="1CADE4"/>
              </a:buClr>
              <a:buSzPct val="100000"/>
              <a:buNone/>
            </a:pPr>
            <a:r>
              <a:rPr lang="en-US" sz="2000" b="1" dirty="0">
                <a:solidFill>
                  <a:prstClr val="black">
                    <a:lumMod val="75000"/>
                    <a:lumOff val="25000"/>
                  </a:prstClr>
                </a:solidFill>
                <a:latin typeface="Arial" panose="020B0604020202020204" pitchFamily="34" charset="0"/>
                <a:cs typeface="Arial" panose="020B0604020202020204" pitchFamily="34" charset="0"/>
              </a:rPr>
              <a:t>Summary of the latest TDTMS analysis from Jul-Dec 2021 data </a:t>
            </a:r>
            <a:r>
              <a:rPr lang="en-US" sz="2000" dirty="0">
                <a:solidFill>
                  <a:schemeClr val="accent1">
                    <a:lumMod val="50000"/>
                    <a:lumOff val="50000"/>
                  </a:schemeClr>
                </a:solidFill>
                <a:latin typeface="Arial" panose="020B0604020202020204" pitchFamily="34" charset="0"/>
                <a:cs typeface="Arial" panose="020B0604020202020204" pitchFamily="34" charset="0"/>
              </a:rPr>
              <a:t>(values in blue represent results from 2020 analysis) …</a:t>
            </a:r>
            <a:r>
              <a:rPr lang="en-US" sz="2000" dirty="0">
                <a:solidFill>
                  <a:prstClr val="black">
                    <a:lumMod val="75000"/>
                    <a:lumOff val="25000"/>
                  </a:prstClr>
                </a:solidFill>
                <a:latin typeface="Arial" panose="020B0604020202020204" pitchFamily="34" charset="0"/>
                <a:cs typeface="Arial" panose="020B0604020202020204" pitchFamily="34" charset="0"/>
              </a:rPr>
              <a:t> </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Over 55% </a:t>
            </a:r>
            <a:r>
              <a:rPr lang="en-US" sz="2000" dirty="0">
                <a:solidFill>
                  <a:schemeClr val="accent1">
                    <a:lumMod val="50000"/>
                    <a:lumOff val="50000"/>
                  </a:schemeClr>
                </a:solidFill>
                <a:latin typeface="Arial" panose="020B0604020202020204" pitchFamily="34" charset="0"/>
                <a:cs typeface="Arial" panose="020B0604020202020204" pitchFamily="34" charset="0"/>
              </a:rPr>
              <a:t>(50%) </a:t>
            </a:r>
            <a:r>
              <a:rPr lang="en-US" sz="2000" dirty="0">
                <a:solidFill>
                  <a:prstClr val="black">
                    <a:lumMod val="75000"/>
                    <a:lumOff val="25000"/>
                  </a:prstClr>
                </a:solidFill>
                <a:latin typeface="Arial" panose="020B0604020202020204" pitchFamily="34" charset="0"/>
                <a:cs typeface="Arial" panose="020B0604020202020204" pitchFamily="34" charset="0"/>
              </a:rPr>
              <a:t>of MTs are submitted within 7 days of the originating transaction</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~50% of MTs are acknowledged same day they are submitted</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96% </a:t>
            </a:r>
            <a:r>
              <a:rPr lang="en-US" sz="2000" dirty="0">
                <a:solidFill>
                  <a:schemeClr val="accent1">
                    <a:lumMod val="50000"/>
                    <a:lumOff val="50000"/>
                  </a:schemeClr>
                </a:solidFill>
                <a:latin typeface="Arial" panose="020B0604020202020204" pitchFamily="34" charset="0"/>
                <a:cs typeface="Arial" panose="020B0604020202020204" pitchFamily="34" charset="0"/>
              </a:rPr>
              <a:t>(94%) </a:t>
            </a:r>
            <a:r>
              <a:rPr lang="en-US" sz="2000" dirty="0">
                <a:solidFill>
                  <a:prstClr val="black">
                    <a:lumMod val="75000"/>
                    <a:lumOff val="25000"/>
                  </a:prstClr>
                </a:solidFill>
                <a:latin typeface="Arial" panose="020B0604020202020204" pitchFamily="34" charset="0"/>
                <a:cs typeface="Arial" panose="020B0604020202020204" pitchFamily="34" charset="0"/>
              </a:rPr>
              <a:t>of completed MTs – CRs reach an agreement within 7 days once opened</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Hand-offs still exist in sending BDMVIs, however improved 5-6%</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96% </a:t>
            </a:r>
            <a:r>
              <a:rPr lang="en-US" sz="2000" dirty="0">
                <a:solidFill>
                  <a:schemeClr val="accent1">
                    <a:lumMod val="50000"/>
                    <a:lumOff val="50000"/>
                  </a:schemeClr>
                </a:solidFill>
                <a:latin typeface="Arial" panose="020B0604020202020204" pitchFamily="34" charset="0"/>
                <a:cs typeface="Arial" panose="020B0604020202020204" pitchFamily="34" charset="0"/>
              </a:rPr>
              <a:t>(90%) </a:t>
            </a:r>
            <a:r>
              <a:rPr lang="en-US" sz="2000" dirty="0">
                <a:solidFill>
                  <a:prstClr val="black">
                    <a:lumMod val="75000"/>
                    <a:lumOff val="25000"/>
                  </a:prstClr>
                </a:solidFill>
                <a:latin typeface="Arial" panose="020B0604020202020204" pitchFamily="34" charset="0"/>
                <a:cs typeface="Arial" panose="020B0604020202020204" pitchFamily="34" charset="0"/>
              </a:rPr>
              <a:t>of IAGs are resolved in 21 days</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latin typeface="Arial" panose="020B0604020202020204" pitchFamily="34" charset="0"/>
                <a:cs typeface="Arial" panose="020B0604020202020204" pitchFamily="34" charset="0"/>
              </a:rPr>
              <a:t>91%</a:t>
            </a:r>
            <a:r>
              <a:rPr lang="en-US" sz="2000" dirty="0">
                <a:solidFill>
                  <a:schemeClr val="accent1">
                    <a:lumMod val="50000"/>
                    <a:lumOff val="50000"/>
                  </a:schemeClr>
                </a:solidFill>
                <a:latin typeface="Arial" panose="020B0604020202020204" pitchFamily="34" charset="0"/>
                <a:cs typeface="Arial" panose="020B0604020202020204" pitchFamily="34" charset="0"/>
              </a:rPr>
              <a:t> (80%) </a:t>
            </a:r>
            <a:r>
              <a:rPr lang="en-US" sz="2000" dirty="0">
                <a:solidFill>
                  <a:prstClr val="black">
                    <a:lumMod val="75000"/>
                    <a:lumOff val="25000"/>
                  </a:prstClr>
                </a:solidFill>
                <a:latin typeface="Arial" panose="020B0604020202020204" pitchFamily="34" charset="0"/>
                <a:cs typeface="Arial" panose="020B0604020202020204" pitchFamily="34" charset="0"/>
              </a:rPr>
              <a:t>of IALs are resolved in 21 days</a:t>
            </a:r>
          </a:p>
          <a:p>
            <a:pPr>
              <a:lnSpc>
                <a:spcPct val="90000"/>
              </a:lnSpc>
              <a:spcBef>
                <a:spcPts val="1200"/>
              </a:spcBef>
              <a:spcAft>
                <a:spcPts val="200"/>
              </a:spcAft>
              <a:buClr>
                <a:srgbClr val="1CADE4"/>
              </a:buClr>
              <a:buSzPct val="100000"/>
              <a:buFont typeface="Wingdings" panose="05000000000000000000" pitchFamily="2" charset="2"/>
              <a:buChar char="q"/>
            </a:pPr>
            <a:r>
              <a:rPr lang="en-US" sz="2000" dirty="0">
                <a:solidFill>
                  <a:prstClr val="black">
                    <a:lumMod val="75000"/>
                    <a:lumOff val="25000"/>
                  </a:prstClr>
                </a:solidFill>
                <a:highlight>
                  <a:srgbClr val="FFFF00"/>
                </a:highlight>
                <a:latin typeface="Arial" panose="020B0604020202020204" pitchFamily="34" charset="0"/>
                <a:cs typeface="Arial" panose="020B0604020202020204" pitchFamily="34" charset="0"/>
              </a:rPr>
              <a:t>CALL TO ACTION </a:t>
            </a:r>
            <a:r>
              <a:rPr lang="en-US" sz="2000" dirty="0">
                <a:solidFill>
                  <a:prstClr val="black">
                    <a:lumMod val="75000"/>
                    <a:lumOff val="25000"/>
                  </a:prstClr>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REPs are encouraged to review and compare their performance to identify any opportunities to streamline their process  </a:t>
            </a:r>
          </a:p>
          <a:p>
            <a:pPr>
              <a:lnSpc>
                <a:spcPct val="90000"/>
              </a:lnSpc>
              <a:spcBef>
                <a:spcPts val="1200"/>
              </a:spcBef>
              <a:buClr>
                <a:srgbClr val="1CADE4"/>
              </a:buClr>
              <a:buSzPct val="100000"/>
              <a:buFont typeface="Wingdings" panose="05000000000000000000" pitchFamily="2" charset="2"/>
              <a:buChar char="q"/>
            </a:pPr>
            <a:r>
              <a:rPr lang="en-US" sz="2000" dirty="0">
                <a:solidFill>
                  <a:schemeClr val="tx2">
                    <a:lumMod val="50000"/>
                  </a:schemeClr>
                </a:solidFill>
                <a:latin typeface="Arial" panose="020B0604020202020204" pitchFamily="34" charset="0"/>
                <a:cs typeface="Arial" panose="020B0604020202020204" pitchFamily="34" charset="0"/>
              </a:rPr>
              <a:t>Posted to main TDTMS meeting page are the results of the two analyses conducted providing the performance of each REP (listed by respective REP#) </a:t>
            </a:r>
            <a:r>
              <a:rPr lang="en-US" sz="2000" dirty="0">
                <a:solidFill>
                  <a:schemeClr val="tx2">
                    <a:lumMod val="50000"/>
                  </a:schemeClr>
                </a:solidFill>
                <a:latin typeface="Arial" panose="020B0604020202020204" pitchFamily="34" charset="0"/>
                <a:cs typeface="Arial" panose="020B0604020202020204" pitchFamily="34" charset="0"/>
                <a:hlinkClick r:id="rId2"/>
              </a:rPr>
              <a:t>https://www.ercot.com/committees/rms/tdtms</a:t>
            </a:r>
            <a:r>
              <a:rPr lang="en-US" sz="2000" dirty="0">
                <a:solidFill>
                  <a:schemeClr val="tx2">
                    <a:lumMod val="50000"/>
                  </a:schemeClr>
                </a:solidFill>
                <a:latin typeface="Arial" panose="020B0604020202020204" pitchFamily="34" charset="0"/>
                <a:cs typeface="Arial" panose="020B0604020202020204" pitchFamily="34" charset="0"/>
              </a:rPr>
              <a:t>:        </a:t>
            </a:r>
          </a:p>
          <a:p>
            <a:pPr lvl="1">
              <a:lnSpc>
                <a:spcPct val="90000"/>
              </a:lnSpc>
              <a:spcBef>
                <a:spcPts val="600"/>
              </a:spcBef>
              <a:buClr>
                <a:srgbClr val="1CADE4"/>
              </a:buClr>
              <a:buSzPct val="100000"/>
              <a:buFont typeface="Courier New" panose="02070309020205020404" pitchFamily="49" charset="0"/>
              <a:buChar char="o"/>
            </a:pPr>
            <a:r>
              <a:rPr lang="en-US" sz="1600" b="1" i="1" dirty="0">
                <a:solidFill>
                  <a:schemeClr val="tx2">
                    <a:lumMod val="50000"/>
                  </a:schemeClr>
                </a:solidFill>
                <a:latin typeface="Arial" panose="020B0604020202020204" pitchFamily="34" charset="0"/>
                <a:cs typeface="Arial" panose="020B0604020202020204" pitchFamily="34" charset="0"/>
              </a:rPr>
              <a:t>IAL Analysis 20201116 </a:t>
            </a:r>
            <a:r>
              <a:rPr lang="en-US" sz="1600" dirty="0">
                <a:solidFill>
                  <a:schemeClr val="tx2">
                    <a:lumMod val="50000"/>
                  </a:schemeClr>
                </a:solidFill>
                <a:latin typeface="Arial" panose="020B0604020202020204" pitchFamily="34" charset="0"/>
                <a:cs typeface="Arial" panose="020B0604020202020204" pitchFamily="34" charset="0"/>
              </a:rPr>
              <a:t>and </a:t>
            </a:r>
            <a:r>
              <a:rPr lang="en-US" sz="1600" b="1" i="1" dirty="0">
                <a:solidFill>
                  <a:schemeClr val="tx2">
                    <a:lumMod val="50000"/>
                  </a:schemeClr>
                </a:solidFill>
                <a:latin typeface="Arial" panose="020B0604020202020204" pitchFamily="34" charset="0"/>
                <a:cs typeface="Arial" panose="020B0604020202020204" pitchFamily="34" charset="0"/>
              </a:rPr>
              <a:t>IAG Analysis 20201116</a:t>
            </a:r>
          </a:p>
          <a:p>
            <a:pPr lvl="1">
              <a:lnSpc>
                <a:spcPct val="90000"/>
              </a:lnSpc>
              <a:spcBef>
                <a:spcPts val="600"/>
              </a:spcBef>
              <a:buClr>
                <a:srgbClr val="1CADE4"/>
              </a:buClr>
              <a:buSzPct val="100000"/>
              <a:buFont typeface="Courier New" panose="02070309020205020404" pitchFamily="49" charset="0"/>
              <a:buChar char="o"/>
            </a:pPr>
            <a:r>
              <a:rPr lang="en-US" sz="1600" b="1" i="1" dirty="0">
                <a:solidFill>
                  <a:schemeClr val="tx2">
                    <a:lumMod val="50000"/>
                  </a:schemeClr>
                </a:solidFill>
                <a:latin typeface="Arial" panose="020B0604020202020204" pitchFamily="34" charset="0"/>
                <a:cs typeface="Arial" panose="020B0604020202020204" pitchFamily="34" charset="0"/>
              </a:rPr>
              <a:t>IAL Data Analysis Jul-Dec 2021 TDTMS </a:t>
            </a:r>
            <a:r>
              <a:rPr lang="en-US" sz="1600" i="1" dirty="0">
                <a:solidFill>
                  <a:schemeClr val="tx2">
                    <a:lumMod val="50000"/>
                  </a:schemeClr>
                </a:solidFill>
                <a:latin typeface="Arial" panose="020B0604020202020204" pitchFamily="34" charset="0"/>
                <a:cs typeface="Arial" panose="020B0604020202020204" pitchFamily="34" charset="0"/>
              </a:rPr>
              <a:t>and </a:t>
            </a:r>
            <a:r>
              <a:rPr lang="en-US" sz="1600" b="1" i="1" dirty="0">
                <a:solidFill>
                  <a:schemeClr val="tx2">
                    <a:lumMod val="50000"/>
                  </a:schemeClr>
                </a:solidFill>
                <a:latin typeface="Arial" panose="020B0604020202020204" pitchFamily="34" charset="0"/>
                <a:cs typeface="Arial" panose="020B0604020202020204" pitchFamily="34" charset="0"/>
              </a:rPr>
              <a:t>IAG Data Analysis Jul-Dec 2021</a:t>
            </a:r>
            <a:endParaRPr lang="en-US" sz="1600" i="1" dirty="0">
              <a:solidFill>
                <a:schemeClr val="tx2">
                  <a:lumMod val="50000"/>
                </a:schemeClr>
              </a:solidFill>
              <a:latin typeface="Arial" panose="020B0604020202020204" pitchFamily="34" charset="0"/>
              <a:cs typeface="Arial" panose="020B0604020202020204" pitchFamily="34" charset="0"/>
            </a:endParaRPr>
          </a:p>
          <a:p>
            <a:pPr lvl="1">
              <a:lnSpc>
                <a:spcPct val="90000"/>
              </a:lnSpc>
              <a:spcBef>
                <a:spcPts val="1200"/>
              </a:spcBef>
              <a:spcAft>
                <a:spcPts val="200"/>
              </a:spcAft>
              <a:buClr>
                <a:srgbClr val="1CADE4"/>
              </a:buClr>
              <a:buSzPct val="100000"/>
              <a:buFont typeface="Courier New" panose="02070309020205020404" pitchFamily="49" charset="0"/>
              <a:buChar char="o"/>
            </a:pPr>
            <a:endParaRPr lang="en-US" sz="1600" b="1" i="1" dirty="0">
              <a:solidFill>
                <a:schemeClr val="tx2">
                  <a:lumMod val="50000"/>
                </a:schemeClr>
              </a:solidFill>
              <a:latin typeface="Arial" panose="020B0604020202020204" pitchFamily="34" charset="0"/>
              <a:cs typeface="Arial" panose="020B0604020202020204" pitchFamily="34" charset="0"/>
            </a:endParaRPr>
          </a:p>
          <a:p>
            <a:pPr lvl="1">
              <a:lnSpc>
                <a:spcPct val="90000"/>
              </a:lnSpc>
              <a:spcBef>
                <a:spcPts val="1200"/>
              </a:spcBef>
              <a:spcAft>
                <a:spcPts val="200"/>
              </a:spcAft>
              <a:buClr>
                <a:srgbClr val="1CADE4"/>
              </a:buClr>
              <a:buSzPct val="100000"/>
              <a:buFont typeface="Wingdings" panose="05000000000000000000" pitchFamily="2" charset="2"/>
              <a:buChar char="q"/>
            </a:pPr>
            <a:endParaRPr lang="en-US" sz="1600" dirty="0">
              <a:solidFill>
                <a:schemeClr val="tx2">
                  <a:lumMod val="50000"/>
                </a:schemeClr>
              </a:solidFill>
              <a:latin typeface="Arial" panose="020B0604020202020204" pitchFamily="34" charset="0"/>
              <a:cs typeface="Arial" panose="020B0604020202020204" pitchFamily="34" charset="0"/>
            </a:endParaRPr>
          </a:p>
          <a:p>
            <a:pPr>
              <a:lnSpc>
                <a:spcPct val="90000"/>
              </a:lnSpc>
              <a:spcBef>
                <a:spcPts val="1200"/>
              </a:spcBef>
              <a:spcAft>
                <a:spcPts val="200"/>
              </a:spcAft>
              <a:buClr>
                <a:srgbClr val="1CADE4"/>
              </a:buClr>
              <a:buSzPct val="100000"/>
              <a:buFont typeface="Wingdings" panose="05000000000000000000" pitchFamily="2" charset="2"/>
              <a:buChar char="q"/>
            </a:pPr>
            <a:endParaRPr lang="en-US" sz="2000" dirty="0">
              <a:solidFill>
                <a:schemeClr val="tx2">
                  <a:lumMod val="50000"/>
                </a:schemeClr>
              </a:solidFill>
              <a:latin typeface="Arial" panose="020B0604020202020204" pitchFamily="34" charset="0"/>
              <a:cs typeface="Arial" panose="020B0604020202020204" pitchFamily="34" charset="0"/>
            </a:endParaRPr>
          </a:p>
          <a:p>
            <a:pPr lvl="1">
              <a:lnSpc>
                <a:spcPct val="90000"/>
              </a:lnSpc>
              <a:spcBef>
                <a:spcPts val="1200"/>
              </a:spcBef>
              <a:spcAft>
                <a:spcPts val="200"/>
              </a:spcAft>
              <a:buClr>
                <a:srgbClr val="1CADE4"/>
              </a:buClr>
              <a:buSzPct val="100000"/>
              <a:buFont typeface="Wingdings" panose="05000000000000000000" pitchFamily="2" charset="2"/>
              <a:buChar char="q"/>
            </a:pPr>
            <a:endParaRPr lang="en-US" sz="1800" dirty="0">
              <a:solidFill>
                <a:schemeClr val="tx2">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378FBAE-3760-4F97-8075-0F2978A4F9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75844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1905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0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2204652"/>
            <a:ext cx="8636000" cy="987348"/>
          </a:xfrm>
          <a:prstGeom prst="rect">
            <a:avLst/>
          </a:prstGeom>
        </p:spPr>
      </p:pic>
    </p:spTree>
    <p:extLst>
      <p:ext uri="{BB962C8B-B14F-4D97-AF65-F5344CB8AC3E}">
        <p14:creationId xmlns:p14="http://schemas.microsoft.com/office/powerpoint/2010/main" val="13668698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1828800" y="1139033"/>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srgbClr val="5B6770">
                  <a:tint val="75000"/>
                </a:srgbClr>
              </a:solidFill>
              <a:effectLst/>
              <a:uLnTx/>
              <a:uFillTx/>
              <a:latin typeface="Arial" panose="020B0604020202020204"/>
              <a:ea typeface="+mn-ea"/>
              <a:cs typeface="+mn-cs"/>
            </a:endParaRPr>
          </a:p>
        </p:txBody>
      </p:sp>
      <p:sp>
        <p:nvSpPr>
          <p:cNvPr id="5" name="Content Placeholder 2"/>
          <p:cNvSpPr txBox="1">
            <a:spLocks/>
          </p:cNvSpPr>
          <p:nvPr/>
        </p:nvSpPr>
        <p:spPr>
          <a:xfrm>
            <a:off x="3415324"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AEC7"/>
                </a:solidFill>
                <a:effectLst/>
                <a:uLnTx/>
                <a:uFillTx/>
                <a:latin typeface="Arial" panose="020B0604020202020204"/>
                <a:ea typeface="+mn-ea"/>
                <a:cs typeface="+mn-cs"/>
              </a:rPr>
              <a:t>ANSWER</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5B6770"/>
                </a:solidFill>
                <a:effectLst/>
                <a:uLnTx/>
                <a:uFillTx/>
                <a:latin typeface="Arial" panose="020B0604020202020204"/>
                <a:ea typeface="+mn-ea"/>
                <a:cs typeface="+mn-cs"/>
              </a:rPr>
              <a:t>The Gaining REP </a:t>
            </a:r>
            <a:r>
              <a:rPr kumimoji="0" lang="en-US" sz="2000" b="0" i="1" u="none" strike="noStrike" kern="1200" cap="none" spc="0" normalizeH="0" baseline="0" noProof="0" dirty="0">
                <a:ln>
                  <a:noFill/>
                </a:ln>
                <a:solidFill>
                  <a:srgbClr val="5B6770"/>
                </a:solidFill>
                <a:effectLst/>
                <a:uLnTx/>
                <a:uFillTx/>
                <a:latin typeface="Arial" panose="020B0604020202020204"/>
                <a:ea typeface="+mn-ea"/>
                <a:cs typeface="+mn-cs"/>
              </a:rPr>
              <a:t>– valid IAG &amp; IAL MTs will only count toward the Gaining REP’s total</a:t>
            </a:r>
          </a:p>
        </p:txBody>
      </p:sp>
      <p:sp>
        <p:nvSpPr>
          <p:cNvPr id="6" name="Rectangle 5"/>
          <p:cNvSpPr/>
          <p:nvPr/>
        </p:nvSpPr>
        <p:spPr>
          <a:xfrm>
            <a:off x="3048000" y="3362492"/>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2620538"/>
            <a:ext cx="379677" cy="370371"/>
          </a:xfrm>
          <a:prstGeom prst="rect">
            <a:avLst/>
          </a:prstGeom>
        </p:spPr>
      </p:pic>
      <p:sp>
        <p:nvSpPr>
          <p:cNvPr id="8" name="Rectangle 7"/>
          <p:cNvSpPr/>
          <p:nvPr/>
        </p:nvSpPr>
        <p:spPr>
          <a:xfrm>
            <a:off x="1828801" y="253609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7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br>
              <a:rPr lang="en-US" altLang="en-US"/>
            </a:br>
            <a:endParaRPr lang="en-US" altLang="en-US">
              <a:solidFill>
                <a:schemeClr val="accent1"/>
              </a:solidFill>
            </a:endParaRPr>
          </a:p>
        </p:txBody>
      </p:sp>
      <p:sp>
        <p:nvSpPr>
          <p:cNvPr id="8195" name="Content Placeholder 2"/>
          <p:cNvSpPr>
            <a:spLocks noGrp="1"/>
          </p:cNvSpPr>
          <p:nvPr>
            <p:ph idx="1"/>
          </p:nvPr>
        </p:nvSpPr>
        <p:spPr bwMode="auto">
          <a:xfrm>
            <a:off x="1828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200" u="sng" dirty="0"/>
              <a:t>Scenario: </a:t>
            </a:r>
          </a:p>
          <a:p>
            <a:pPr marL="0" indent="0">
              <a:spcBef>
                <a:spcPts val="1200"/>
              </a:spcBef>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None/>
            </a:pP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None/>
            </a:pP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11</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srgbClr val="5B6770">
                  <a:tint val="75000"/>
                </a:srgbClr>
              </a:solidFill>
              <a:effectLst/>
              <a:uLnTx/>
              <a:uFillTx/>
              <a:latin typeface="Arial" panose="020B0604020202020204"/>
              <a:ea typeface="+mn-ea"/>
              <a:cs typeface="+mn-cs"/>
            </a:endParaRPr>
          </a:p>
        </p:txBody>
      </p:sp>
      <p:sp>
        <p:nvSpPr>
          <p:cNvPr id="5" name="Content Placeholder 2"/>
          <p:cNvSpPr txBox="1">
            <a:spLocks/>
          </p:cNvSpPr>
          <p:nvPr/>
        </p:nvSpPr>
        <p:spPr>
          <a:xfrm>
            <a:off x="3415325"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AEC7"/>
                </a:solidFill>
                <a:effectLst/>
                <a:uLnTx/>
                <a:uFillTx/>
                <a:latin typeface="Arial" panose="020B0604020202020204"/>
                <a:ea typeface="+mn-ea"/>
                <a:cs typeface="+mn-cs"/>
              </a:rPr>
              <a:t>ANSWER</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5B6770"/>
                </a:solidFill>
                <a:effectLst/>
                <a:uLnTx/>
                <a:uFillTx/>
                <a:latin typeface="Arial" panose="020B0604020202020204"/>
                <a:ea typeface="+mn-ea"/>
                <a:cs typeface="+mn-cs"/>
              </a:rPr>
              <a:t>FALSE</a:t>
            </a:r>
            <a:r>
              <a:rPr kumimoji="0" lang="en-US" sz="2000" b="0" i="1" u="none" strike="noStrike" kern="1200" cap="none" spc="0" normalizeH="0" baseline="0" noProof="0" dirty="0">
                <a:ln>
                  <a:noFill/>
                </a:ln>
                <a:solidFill>
                  <a:srgbClr val="5B6770"/>
                </a:solidFill>
                <a:effectLst/>
                <a:uLnTx/>
                <a:uFillTx/>
                <a:latin typeface="Arial" panose="020B0604020202020204"/>
                <a:ea typeface="+mn-ea"/>
                <a:cs typeface="+mn-cs"/>
              </a:rPr>
              <a:t> – Assigned REP #s will remain consistent for the market reporting</a:t>
            </a:r>
          </a:p>
        </p:txBody>
      </p:sp>
      <p:sp>
        <p:nvSpPr>
          <p:cNvPr id="6" name="Rectangle 5"/>
          <p:cNvSpPr/>
          <p:nvPr/>
        </p:nvSpPr>
        <p:spPr>
          <a:xfrm>
            <a:off x="3048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2284967"/>
            <a:ext cx="379677" cy="370371"/>
          </a:xfrm>
          <a:prstGeom prst="rect">
            <a:avLst/>
          </a:prstGeom>
        </p:spPr>
      </p:pic>
      <p:sp>
        <p:nvSpPr>
          <p:cNvPr id="8" name="Rectangle 7"/>
          <p:cNvSpPr/>
          <p:nvPr/>
        </p:nvSpPr>
        <p:spPr>
          <a:xfrm>
            <a:off x="1897501" y="223520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628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tint val="75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srgbClr val="5B6770">
                  <a:tint val="75000"/>
                </a:srgbClr>
              </a:solidFill>
              <a:effectLst/>
              <a:uLnTx/>
              <a:uFillTx/>
              <a:latin typeface="Arial" panose="020B0604020202020204"/>
              <a:ea typeface="+mn-ea"/>
              <a:cs typeface="+mn-cs"/>
            </a:endParaRPr>
          </a:p>
        </p:txBody>
      </p:sp>
      <p:sp>
        <p:nvSpPr>
          <p:cNvPr id="5" name="Content Placeholder 2"/>
          <p:cNvSpPr txBox="1">
            <a:spLocks/>
          </p:cNvSpPr>
          <p:nvPr/>
        </p:nvSpPr>
        <p:spPr>
          <a:xfrm>
            <a:off x="3015095"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AEC7"/>
                </a:solidFill>
                <a:effectLst/>
                <a:uLnTx/>
                <a:uFillTx/>
                <a:latin typeface="Arial" panose="020B0604020202020204"/>
                <a:ea typeface="+mn-ea"/>
                <a:cs typeface="+mn-cs"/>
              </a:rPr>
              <a:t>ANSWER</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5B6770"/>
                </a:solidFill>
                <a:effectLst/>
                <a:uLnTx/>
                <a:uFillTx/>
                <a:latin typeface="Arial" panose="020B0604020202020204"/>
                <a:ea typeface="+mn-ea"/>
                <a:cs typeface="+mn-cs"/>
              </a:rPr>
              <a:t>All of the above </a:t>
            </a:r>
            <a:r>
              <a:rPr kumimoji="0" lang="en-US" sz="2000" b="0" i="1" u="none" strike="noStrike" kern="1200" cap="none" spc="0" normalizeH="0" baseline="0" noProof="0" dirty="0">
                <a:ln>
                  <a:noFill/>
                </a:ln>
                <a:solidFill>
                  <a:srgbClr val="5B6770"/>
                </a:solidFill>
                <a:effectLst/>
                <a:uLnTx/>
                <a:uFillTx/>
                <a:latin typeface="Arial" panose="020B0604020202020204"/>
                <a:ea typeface="+mn-ea"/>
                <a:cs typeface="+mn-cs"/>
              </a:rPr>
              <a:t>– If all REPs work to drive efficiencies in their processes, the market will benefit</a:t>
            </a:r>
          </a:p>
        </p:txBody>
      </p:sp>
      <p:sp>
        <p:nvSpPr>
          <p:cNvPr id="6" name="Rectangle 5"/>
          <p:cNvSpPr/>
          <p:nvPr/>
        </p:nvSpPr>
        <p:spPr>
          <a:xfrm>
            <a:off x="2665459" y="4477102"/>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3993124"/>
            <a:ext cx="379677" cy="370371"/>
          </a:xfrm>
          <a:prstGeom prst="rect">
            <a:avLst/>
          </a:prstGeom>
        </p:spPr>
      </p:pic>
      <p:sp>
        <p:nvSpPr>
          <p:cNvPr id="8" name="Rectangle 7"/>
          <p:cNvSpPr/>
          <p:nvPr/>
        </p:nvSpPr>
        <p:spPr>
          <a:xfrm>
            <a:off x="1776677" y="3885233"/>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925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4737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0" y="3021196"/>
            <a:ext cx="5105400" cy="2708434"/>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Survey</a:t>
            </a:r>
          </a:p>
          <a:p>
            <a:pPr marL="457200" indent="-457200">
              <a:spcBef>
                <a:spcPts val="600"/>
              </a:spcBef>
              <a:buFont typeface="Arial" panose="020B0604020202020204" pitchFamily="34" charset="0"/>
              <a:buChar char="•"/>
            </a:pPr>
            <a:r>
              <a:rPr lang="en-US" sz="2000" b="1" dirty="0">
                <a:solidFill>
                  <a:srgbClr val="5B6770"/>
                </a:solidFill>
                <a:latin typeface="Arial" panose="020B0604020202020204"/>
              </a:rPr>
              <a:t>What did you like?</a:t>
            </a:r>
          </a:p>
          <a:p>
            <a:pPr marL="457200" indent="-457200">
              <a:spcBef>
                <a:spcPts val="600"/>
              </a:spcBef>
              <a:buFont typeface="Arial" panose="020B0604020202020204" pitchFamily="34" charset="0"/>
              <a:buChar char="•"/>
            </a:pPr>
            <a:r>
              <a:rPr lang="en-US" sz="2000" b="1" dirty="0">
                <a:solidFill>
                  <a:srgbClr val="5B6770"/>
                </a:solidFill>
                <a:latin typeface="Arial" panose="020B0604020202020204"/>
              </a:rPr>
              <a:t>What didn’t you like?</a:t>
            </a:r>
          </a:p>
          <a:p>
            <a:pPr marL="457200" indent="-457200">
              <a:spcBef>
                <a:spcPts val="600"/>
              </a:spcBef>
              <a:buFont typeface="Arial" panose="020B0604020202020204" pitchFamily="34" charset="0"/>
              <a:buChar char="•"/>
            </a:pPr>
            <a:r>
              <a:rPr lang="en-US" sz="2000" b="1" dirty="0">
                <a:solidFill>
                  <a:srgbClr val="5B6770"/>
                </a:solidFill>
                <a:latin typeface="Arial" panose="020B0604020202020204"/>
              </a:rPr>
              <a:t>What could we do better?</a:t>
            </a:r>
          </a:p>
          <a:p>
            <a:pPr marL="457200" indent="-457200">
              <a:spcBef>
                <a:spcPts val="600"/>
              </a:spcBef>
              <a:buFont typeface="Arial" panose="020B0604020202020204" pitchFamily="34" charset="0"/>
              <a:buChar char="•"/>
            </a:pPr>
            <a:endParaRPr lang="en-US" sz="2000" b="1" dirty="0">
              <a:solidFill>
                <a:srgbClr val="5B6770"/>
              </a:solidFill>
              <a:latin typeface="Arial" panose="020B0604020202020204"/>
            </a:endParaRPr>
          </a:p>
          <a:p>
            <a:pPr>
              <a:spcBef>
                <a:spcPts val="600"/>
              </a:spcBef>
            </a:pPr>
            <a:r>
              <a:rPr lang="en-US" i="1" u="sng" dirty="0">
                <a:solidFill>
                  <a:prstClr val="black"/>
                </a:solidFill>
                <a:latin typeface="Arial" panose="020B0604020202020204"/>
                <a:hlinkClick r:id="rId2"/>
              </a:rPr>
              <a:t>www.surveymonkey.com/r/ERCOTILT</a:t>
            </a:r>
            <a:endParaRPr lang="en-US" sz="2000" dirty="0">
              <a:solidFill>
                <a:srgbClr val="5B6770"/>
              </a:solidFill>
              <a:latin typeface="Arial" panose="020B0604020202020204"/>
            </a:endParaRPr>
          </a:p>
        </p:txBody>
      </p:sp>
      <p:pic>
        <p:nvPicPr>
          <p:cNvPr id="3" name="Picture 2">
            <a:extLst>
              <a:ext uri="{FF2B5EF4-FFF2-40B4-BE49-F238E27FC236}">
                <a16:creationId xmlns:a16="http://schemas.microsoft.com/office/drawing/2014/main" id="{D1D84391-B394-4DFE-8C7B-654E2CF90DC7}"/>
              </a:ext>
            </a:extLst>
          </p:cNvPr>
          <p:cNvPicPr>
            <a:picLocks noChangeAspect="1"/>
          </p:cNvPicPr>
          <p:nvPr/>
        </p:nvPicPr>
        <p:blipFill>
          <a:blip r:embed="rId3"/>
          <a:stretch>
            <a:fillRect/>
          </a:stretch>
        </p:blipFill>
        <p:spPr>
          <a:xfrm>
            <a:off x="6705600" y="228600"/>
            <a:ext cx="2438400" cy="2438400"/>
          </a:xfrm>
          <a:prstGeom prst="rect">
            <a:avLst/>
          </a:prstGeom>
        </p:spPr>
      </p:pic>
    </p:spTree>
    <p:extLst>
      <p:ext uri="{BB962C8B-B14F-4D97-AF65-F5344CB8AC3E}">
        <p14:creationId xmlns:p14="http://schemas.microsoft.com/office/powerpoint/2010/main" val="366499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endParaRPr lang="en-US" altLang="en-US">
              <a:solidFill>
                <a:schemeClr val="accent1"/>
              </a:solidFill>
            </a:endParaRPr>
          </a:p>
        </p:txBody>
      </p:sp>
      <p:sp>
        <p:nvSpPr>
          <p:cNvPr id="3" name="Content Placeholder 2"/>
          <p:cNvSpPr>
            <a:spLocks noGrp="1"/>
          </p:cNvSpPr>
          <p:nvPr>
            <p:ph idx="1"/>
          </p:nvPr>
        </p:nvSpPr>
        <p:spPr>
          <a:xfrm>
            <a:off x="1676400" y="970186"/>
            <a:ext cx="8534400" cy="5334000"/>
          </a:xfrm>
        </p:spPr>
        <p:txBody>
          <a:bodyPr/>
          <a:lstStyle/>
          <a:p>
            <a:pPr marL="0" indent="0" fontAlgn="auto">
              <a:spcBef>
                <a:spcPts val="1200"/>
              </a:spcBef>
              <a:spcAft>
                <a:spcPts val="0"/>
              </a:spcAft>
              <a:buNone/>
              <a:defRPr/>
            </a:pPr>
            <a:r>
              <a:rPr lang="en-US" sz="1600" b="1" dirty="0"/>
              <a:t>How it works:</a:t>
            </a:r>
          </a:p>
          <a:p>
            <a:pPr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12</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1828800" y="914400"/>
            <a:ext cx="8534400" cy="5029200"/>
          </a:xfrm>
        </p:spPr>
        <p:txBody>
          <a:bodyPr/>
          <a:lstStyle/>
          <a:p>
            <a:pPr marL="0" indent="0" fontAlgn="auto">
              <a:spcBef>
                <a:spcPts val="1200"/>
              </a:spcBef>
              <a:spcAft>
                <a:spcPts val="0"/>
              </a:spcAft>
              <a:buNone/>
              <a:defRPr/>
            </a:pPr>
            <a:r>
              <a:rPr lang="en-US" sz="2000" b="1" dirty="0"/>
              <a:t>What does it mean: Four (4) Business Hours?</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Friday. Business hours resume 8:00AM Monday. REP of Record has until 8:30 AM Monday to respond, for a total of one and a half business hours as Responsible MP.</a:t>
            </a:r>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13</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1828800" y="914400"/>
            <a:ext cx="8534400" cy="4495800"/>
          </a:xfrm>
        </p:spPr>
        <p:txBody>
          <a:bodyPr/>
          <a:lstStyle/>
          <a:p>
            <a:pPr marL="0" indent="0" fontAlgn="auto">
              <a:spcBef>
                <a:spcPts val="1800"/>
              </a:spcBef>
              <a:spcAft>
                <a:spcPts val="0"/>
              </a:spcAft>
              <a:buNone/>
              <a:defRPr/>
            </a:pPr>
            <a:r>
              <a:rPr lang="en-US" sz="2000" b="1" dirty="0"/>
              <a:t>Standard Documentation Requirements</a:t>
            </a:r>
          </a:p>
          <a:p>
            <a:pPr marL="0" indent="0" fontAlgn="auto">
              <a:spcBef>
                <a:spcPts val="1800"/>
              </a:spcBef>
              <a:spcAft>
                <a:spcPts val="0"/>
              </a:spcAft>
              <a:buNone/>
              <a:defRPr/>
            </a:pPr>
            <a:r>
              <a:rPr lang="en-US" sz="1800" dirty="0"/>
              <a:t>Per RMG 7.16 &amp; 7.17, the Requesting CR must include the New Occupant Statement (RMG Appendix J2) </a:t>
            </a:r>
            <a:r>
              <a:rPr lang="en-US" sz="1800" b="1" u="sng" dirty="0"/>
              <a:t>AND</a:t>
            </a:r>
            <a:r>
              <a:rPr lang="en-US" sz="1800" dirty="0"/>
              <a:t> one of the following:</a:t>
            </a:r>
          </a:p>
          <a:p>
            <a:pPr marL="342900" marR="0" lvl="0" indent="-342900">
              <a:spcBef>
                <a:spcPts val="0"/>
              </a:spcBef>
              <a:spcAft>
                <a:spcPts val="0"/>
              </a:spcAft>
              <a:buFont typeface="Symbol" panose="05050102010706020507" pitchFamily="18" charset="2"/>
              <a:buChar char=""/>
            </a:pPr>
            <a:r>
              <a:rPr lang="en-US" sz="1800" dirty="0"/>
              <a:t>Bill for natural gas/propane, water/sewer, electric, or cable/internet in Customer’s name dated within last two months from a different Premise (cell phone invoices are not accepted);</a:t>
            </a:r>
          </a:p>
          <a:p>
            <a:pPr marL="0" marR="0" lvl="0" indent="0">
              <a:spcBef>
                <a:spcPts val="0"/>
              </a:spcBef>
              <a:spcAft>
                <a:spcPts val="0"/>
              </a:spcAft>
              <a:buNone/>
            </a:pPr>
            <a:endParaRPr lang="en-US" sz="1800" dirty="0"/>
          </a:p>
          <a:p>
            <a:pPr marL="342900" marR="0" lvl="0" indent="-342900">
              <a:spcBef>
                <a:spcPts val="0"/>
              </a:spcBef>
              <a:spcAft>
                <a:spcPts val="0"/>
              </a:spcAft>
              <a:buFont typeface="Symbol" panose="05050102010706020507" pitchFamily="18" charset="2"/>
              <a:buChar char=""/>
            </a:pPr>
            <a:r>
              <a:rPr lang="en-US" sz="1800" dirty="0"/>
              <a:t>Copy of current signed lease by all parties; </a:t>
            </a:r>
          </a:p>
          <a:p>
            <a:pPr marL="0" marR="0" lvl="0" indent="0">
              <a:spcBef>
                <a:spcPts val="0"/>
              </a:spcBef>
              <a:spcAft>
                <a:spcPts val="0"/>
              </a:spcAft>
              <a:buNone/>
            </a:pPr>
            <a:endParaRPr lang="en-US" sz="1800" dirty="0"/>
          </a:p>
          <a:p>
            <a:pPr marL="342900" marR="0" lvl="0" indent="-342900">
              <a:spcBef>
                <a:spcPts val="0"/>
              </a:spcBef>
              <a:spcAft>
                <a:spcPts val="0"/>
              </a:spcAft>
              <a:buFont typeface="Symbol" panose="05050102010706020507" pitchFamily="18" charset="2"/>
              <a:buChar char=""/>
            </a:pPr>
            <a:r>
              <a:rPr lang="en-US" sz="1800" dirty="0"/>
              <a:t>Notarized affidavit of landlord; </a:t>
            </a:r>
          </a:p>
          <a:p>
            <a:pPr marL="0" marR="0" lvl="0" indent="0">
              <a:spcBef>
                <a:spcPts val="0"/>
              </a:spcBef>
              <a:spcAft>
                <a:spcPts val="0"/>
              </a:spcAft>
              <a:buNone/>
            </a:pPr>
            <a:endParaRPr lang="en-US" sz="1800" dirty="0"/>
          </a:p>
          <a:p>
            <a:pPr marL="342900" marR="0" lvl="0" indent="-342900">
              <a:spcBef>
                <a:spcPts val="0"/>
              </a:spcBef>
              <a:spcAft>
                <a:spcPts val="0"/>
              </a:spcAft>
              <a:buFont typeface="Symbol" panose="05050102010706020507" pitchFamily="18" charset="2"/>
              <a:buChar char=""/>
            </a:pPr>
            <a:r>
              <a:rPr lang="en-US" sz="1800" dirty="0"/>
              <a:t>Closing documents (Closing Statement signed by buyer and seller; Deed filed by county clerk noting street name and house number); or</a:t>
            </a:r>
          </a:p>
          <a:p>
            <a:pPr marL="342900" marR="0" lvl="0" indent="-342900">
              <a:spcBef>
                <a:spcPts val="0"/>
              </a:spcBef>
              <a:spcAft>
                <a:spcPts val="0"/>
              </a:spcAft>
              <a:buFont typeface="Symbol" panose="05050102010706020507" pitchFamily="18" charset="2"/>
              <a:buChar char=""/>
            </a:pPr>
            <a:endParaRPr lang="en-US" sz="1800" dirty="0"/>
          </a:p>
          <a:p>
            <a:pPr marL="342900" marR="0" lvl="0" indent="-342900">
              <a:spcBef>
                <a:spcPts val="0"/>
              </a:spcBef>
              <a:spcAft>
                <a:spcPts val="0"/>
              </a:spcAft>
              <a:buFont typeface="Symbol" panose="05050102010706020507" pitchFamily="18" charset="2"/>
              <a:buChar char=""/>
            </a:pPr>
            <a:r>
              <a:rPr lang="en-US" sz="1800" dirty="0"/>
              <a:t>Certificate of occupancy indicating new occupant.</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14</a:t>
            </a:fld>
            <a:endParaRPr lang="en-US" altLang="en-US">
              <a:solidFill>
                <a:srgbClr val="5B6770"/>
              </a:solidFill>
            </a:endParaRPr>
          </a:p>
        </p:txBody>
      </p:sp>
      <p:sp>
        <p:nvSpPr>
          <p:cNvPr id="4" name="TextBox 3"/>
          <p:cNvSpPr txBox="1"/>
          <p:nvPr/>
        </p:nvSpPr>
        <p:spPr>
          <a:xfrm>
            <a:off x="1981200" y="5410200"/>
            <a:ext cx="8382000" cy="707886"/>
          </a:xfrm>
          <a:prstGeom prst="rect">
            <a:avLst/>
          </a:prstGeom>
          <a:solidFill>
            <a:schemeClr val="tx2">
              <a:lumMod val="50000"/>
            </a:schemeClr>
          </a:solidFill>
        </p:spPr>
        <p:txBody>
          <a:bodyPr wrap="square" rtlCol="0">
            <a:spAutoFit/>
          </a:bodyPr>
          <a:lstStyle/>
          <a:p>
            <a:pPr algn="ctr"/>
            <a:r>
              <a:rPr lang="en-US" sz="2000" b="1" dirty="0">
                <a:solidFill>
                  <a:prstClr val="white"/>
                </a:solidFill>
                <a:latin typeface="Arial" panose="020B0604020202020204"/>
              </a:rPr>
              <a:t>Ensure documentation is valid and complete prior to submitting a </a:t>
            </a:r>
            <a:r>
              <a:rPr lang="en-US" sz="2000" b="1" dirty="0" err="1">
                <a:solidFill>
                  <a:prstClr val="white"/>
                </a:solidFill>
                <a:latin typeface="Arial" panose="020B0604020202020204"/>
              </a:rPr>
              <a:t>MarkeTrak</a:t>
            </a:r>
            <a:r>
              <a:rPr lang="en-US" sz="2000" b="1" dirty="0">
                <a:solidFill>
                  <a:prstClr val="white"/>
                </a:solidFill>
                <a:latin typeface="Arial" panose="020B0604020202020204"/>
              </a:rPr>
              <a:t> Issue.</a:t>
            </a:r>
          </a:p>
        </p:txBody>
      </p:sp>
    </p:spTree>
    <p:extLst>
      <p:ext uri="{BB962C8B-B14F-4D97-AF65-F5344CB8AC3E}">
        <p14:creationId xmlns:p14="http://schemas.microsoft.com/office/powerpoint/2010/main" val="51898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440575" y="657214"/>
            <a:ext cx="11649825" cy="6019799"/>
          </a:xfrm>
        </p:spPr>
        <p:txBody>
          <a:bodyPr/>
          <a:lstStyle/>
          <a:p>
            <a:pPr marL="0" indent="0" fontAlgn="auto">
              <a:spcBef>
                <a:spcPts val="1000"/>
              </a:spcBef>
              <a:spcAft>
                <a:spcPts val="0"/>
              </a:spcAft>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None/>
              <a:defRPr/>
            </a:pPr>
            <a:r>
              <a:rPr lang="en-US" sz="1400" dirty="0"/>
              <a:t>TDSPs will review all supplied documentation for completeness.  For quickest resolution, the documentation provided should include:</a:t>
            </a:r>
          </a:p>
          <a:p>
            <a:pPr fontAlgn="auto">
              <a:spcBef>
                <a:spcPts val="1000"/>
              </a:spcBef>
              <a:spcAft>
                <a:spcPts val="0"/>
              </a:spcAft>
              <a:buFont typeface="Arial" panose="020B0604020202020204" pitchFamily="34" charset="0"/>
              <a:buChar char="•"/>
              <a:defRPr/>
            </a:pPr>
            <a:r>
              <a:rPr lang="en-US" sz="1200" b="1" dirty="0"/>
              <a:t>Utility bill </a:t>
            </a:r>
            <a:r>
              <a:rPr lang="en-US" sz="1200" dirty="0"/>
              <a:t>(Natural Gas/Propane, Water/Sewer, Electricity, Cable/Internet)</a:t>
            </a:r>
          </a:p>
          <a:p>
            <a:pPr lvl="1" fontAlgn="auto">
              <a:spcBef>
                <a:spcPts val="1000"/>
              </a:spcBef>
              <a:spcAft>
                <a:spcPts val="0"/>
              </a:spcAft>
              <a:buFont typeface="Arial" panose="020B0604020202020204" pitchFamily="34" charset="0"/>
              <a:buChar char="–"/>
              <a:defRPr/>
            </a:pPr>
            <a:r>
              <a:rPr lang="en-US" sz="1200" dirty="0"/>
              <a:t>Dated within last two months from a different Premise address and New Occupant’s name and service address should be visible</a:t>
            </a:r>
          </a:p>
          <a:p>
            <a:pPr fontAlgn="auto">
              <a:spcBef>
                <a:spcPts val="600"/>
              </a:spcBef>
              <a:spcAft>
                <a:spcPts val="0"/>
              </a:spcAft>
              <a:buFont typeface="Arial" panose="020B0604020202020204" pitchFamily="34" charset="0"/>
              <a:buChar char="•"/>
              <a:defRPr/>
            </a:pPr>
            <a:r>
              <a:rPr lang="en-US" sz="1200" b="1" dirty="0"/>
              <a:t>Current Signed Lease</a:t>
            </a:r>
          </a:p>
          <a:p>
            <a:pPr lvl="1" fontAlgn="auto">
              <a:spcBef>
                <a:spcPts val="1000"/>
              </a:spcBef>
              <a:spcAft>
                <a:spcPts val="0"/>
              </a:spcAft>
              <a:buFont typeface="Arial" panose="020B0604020202020204" pitchFamily="34" charset="0"/>
              <a:buChar char="–"/>
              <a:defRPr/>
            </a:pPr>
            <a:r>
              <a:rPr lang="en-US" sz="12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200" dirty="0"/>
              <a:t>Dates on lease should align with Move In request</a:t>
            </a:r>
          </a:p>
          <a:p>
            <a:pPr lvl="1" fontAlgn="auto">
              <a:spcBef>
                <a:spcPts val="1000"/>
              </a:spcBef>
              <a:spcAft>
                <a:spcPts val="0"/>
              </a:spcAft>
              <a:buFont typeface="Arial" panose="020B0604020202020204" pitchFamily="34" charset="0"/>
              <a:buChar char="–"/>
              <a:defRPr/>
            </a:pPr>
            <a:r>
              <a:rPr lang="en-US" sz="12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200" b="1" dirty="0"/>
              <a:t>Affidavit of Landlord</a:t>
            </a:r>
          </a:p>
          <a:p>
            <a:pPr lvl="1" fontAlgn="auto">
              <a:spcBef>
                <a:spcPts val="1000"/>
              </a:spcBef>
              <a:spcAft>
                <a:spcPts val="0"/>
              </a:spcAft>
              <a:buFont typeface="Arial" panose="020B0604020202020204" pitchFamily="34" charset="0"/>
              <a:buChar char="–"/>
              <a:defRPr/>
            </a:pPr>
            <a:r>
              <a:rPr lang="en-US" sz="1200" dirty="0"/>
              <a:t>Notarized</a:t>
            </a:r>
          </a:p>
          <a:p>
            <a:pPr lvl="1" fontAlgn="auto">
              <a:spcBef>
                <a:spcPts val="1000"/>
              </a:spcBef>
              <a:spcAft>
                <a:spcPts val="0"/>
              </a:spcAft>
              <a:buFont typeface="Arial" panose="020B0604020202020204" pitchFamily="34" charset="0"/>
              <a:buChar char="–"/>
              <a:defRPr/>
            </a:pPr>
            <a:r>
              <a:rPr lang="en-US" sz="1200" dirty="0"/>
              <a:t>If form Appendix J9 is not used, the document must contain all data elements required within J9</a:t>
            </a:r>
            <a:endParaRPr lang="en-US" sz="1200" b="1" dirty="0"/>
          </a:p>
          <a:p>
            <a:pPr fontAlgn="auto">
              <a:spcBef>
                <a:spcPts val="1000"/>
              </a:spcBef>
              <a:spcAft>
                <a:spcPts val="0"/>
              </a:spcAft>
              <a:buFont typeface="Arial" panose="020B0604020202020204" pitchFamily="34" charset="0"/>
              <a:buChar char="•"/>
              <a:defRPr/>
            </a:pPr>
            <a:r>
              <a:rPr lang="en-US" sz="1200" b="1" dirty="0"/>
              <a:t>Closing Documents</a:t>
            </a:r>
          </a:p>
          <a:p>
            <a:pPr lvl="1" fontAlgn="auto">
              <a:spcBef>
                <a:spcPts val="1000"/>
              </a:spcBef>
              <a:spcAft>
                <a:spcPts val="0"/>
              </a:spcAft>
              <a:buFont typeface="Arial" panose="020B0604020202020204" pitchFamily="34" charset="0"/>
              <a:buChar char="–"/>
              <a:defRPr/>
            </a:pPr>
            <a:r>
              <a:rPr lang="en-US" sz="1200" dirty="0"/>
              <a:t>Closing Statement with buyer/seller signatures</a:t>
            </a:r>
          </a:p>
          <a:p>
            <a:pPr lvl="1" fontAlgn="auto">
              <a:spcBef>
                <a:spcPts val="1000"/>
              </a:spcBef>
              <a:spcAft>
                <a:spcPts val="0"/>
              </a:spcAft>
              <a:buFont typeface="Arial" panose="020B0604020202020204" pitchFamily="34" charset="0"/>
              <a:buChar char="–"/>
              <a:defRPr/>
            </a:pPr>
            <a:r>
              <a:rPr lang="en-US" sz="1200" dirty="0"/>
              <a:t>Deed that has been filed with the county clerk, indicating street name and house number</a:t>
            </a:r>
          </a:p>
          <a:p>
            <a:pPr lvl="1" fontAlgn="auto">
              <a:spcBef>
                <a:spcPts val="1000"/>
              </a:spcBef>
              <a:spcAft>
                <a:spcPts val="0"/>
              </a:spcAft>
              <a:buFont typeface="Arial" panose="020B0604020202020204" pitchFamily="34" charset="0"/>
              <a:buChar char="–"/>
              <a:defRPr/>
            </a:pPr>
            <a:r>
              <a:rPr lang="en-US" sz="12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200" dirty="0"/>
              <a:t>Indicating transfer of ownership occurring after Switch Hold was applied</a:t>
            </a:r>
          </a:p>
          <a:p>
            <a:pPr marR="0" fontAlgn="auto">
              <a:spcBef>
                <a:spcPts val="1000"/>
              </a:spcBef>
              <a:spcAft>
                <a:spcPts val="0"/>
              </a:spcAft>
              <a:buFont typeface="Arial" panose="020B0604020202020204" pitchFamily="34" charset="0"/>
              <a:buChar char="•"/>
              <a:defRPr/>
            </a:pPr>
            <a:r>
              <a:rPr lang="en-US" sz="1200" b="1" dirty="0"/>
              <a:t>Certificate of occupancy</a:t>
            </a:r>
          </a:p>
          <a:p>
            <a:pPr lvl="1" fontAlgn="auto">
              <a:spcBef>
                <a:spcPts val="1000"/>
              </a:spcBef>
              <a:spcAft>
                <a:spcPts val="0"/>
              </a:spcAft>
              <a:buFont typeface="Arial" panose="020B0604020202020204" pitchFamily="34" charset="0"/>
              <a:buChar char="–"/>
              <a:defRPr/>
            </a:pPr>
            <a:r>
              <a:rPr lang="en-US" sz="1200" dirty="0"/>
              <a:t> Indicating new occupant being subsequent to the date of the switch hold applied to the Premise;</a:t>
            </a:r>
          </a:p>
          <a:p>
            <a:pPr marL="1828800" marR="0" indent="-457200">
              <a:spcBef>
                <a:spcPts val="0"/>
              </a:spcBef>
              <a:spcAft>
                <a:spcPts val="1200"/>
              </a:spcAft>
            </a:pPr>
            <a:endParaRPr lang="en-US" sz="1200" dirty="0"/>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15</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1828800" y="914400"/>
            <a:ext cx="8534400" cy="4876800"/>
          </a:xfrm>
        </p:spPr>
        <p:txBody>
          <a:bodyPr/>
          <a:lstStyle/>
          <a:p>
            <a:pPr marL="0" indent="0" fontAlgn="auto">
              <a:spcBef>
                <a:spcPts val="1800"/>
              </a:spcBef>
              <a:spcAft>
                <a:spcPts val="0"/>
              </a:spcAft>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16</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1828800" y="914400"/>
            <a:ext cx="8534400" cy="4876800"/>
          </a:xfrm>
        </p:spPr>
        <p:txBody>
          <a:bodyPr/>
          <a:lstStyle/>
          <a:p>
            <a:pPr marL="0" indent="0" fontAlgn="auto">
              <a:spcBef>
                <a:spcPts val="1800"/>
              </a:spcBef>
              <a:spcAft>
                <a:spcPts val="0"/>
              </a:spcAft>
              <a:buNone/>
              <a:defRPr/>
            </a:pPr>
            <a:r>
              <a:rPr lang="en-US" sz="2000" dirty="0"/>
              <a:t>“Happy Path” #1 – All users agree and switch hold is removed</a:t>
            </a:r>
          </a:p>
          <a:p>
            <a:pPr fontAlgn="auto">
              <a:spcBef>
                <a:spcPts val="1800"/>
              </a:spcBef>
              <a:spcAft>
                <a:spcPts val="0"/>
              </a:spcAft>
              <a:buFont typeface="+mj-lt"/>
              <a:buAutoNum type="arabicParenR"/>
              <a:defRPr/>
            </a:pPr>
            <a:r>
              <a:rPr lang="en-US" sz="2000" dirty="0"/>
              <a:t>Requesting CR selects </a:t>
            </a:r>
            <a:r>
              <a:rPr lang="en-US" sz="2000" b="1" dirty="0">
                <a:solidFill>
                  <a:schemeClr val="accent5"/>
                </a:solidFill>
              </a:rPr>
              <a:t>Switch Hold Removal</a:t>
            </a:r>
            <a:r>
              <a:rPr lang="en-US" sz="2000" dirty="0">
                <a:solidFill>
                  <a:schemeClr val="accent5"/>
                </a:solidFill>
              </a:rPr>
              <a:t> </a:t>
            </a:r>
            <a:r>
              <a:rPr lang="en-US" sz="2000" dirty="0"/>
              <a:t>from Submit Tree.</a:t>
            </a:r>
          </a:p>
          <a:p>
            <a:pPr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a:t>The 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17</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1828800" y="914400"/>
            <a:ext cx="8534400" cy="4876800"/>
          </a:xfrm>
        </p:spPr>
        <p:txBody>
          <a:bodyPr/>
          <a:lstStyle/>
          <a:p>
            <a:pPr marL="0" indent="0" fontAlgn="auto">
              <a:spcBef>
                <a:spcPts val="1800"/>
              </a:spcBef>
              <a:spcAft>
                <a:spcPts val="0"/>
              </a:spcAft>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18</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1828800" y="914400"/>
            <a:ext cx="8534400" cy="4876800"/>
          </a:xfrm>
        </p:spPr>
        <p:txBody>
          <a:bodyPr/>
          <a:lstStyle/>
          <a:p>
            <a:pPr marL="0" indent="0" fontAlgn="auto">
              <a:spcBef>
                <a:spcPts val="1800"/>
              </a:spcBef>
              <a:spcAft>
                <a:spcPts val="0"/>
              </a:spcAft>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19</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1828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2</a:t>
            </a:fld>
            <a:endParaRPr lang="en-US">
              <a:solidFill>
                <a:srgbClr val="5B6770"/>
              </a:solidFill>
              <a:latin typeface="Arial" panose="020B0604020202020204"/>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20</a:t>
            </a:fld>
            <a:endParaRPr lang="en-US" altLang="en-US">
              <a:solidFill>
                <a:srgbClr val="5B6770"/>
              </a:solidFill>
            </a:endParaRPr>
          </a:p>
        </p:txBody>
      </p:sp>
      <p:sp>
        <p:nvSpPr>
          <p:cNvPr id="17412" name="TextBox 10"/>
          <p:cNvSpPr txBox="1">
            <a:spLocks noChangeArrowheads="1"/>
          </p:cNvSpPr>
          <p:nvPr/>
        </p:nvSpPr>
        <p:spPr bwMode="auto">
          <a:xfrm>
            <a:off x="5867400" y="472444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3" name="Picture 2">
            <a:extLst>
              <a:ext uri="{FF2B5EF4-FFF2-40B4-BE49-F238E27FC236}">
                <a16:creationId xmlns:a16="http://schemas.microsoft.com/office/drawing/2014/main" id="{62967A47-0EA9-4477-9708-4F1D89141B23}"/>
              </a:ext>
            </a:extLst>
          </p:cNvPr>
          <p:cNvPicPr>
            <a:picLocks noChangeAspect="1"/>
          </p:cNvPicPr>
          <p:nvPr/>
        </p:nvPicPr>
        <p:blipFill>
          <a:blip r:embed="rId3"/>
          <a:stretch>
            <a:fillRect/>
          </a:stretch>
        </p:blipFill>
        <p:spPr>
          <a:xfrm>
            <a:off x="1138990" y="697831"/>
            <a:ext cx="9031706" cy="4026609"/>
          </a:xfrm>
          <a:prstGeom prst="rect">
            <a:avLst/>
          </a:prstGeom>
        </p:spPr>
      </p:pic>
      <p:sp>
        <p:nvSpPr>
          <p:cNvPr id="4" name="TextBox 3">
            <a:extLst>
              <a:ext uri="{FF2B5EF4-FFF2-40B4-BE49-F238E27FC236}">
                <a16:creationId xmlns:a16="http://schemas.microsoft.com/office/drawing/2014/main" id="{B48CEAA0-C7AB-470D-9464-D82794D672A1}"/>
              </a:ext>
            </a:extLst>
          </p:cNvPr>
          <p:cNvSpPr txBox="1"/>
          <p:nvPr/>
        </p:nvSpPr>
        <p:spPr>
          <a:xfrm>
            <a:off x="5398168" y="2358190"/>
            <a:ext cx="2229853" cy="830997"/>
          </a:xfrm>
          <a:prstGeom prst="rect">
            <a:avLst/>
          </a:prstGeom>
          <a:noFill/>
          <a:ln>
            <a:solidFill>
              <a:srgbClr val="FF0000"/>
            </a:solidFill>
          </a:ln>
        </p:spPr>
        <p:txBody>
          <a:bodyPr wrap="square" rtlCol="0">
            <a:spAutoFit/>
          </a:bodyPr>
          <a:lstStyle/>
          <a:p>
            <a:r>
              <a:rPr lang="en-US" sz="1600" b="1" dirty="0">
                <a:solidFill>
                  <a:srgbClr val="000000"/>
                </a:solidFill>
                <a:latin typeface="Times New Roman" panose="02020603050405020304" pitchFamily="18" charset="0"/>
                <a:cs typeface="Times New Roman" panose="02020603050405020304" pitchFamily="18" charset="0"/>
              </a:rPr>
              <a:t>File attachment is required on the Submit transition.</a:t>
            </a:r>
          </a:p>
        </p:txBody>
      </p:sp>
      <p:sp>
        <p:nvSpPr>
          <p:cNvPr id="5" name="TextBox 4">
            <a:extLst>
              <a:ext uri="{FF2B5EF4-FFF2-40B4-BE49-F238E27FC236}">
                <a16:creationId xmlns:a16="http://schemas.microsoft.com/office/drawing/2014/main" id="{8DADBABC-3849-42E5-B7A5-E479E25714BC}"/>
              </a:ext>
            </a:extLst>
          </p:cNvPr>
          <p:cNvSpPr txBox="1"/>
          <p:nvPr/>
        </p:nvSpPr>
        <p:spPr>
          <a:xfrm>
            <a:off x="2609461" y="3484148"/>
            <a:ext cx="2380780" cy="261610"/>
          </a:xfrm>
          <a:prstGeom prst="rect">
            <a:avLst/>
          </a:prstGeom>
          <a:noFill/>
        </p:spPr>
        <p:txBody>
          <a:bodyPr wrap="none" rtlCol="0">
            <a:spAutoFit/>
          </a:bodyPr>
          <a:lstStyle/>
          <a:p>
            <a:r>
              <a:rPr lang="en-US" sz="1100" dirty="0">
                <a:solidFill>
                  <a:srgbClr val="000000"/>
                </a:solidFill>
              </a:rPr>
              <a:t>Requesting removal of Switch Hold</a:t>
            </a:r>
          </a:p>
        </p:txBody>
      </p:sp>
      <p:cxnSp>
        <p:nvCxnSpPr>
          <p:cNvPr id="7" name="Straight Arrow Connector 6">
            <a:extLst>
              <a:ext uri="{FF2B5EF4-FFF2-40B4-BE49-F238E27FC236}">
                <a16:creationId xmlns:a16="http://schemas.microsoft.com/office/drawing/2014/main" id="{DBB786D8-0208-4D9D-9A94-5C28C5E382C2}"/>
              </a:ext>
            </a:extLst>
          </p:cNvPr>
          <p:cNvCxnSpPr>
            <a:cxnSpLocks/>
          </p:cNvCxnSpPr>
          <p:nvPr/>
        </p:nvCxnSpPr>
        <p:spPr>
          <a:xfrm flipV="1">
            <a:off x="7138737" y="1804737"/>
            <a:ext cx="489284" cy="774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86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21</a:t>
            </a:fld>
            <a:endParaRPr lang="en-US" altLang="en-US">
              <a:solidFill>
                <a:srgbClr val="5B6770"/>
              </a:solidFill>
            </a:endParaRPr>
          </a:p>
        </p:txBody>
      </p:sp>
      <p:sp>
        <p:nvSpPr>
          <p:cNvPr id="19460" name="TextBox 6"/>
          <p:cNvSpPr txBox="1">
            <a:spLocks noChangeArrowheads="1"/>
          </p:cNvSpPr>
          <p:nvPr/>
        </p:nvSpPr>
        <p:spPr bwMode="auto">
          <a:xfrm>
            <a:off x="5638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3" name="Picture 2">
            <a:extLst>
              <a:ext uri="{FF2B5EF4-FFF2-40B4-BE49-F238E27FC236}">
                <a16:creationId xmlns:a16="http://schemas.microsoft.com/office/drawing/2014/main" id="{B6387A57-E16E-4463-96E2-6C6113F6CDB5}"/>
              </a:ext>
            </a:extLst>
          </p:cNvPr>
          <p:cNvPicPr>
            <a:picLocks noChangeAspect="1"/>
          </p:cNvPicPr>
          <p:nvPr/>
        </p:nvPicPr>
        <p:blipFill>
          <a:blip r:embed="rId3"/>
          <a:stretch>
            <a:fillRect/>
          </a:stretch>
        </p:blipFill>
        <p:spPr>
          <a:xfrm>
            <a:off x="1515978" y="756528"/>
            <a:ext cx="10194759" cy="4312777"/>
          </a:xfrm>
          <a:prstGeom prst="rect">
            <a:avLst/>
          </a:prstGeom>
        </p:spPr>
      </p:pic>
    </p:spTree>
    <p:extLst>
      <p:ext uri="{BB962C8B-B14F-4D97-AF65-F5344CB8AC3E}">
        <p14:creationId xmlns:p14="http://schemas.microsoft.com/office/powerpoint/2010/main" val="301923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22</a:t>
            </a:fld>
            <a:endParaRPr lang="en-US" altLang="en-US">
              <a:solidFill>
                <a:srgbClr val="5B6770"/>
              </a:solidFill>
            </a:endParaRPr>
          </a:p>
        </p:txBody>
      </p:sp>
      <p:pic>
        <p:nvPicPr>
          <p:cNvPr id="3" name="Picture 2">
            <a:extLst>
              <a:ext uri="{FF2B5EF4-FFF2-40B4-BE49-F238E27FC236}">
                <a16:creationId xmlns:a16="http://schemas.microsoft.com/office/drawing/2014/main" id="{28361B2B-9731-4532-A549-683900F1CA3B}"/>
              </a:ext>
            </a:extLst>
          </p:cNvPr>
          <p:cNvPicPr>
            <a:picLocks noChangeAspect="1"/>
          </p:cNvPicPr>
          <p:nvPr/>
        </p:nvPicPr>
        <p:blipFill>
          <a:blip r:embed="rId3"/>
          <a:stretch>
            <a:fillRect/>
          </a:stretch>
        </p:blipFill>
        <p:spPr>
          <a:xfrm>
            <a:off x="746619" y="807898"/>
            <a:ext cx="10795233" cy="5135702"/>
          </a:xfrm>
          <a:prstGeom prst="rect">
            <a:avLst/>
          </a:prstGeom>
        </p:spPr>
      </p:pic>
      <p:sp>
        <p:nvSpPr>
          <p:cNvPr id="18437" name="TextBox 6"/>
          <p:cNvSpPr txBox="1">
            <a:spLocks noChangeArrowheads="1"/>
          </p:cNvSpPr>
          <p:nvPr/>
        </p:nvSpPr>
        <p:spPr bwMode="auto">
          <a:xfrm>
            <a:off x="7819937"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dirty="0">
                <a:solidFill>
                  <a:srgbClr val="FF8200"/>
                </a:solidFill>
                <a:cs typeface="Arial" charset="0"/>
              </a:rPr>
              <a:t>TDSP sends to REP of Record.</a:t>
            </a:r>
            <a:endParaRPr lang="en-US" altLang="en-US" sz="2400" i="1" dirty="0">
              <a:solidFill>
                <a:srgbClr val="FF8200"/>
              </a:solidFill>
              <a:cs typeface="Arial" charset="0"/>
            </a:endParaRPr>
          </a:p>
        </p:txBody>
      </p:sp>
      <p:cxnSp>
        <p:nvCxnSpPr>
          <p:cNvPr id="5" name="Straight Arrow Connector 4">
            <a:extLst>
              <a:ext uri="{FF2B5EF4-FFF2-40B4-BE49-F238E27FC236}">
                <a16:creationId xmlns:a16="http://schemas.microsoft.com/office/drawing/2014/main" id="{14EC909F-8245-49C2-9F1D-94CD4FCE9C8A}"/>
              </a:ext>
            </a:extLst>
          </p:cNvPr>
          <p:cNvCxnSpPr>
            <a:cxnSpLocks/>
          </p:cNvCxnSpPr>
          <p:nvPr/>
        </p:nvCxnSpPr>
        <p:spPr>
          <a:xfrm flipH="1" flipV="1">
            <a:off x="1905000" y="1426128"/>
            <a:ext cx="821423" cy="9731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66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23</a:t>
            </a:fld>
            <a:endParaRPr lang="en-US" altLang="en-US">
              <a:solidFill>
                <a:srgbClr val="5B6770"/>
              </a:solidFill>
            </a:endParaRPr>
          </a:p>
        </p:txBody>
      </p:sp>
      <p:sp>
        <p:nvSpPr>
          <p:cNvPr id="20485" name="TextBox 7"/>
          <p:cNvSpPr txBox="1">
            <a:spLocks noChangeArrowheads="1"/>
          </p:cNvSpPr>
          <p:nvPr/>
        </p:nvSpPr>
        <p:spPr bwMode="auto">
          <a:xfrm>
            <a:off x="8831178" y="2196587"/>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dirty="0">
                <a:solidFill>
                  <a:srgbClr val="FF8200"/>
                </a:solidFill>
                <a:cs typeface="Arial" charset="0"/>
              </a:rPr>
              <a:t>REP of Record agrees to release switch hold.</a:t>
            </a:r>
            <a:endParaRPr lang="en-US" altLang="en-US" sz="2400" i="1" dirty="0">
              <a:solidFill>
                <a:srgbClr val="FF8200"/>
              </a:solidFill>
              <a:cs typeface="Arial" charset="0"/>
            </a:endParaRPr>
          </a:p>
        </p:txBody>
      </p:sp>
      <p:pic>
        <p:nvPicPr>
          <p:cNvPr id="3" name="Picture 2">
            <a:extLst>
              <a:ext uri="{FF2B5EF4-FFF2-40B4-BE49-F238E27FC236}">
                <a16:creationId xmlns:a16="http://schemas.microsoft.com/office/drawing/2014/main" id="{322894B0-7498-4A8D-A263-C949D91B7DCB}"/>
              </a:ext>
            </a:extLst>
          </p:cNvPr>
          <p:cNvPicPr>
            <a:picLocks noChangeAspect="1"/>
          </p:cNvPicPr>
          <p:nvPr/>
        </p:nvPicPr>
        <p:blipFill>
          <a:blip r:embed="rId3"/>
          <a:stretch>
            <a:fillRect/>
          </a:stretch>
        </p:blipFill>
        <p:spPr>
          <a:xfrm>
            <a:off x="882316" y="762002"/>
            <a:ext cx="7830062" cy="5269830"/>
          </a:xfrm>
          <a:prstGeom prst="rect">
            <a:avLst/>
          </a:prstGeom>
        </p:spPr>
      </p:pic>
      <p:cxnSp>
        <p:nvCxnSpPr>
          <p:cNvPr id="5" name="Straight Arrow Connector 4">
            <a:extLst>
              <a:ext uri="{FF2B5EF4-FFF2-40B4-BE49-F238E27FC236}">
                <a16:creationId xmlns:a16="http://schemas.microsoft.com/office/drawing/2014/main" id="{1CBA643F-7666-4EE9-A860-F50F2417EC1F}"/>
              </a:ext>
            </a:extLst>
          </p:cNvPr>
          <p:cNvCxnSpPr>
            <a:cxnSpLocks/>
          </p:cNvCxnSpPr>
          <p:nvPr/>
        </p:nvCxnSpPr>
        <p:spPr>
          <a:xfrm flipH="1" flipV="1">
            <a:off x="1211179" y="1443790"/>
            <a:ext cx="693821" cy="14678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280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24</a:t>
            </a:fld>
            <a:endParaRPr lang="en-US" altLang="en-US">
              <a:solidFill>
                <a:srgbClr val="5B6770"/>
              </a:solidFill>
            </a:endParaRPr>
          </a:p>
        </p:txBody>
      </p:sp>
      <p:pic>
        <p:nvPicPr>
          <p:cNvPr id="3" name="Picture 2">
            <a:extLst>
              <a:ext uri="{FF2B5EF4-FFF2-40B4-BE49-F238E27FC236}">
                <a16:creationId xmlns:a16="http://schemas.microsoft.com/office/drawing/2014/main" id="{4546F86B-35AE-4785-8708-87F319BC1A74}"/>
              </a:ext>
            </a:extLst>
          </p:cNvPr>
          <p:cNvPicPr>
            <a:picLocks noChangeAspect="1"/>
          </p:cNvPicPr>
          <p:nvPr/>
        </p:nvPicPr>
        <p:blipFill>
          <a:blip r:embed="rId3"/>
          <a:stretch>
            <a:fillRect/>
          </a:stretch>
        </p:blipFill>
        <p:spPr>
          <a:xfrm>
            <a:off x="955762" y="930279"/>
            <a:ext cx="10965702" cy="5213847"/>
          </a:xfrm>
          <a:prstGeom prst="rect">
            <a:avLst/>
          </a:prstGeom>
        </p:spPr>
      </p:pic>
      <p:sp>
        <p:nvSpPr>
          <p:cNvPr id="21509" name="TextBox 6"/>
          <p:cNvSpPr txBox="1">
            <a:spLocks noChangeArrowheads="1"/>
          </p:cNvSpPr>
          <p:nvPr/>
        </p:nvSpPr>
        <p:spPr bwMode="auto">
          <a:xfrm>
            <a:off x="7447547" y="4912894"/>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dirty="0">
                <a:solidFill>
                  <a:srgbClr val="FF8200"/>
                </a:solidFill>
                <a:cs typeface="Arial" charset="0"/>
              </a:rPr>
              <a:t>TDSP confirms removal of switch hold.</a:t>
            </a:r>
            <a:endParaRPr lang="en-US" altLang="en-US" sz="2400" i="1" dirty="0">
              <a:solidFill>
                <a:srgbClr val="FF8200"/>
              </a:solidFill>
              <a:cs typeface="Arial" charset="0"/>
            </a:endParaRPr>
          </a:p>
        </p:txBody>
      </p:sp>
      <p:cxnSp>
        <p:nvCxnSpPr>
          <p:cNvPr id="5" name="Straight Arrow Connector 4">
            <a:extLst>
              <a:ext uri="{FF2B5EF4-FFF2-40B4-BE49-F238E27FC236}">
                <a16:creationId xmlns:a16="http://schemas.microsoft.com/office/drawing/2014/main" id="{ADC3310D-2DB2-4537-8F08-1274ED57B4C3}"/>
              </a:ext>
            </a:extLst>
          </p:cNvPr>
          <p:cNvCxnSpPr>
            <a:cxnSpLocks/>
          </p:cNvCxnSpPr>
          <p:nvPr/>
        </p:nvCxnSpPr>
        <p:spPr>
          <a:xfrm flipH="1" flipV="1">
            <a:off x="2430379" y="1628274"/>
            <a:ext cx="2197768" cy="17084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36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25</a:t>
            </a:fld>
            <a:endParaRPr lang="en-US" altLang="en-US">
              <a:solidFill>
                <a:srgbClr val="5B6770"/>
              </a:solidFill>
            </a:endParaRPr>
          </a:p>
        </p:txBody>
      </p:sp>
      <p:pic>
        <p:nvPicPr>
          <p:cNvPr id="5" name="Picture 4">
            <a:extLst>
              <a:ext uri="{FF2B5EF4-FFF2-40B4-BE49-F238E27FC236}">
                <a16:creationId xmlns:a16="http://schemas.microsoft.com/office/drawing/2014/main" id="{ABF2E153-4823-4E3D-945F-E22BF4637DF0}"/>
              </a:ext>
            </a:extLst>
          </p:cNvPr>
          <p:cNvPicPr>
            <a:picLocks noChangeAspect="1"/>
          </p:cNvPicPr>
          <p:nvPr/>
        </p:nvPicPr>
        <p:blipFill>
          <a:blip r:embed="rId3"/>
          <a:stretch>
            <a:fillRect/>
          </a:stretch>
        </p:blipFill>
        <p:spPr>
          <a:xfrm>
            <a:off x="1905000" y="762002"/>
            <a:ext cx="9474200" cy="5117430"/>
          </a:xfrm>
          <a:prstGeom prst="rect">
            <a:avLst/>
          </a:prstGeom>
        </p:spPr>
      </p:pic>
      <p:sp>
        <p:nvSpPr>
          <p:cNvPr id="22533" name="TextBox 6"/>
          <p:cNvSpPr txBox="1">
            <a:spLocks noChangeArrowheads="1"/>
          </p:cNvSpPr>
          <p:nvPr/>
        </p:nvSpPr>
        <p:spPr bwMode="auto">
          <a:xfrm>
            <a:off x="7545220" y="4362117"/>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dirty="0">
                <a:solidFill>
                  <a:srgbClr val="FF8200"/>
                </a:solidFill>
                <a:cs typeface="Arial" charset="0"/>
              </a:rPr>
              <a:t>Submitting (Requesting) CR selects ‘Complete’ and the issue is closed.</a:t>
            </a:r>
            <a:endParaRPr lang="en-US" altLang="en-US" sz="2400" i="1" dirty="0">
              <a:solidFill>
                <a:srgbClr val="FF8200"/>
              </a:solidFill>
              <a:cs typeface="Arial" charset="0"/>
            </a:endParaRPr>
          </a:p>
        </p:txBody>
      </p:sp>
      <p:cxnSp>
        <p:nvCxnSpPr>
          <p:cNvPr id="7" name="Straight Arrow Connector 6">
            <a:extLst>
              <a:ext uri="{FF2B5EF4-FFF2-40B4-BE49-F238E27FC236}">
                <a16:creationId xmlns:a16="http://schemas.microsoft.com/office/drawing/2014/main" id="{054C1EBD-82A3-42E4-9081-214B7DBC5CC1}"/>
              </a:ext>
            </a:extLst>
          </p:cNvPr>
          <p:cNvCxnSpPr>
            <a:cxnSpLocks/>
          </p:cNvCxnSpPr>
          <p:nvPr/>
        </p:nvCxnSpPr>
        <p:spPr>
          <a:xfrm flipH="1" flipV="1">
            <a:off x="2430380" y="1443789"/>
            <a:ext cx="457199" cy="8181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16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1"/>
          </p:nvPr>
        </p:nvSpPr>
        <p:spPr/>
        <p:txBody>
          <a:bodyPr/>
          <a:lstStyle/>
          <a:p>
            <a:pPr marL="0" indent="0">
              <a:buNone/>
            </a:pPr>
            <a:r>
              <a:rPr lang="en-US" sz="2400" dirty="0"/>
              <a:t>Step by Step walkthrough of the following paths is located after the checkpoint questions:</a:t>
            </a:r>
          </a:p>
          <a:p>
            <a:pPr marL="514350" indent="-514350">
              <a:buFont typeface="+mj-lt"/>
              <a:buAutoNum type="arabicPeriod"/>
            </a:pPr>
            <a:r>
              <a:rPr lang="en-US" sz="2200" dirty="0"/>
              <a:t>REP of Record disagrees; TDSP declines to remove hold</a:t>
            </a:r>
          </a:p>
          <a:p>
            <a:pPr marL="514350" indent="-514350">
              <a:buFont typeface="+mj-lt"/>
              <a:buAutoNum type="arabicPeriod"/>
            </a:pPr>
            <a:r>
              <a:rPr lang="en-US" sz="2200" dirty="0"/>
              <a:t>REP of Record disagrees; TDSP still removes hold.</a:t>
            </a:r>
          </a:p>
          <a:p>
            <a:pPr marL="514350" indent="-514350">
              <a:buFont typeface="+mj-lt"/>
              <a:buAutoNum type="arabicPeriod"/>
            </a:pPr>
            <a:r>
              <a:rPr lang="en-US" sz="2200" dirty="0"/>
              <a:t>TDSP rejects issue during first step as Responsible MP.</a:t>
            </a:r>
          </a:p>
          <a:p>
            <a:pPr marL="514350" indent="-514350">
              <a:buFont typeface="+mj-lt"/>
              <a:buAutoNum type="arabicPeriod"/>
            </a:pPr>
            <a:r>
              <a:rPr lang="en-US" sz="2200" dirty="0"/>
              <a:t>REP of Record does not choose “Begin Working”, exceeds time limit.</a:t>
            </a:r>
          </a:p>
          <a:p>
            <a:pPr marL="514350" indent="-514350">
              <a:buFont typeface="+mj-lt"/>
              <a:buAutoNum type="arabicPeriod"/>
            </a:pPr>
            <a:r>
              <a:rPr lang="en-US" sz="2200" dirty="0"/>
              <a:t>REP of Record selects ‘Begin Working’, exceeds time limit.</a:t>
            </a:r>
          </a:p>
          <a:p>
            <a:pPr marL="514350" indent="-514350">
              <a:buFont typeface="+mj-lt"/>
              <a:buAutoNum type="arabicPeriod"/>
            </a:pPr>
            <a:r>
              <a:rPr lang="en-US" sz="2200" dirty="0"/>
              <a:t>‘Time Limit Exceeded’ used before one and a half business hours.</a:t>
            </a:r>
          </a:p>
          <a:p>
            <a:pPr marL="0" indent="0">
              <a:buNone/>
            </a:pPr>
            <a:endParaRPr lang="en-US" sz="22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a:latin typeface="Arial" panose="020B0604020202020204"/>
              </a:rPr>
              <a:pPr>
                <a:defRPr/>
              </a:pPr>
              <a:t>26</a:t>
            </a:fld>
            <a:endParaRPr lang="en-US" dirty="0">
              <a:latin typeface="Arial" panose="020B0604020202020204"/>
            </a:endParaRPr>
          </a:p>
        </p:txBody>
      </p:sp>
      <p:sp>
        <p:nvSpPr>
          <p:cNvPr id="7" name="TextBox 6"/>
          <p:cNvSpPr txBox="1"/>
          <p:nvPr/>
        </p:nvSpPr>
        <p:spPr>
          <a:xfrm>
            <a:off x="1981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prstClr val="white"/>
                </a:solidFill>
                <a:latin typeface="Arial" panose="020B0604020202020204"/>
              </a:rPr>
              <a:t>Ultimately the TDSP determines if the Switch Hold will be removed.</a:t>
            </a:r>
          </a:p>
        </p:txBody>
      </p:sp>
    </p:spTree>
    <p:extLst>
      <p:ext uri="{BB962C8B-B14F-4D97-AF65-F5344CB8AC3E}">
        <p14:creationId xmlns:p14="http://schemas.microsoft.com/office/powerpoint/2010/main" val="216214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Overview</a:t>
            </a:r>
            <a:endParaRPr lang="en-US" altLang="en-US">
              <a:solidFill>
                <a:schemeClr val="accent1"/>
              </a:solidFill>
            </a:endParaRPr>
          </a:p>
        </p:txBody>
      </p:sp>
      <p:sp>
        <p:nvSpPr>
          <p:cNvPr id="3" name="Content Placeholder 2"/>
          <p:cNvSpPr>
            <a:spLocks noGrp="1"/>
          </p:cNvSpPr>
          <p:nvPr>
            <p:ph idx="1"/>
          </p:nvPr>
        </p:nvSpPr>
        <p:spPr>
          <a:xfrm>
            <a:off x="1828800" y="914400"/>
            <a:ext cx="8534400" cy="5029200"/>
          </a:xfrm>
        </p:spPr>
        <p:txBody>
          <a:bodyPr/>
          <a:lstStyle/>
          <a:p>
            <a:pPr marL="0" indent="0" fontAlgn="auto">
              <a:spcBef>
                <a:spcPts val="1200"/>
              </a:spcBef>
              <a:spcAft>
                <a:spcPts val="0"/>
              </a:spcAft>
              <a:buNone/>
              <a:defRPr/>
            </a:pPr>
            <a:r>
              <a:rPr lang="en-US" sz="2000" dirty="0"/>
              <a:t>References and General Overview of Switch Hold Process:</a:t>
            </a:r>
          </a:p>
          <a:p>
            <a:pPr marL="0" indent="0" fontAlgn="auto">
              <a:spcBef>
                <a:spcPts val="1800"/>
              </a:spcBef>
              <a:spcAft>
                <a:spcPts val="0"/>
              </a:spcAft>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27</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4579" name="Content Placeholder 2"/>
          <p:cNvSpPr>
            <a:spLocks noGrp="1"/>
          </p:cNvSpPr>
          <p:nvPr>
            <p:ph idx="1"/>
          </p:nvPr>
        </p:nvSpPr>
        <p:spPr bwMode="auto">
          <a:xfrm>
            <a:off x="1828800" y="1139826"/>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None/>
            </a:pPr>
            <a:r>
              <a:rPr lang="en-US" altLang="en-US" sz="2000" b="1" i="1"/>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a:t>1 hour</a:t>
            </a:r>
          </a:p>
          <a:p>
            <a:pPr marL="857250" lvl="1" indent="-457200">
              <a:spcBef>
                <a:spcPts val="1200"/>
              </a:spcBef>
              <a:buFont typeface="Arial" charset="0"/>
              <a:buAutoNum type="alphaLcParenR"/>
            </a:pPr>
            <a:r>
              <a:rPr lang="en-US" altLang="en-US" sz="2000"/>
              <a:t>4 hours</a:t>
            </a:r>
          </a:p>
          <a:p>
            <a:pPr marL="857250" lvl="1" indent="-457200">
              <a:spcBef>
                <a:spcPts val="1200"/>
              </a:spcBef>
              <a:buFont typeface="Arial" charset="0"/>
              <a:buAutoNum type="alphaLcParenR"/>
            </a:pPr>
            <a:r>
              <a:rPr lang="en-US" altLang="en-US" sz="2000"/>
              <a:t>1 ½ hours</a:t>
            </a:r>
          </a:p>
          <a:p>
            <a:pPr marL="857250" lvl="1" indent="-457200">
              <a:spcBef>
                <a:spcPts val="1200"/>
              </a:spcBef>
              <a:buFont typeface="Arial" charset="0"/>
              <a:buAutoNum type="alphaLcParenR"/>
            </a:pPr>
            <a:r>
              <a:rPr lang="en-US" altLang="en-US" sz="2000"/>
              <a:t>6 Hours</a:t>
            </a:r>
          </a:p>
          <a:p>
            <a:pPr marL="857250" lvl="1" indent="-457200">
              <a:spcBef>
                <a:spcPts val="1200"/>
              </a:spcBef>
              <a:buFont typeface="Arial" charset="0"/>
              <a:buAutoNum type="alphaLcParenR"/>
            </a:pPr>
            <a:r>
              <a:rPr lang="en-US" altLang="en-US" sz="2000"/>
              <a:t>None of the Above</a:t>
            </a:r>
          </a:p>
          <a:p>
            <a:pPr marL="0" indent="0">
              <a:spcBef>
                <a:spcPts val="1800"/>
              </a:spcBef>
              <a:buNone/>
            </a:pPr>
            <a:endParaRPr lang="en-US" altLang="en-US" sz="2000" b="1" i="1"/>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28</a:t>
            </a:fld>
            <a:endParaRPr lang="en-US" altLang="en-US">
              <a:solidFill>
                <a:srgbClr val="5B6770"/>
              </a:solidFill>
            </a:endParaRPr>
          </a:p>
        </p:txBody>
      </p:sp>
      <p:sp>
        <p:nvSpPr>
          <p:cNvPr id="24581" name="Content Placeholder 2"/>
          <p:cNvSpPr txBox="1">
            <a:spLocks/>
          </p:cNvSpPr>
          <p:nvPr/>
        </p:nvSpPr>
        <p:spPr bwMode="auto">
          <a:xfrm>
            <a:off x="1828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pPr>
            <a:r>
              <a:rPr lang="en-US" altLang="en-US" sz="2000" i="1">
                <a:solidFill>
                  <a:srgbClr val="00AEC7"/>
                </a:solidFill>
                <a:cs typeface="Arial" charset="0"/>
              </a:rPr>
              <a:t>Answer:</a:t>
            </a:r>
            <a:br>
              <a:rPr lang="en-US" altLang="en-US" sz="2000" i="1">
                <a:solidFill>
                  <a:srgbClr val="00AEC7"/>
                </a:solidFill>
                <a:cs typeface="Arial" charset="0"/>
              </a:rPr>
            </a:b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3276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panose="020B0604020202020204"/>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5603" name="Content Placeholder 2"/>
          <p:cNvSpPr>
            <a:spLocks noGrp="1"/>
          </p:cNvSpPr>
          <p:nvPr>
            <p:ph idx="1"/>
          </p:nvPr>
        </p:nvSpPr>
        <p:spPr bwMode="auto">
          <a:xfrm>
            <a:off x="1828800" y="1139826"/>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None/>
            </a:pPr>
            <a:r>
              <a:rPr lang="en-US" altLang="en-US" sz="2000" b="1" i="1"/>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a:t>Friday at 6:00pm</a:t>
            </a:r>
          </a:p>
          <a:p>
            <a:pPr marL="857250" lvl="1" indent="-457200">
              <a:spcBef>
                <a:spcPts val="2400"/>
              </a:spcBef>
              <a:buFont typeface="Arial" charset="0"/>
              <a:buAutoNum type="alphaLcParenR"/>
            </a:pPr>
            <a:r>
              <a:rPr lang="en-US" altLang="en-US" sz="2000"/>
              <a:t>Saturday at 9:00 am</a:t>
            </a:r>
          </a:p>
          <a:p>
            <a:pPr marL="857250" lvl="1" indent="-457200">
              <a:spcBef>
                <a:spcPts val="2400"/>
              </a:spcBef>
              <a:buFont typeface="Arial" charset="0"/>
              <a:buAutoNum type="alphaLcParenR"/>
            </a:pPr>
            <a:r>
              <a:rPr lang="en-US" altLang="en-US" sz="2000"/>
              <a:t>Sunday at 9:00 am</a:t>
            </a:r>
          </a:p>
          <a:p>
            <a:pPr marL="857250" lvl="1" indent="-457200">
              <a:spcBef>
                <a:spcPts val="1200"/>
              </a:spcBef>
              <a:buFont typeface="Arial" charset="0"/>
              <a:buAutoNum type="alphaLcParenR"/>
            </a:pPr>
            <a:r>
              <a:rPr lang="en-US" altLang="en-US" sz="2000"/>
              <a:t>Monday at 9:00 am</a:t>
            </a:r>
          </a:p>
          <a:p>
            <a:pPr marL="857250" lvl="1" indent="-457200">
              <a:spcBef>
                <a:spcPts val="1200"/>
              </a:spcBef>
              <a:buFont typeface="Arial" charset="0"/>
              <a:buAutoNum type="alphaLcParenR"/>
            </a:pPr>
            <a:r>
              <a:rPr lang="en-US" altLang="en-US" sz="2000"/>
              <a:t>None of the Above</a:t>
            </a:r>
          </a:p>
          <a:p>
            <a:pPr marL="0" indent="0">
              <a:spcBef>
                <a:spcPts val="1800"/>
              </a:spcBef>
              <a:buNone/>
            </a:pPr>
            <a:endParaRPr lang="en-US" altLang="en-US" sz="2000" b="1" i="1"/>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29</a:t>
            </a:fld>
            <a:endParaRPr lang="en-US" altLang="en-US">
              <a:solidFill>
                <a:srgbClr val="5B6770"/>
              </a:solidFill>
            </a:endParaRPr>
          </a:p>
        </p:txBody>
      </p:sp>
      <p:sp>
        <p:nvSpPr>
          <p:cNvPr id="25605" name="Content Placeholder 2"/>
          <p:cNvSpPr txBox="1">
            <a:spLocks/>
          </p:cNvSpPr>
          <p:nvPr/>
        </p:nvSpPr>
        <p:spPr bwMode="auto">
          <a:xfrm>
            <a:off x="1866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pPr>
            <a:r>
              <a:rPr lang="en-US" altLang="en-US" sz="2000" i="1">
                <a:solidFill>
                  <a:srgbClr val="00AEC7"/>
                </a:solidFill>
                <a:cs typeface="Arial" charset="0"/>
              </a:rPr>
              <a:t>Answer:</a:t>
            </a:r>
          </a:p>
          <a:p>
            <a:pPr algn="ctr" fontAlgn="base">
              <a:spcBef>
                <a:spcPts val="1800"/>
              </a:spcBef>
              <a:spcAft>
                <a:spcPct val="0"/>
              </a:spcAft>
            </a:pPr>
            <a:r>
              <a:rPr lang="en-US" altLang="en-US" sz="2000" i="1">
                <a:solidFill>
                  <a:srgbClr val="00AEC7"/>
                </a:solidFill>
                <a:cs typeface="Arial" charset="0"/>
              </a:rPr>
              <a:t>D) Monday at 9:00am</a:t>
            </a:r>
          </a:p>
        </p:txBody>
      </p:sp>
      <p:sp>
        <p:nvSpPr>
          <p:cNvPr id="6" name="Rectangle 5"/>
          <p:cNvSpPr/>
          <p:nvPr/>
        </p:nvSpPr>
        <p:spPr>
          <a:xfrm>
            <a:off x="3352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panose="020B0604020202020204"/>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343650" cy="518318"/>
          </a:xfrm>
        </p:spPr>
        <p:txBody>
          <a:bodyPr/>
          <a:lstStyle/>
          <a:p>
            <a:r>
              <a:rPr lang="en-US" dirty="0"/>
              <a:t>Notes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a:t>
            </a:fld>
            <a:endParaRPr lang="en-US">
              <a:solidFill>
                <a:srgbClr val="5B6770"/>
              </a:solidFill>
              <a:latin typeface="Arial" panose="020B0604020202020204"/>
            </a:endParaRPr>
          </a:p>
        </p:txBody>
      </p:sp>
      <p:sp>
        <p:nvSpPr>
          <p:cNvPr id="9" name="TextBox 8"/>
          <p:cNvSpPr txBox="1"/>
          <p:nvPr/>
        </p:nvSpPr>
        <p:spPr>
          <a:xfrm>
            <a:off x="1905000" y="1413294"/>
            <a:ext cx="5562600" cy="2862322"/>
          </a:xfrm>
          <a:prstGeom prst="rect">
            <a:avLst/>
          </a:prstGeom>
          <a:noFill/>
        </p:spPr>
        <p:txBody>
          <a:bodyPr wrap="square" rtlCol="0">
            <a:spAutoFit/>
          </a:bodyPr>
          <a:lstStyle/>
          <a:p>
            <a:pPr marL="457200" indent="-457200">
              <a:spcBef>
                <a:spcPts val="2400"/>
              </a:spcBef>
              <a:buFont typeface="Arial" panose="020B0604020202020204" pitchFamily="34" charset="0"/>
              <a:buChar char="•"/>
            </a:pPr>
            <a:r>
              <a:rPr lang="en-US" sz="2800" dirty="0"/>
              <a:t>Morning Break</a:t>
            </a:r>
          </a:p>
          <a:p>
            <a:pPr marL="457200" indent="-457200">
              <a:spcBef>
                <a:spcPts val="2400"/>
              </a:spcBef>
              <a:buFont typeface="Arial" panose="020B0604020202020204" pitchFamily="34" charset="0"/>
              <a:buChar char="•"/>
            </a:pPr>
            <a:r>
              <a:rPr lang="en-US" sz="2800" dirty="0">
                <a:solidFill>
                  <a:srgbClr val="00AEC7"/>
                </a:solidFill>
              </a:rPr>
              <a:t>Please unmute yourself prior to speaking</a:t>
            </a:r>
          </a:p>
          <a:p>
            <a:pPr marL="457200" indent="-457200">
              <a:spcBef>
                <a:spcPts val="2400"/>
              </a:spcBef>
              <a:buFont typeface="Arial" panose="020B0604020202020204" pitchFamily="34" charset="0"/>
              <a:buChar char="•"/>
            </a:pPr>
            <a:r>
              <a:rPr lang="en-US" sz="2800" dirty="0">
                <a:solidFill>
                  <a:srgbClr val="00AEC7"/>
                </a:solidFill>
              </a:rPr>
              <a:t>Place yourself on mute when not speaking</a:t>
            </a:r>
          </a:p>
        </p:txBody>
      </p:sp>
      <p:pic>
        <p:nvPicPr>
          <p:cNvPr id="1026" name="Picture 2" descr="Unmute yourself. It's time to have better Zoom calls | Bootcamp">
            <a:extLst>
              <a:ext uri="{FF2B5EF4-FFF2-40B4-BE49-F238E27FC236}">
                <a16:creationId xmlns:a16="http://schemas.microsoft.com/office/drawing/2014/main" id="{851DE1AD-3B5A-4429-84F0-4C802D8E6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404" y="3565584"/>
            <a:ext cx="30480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3" name="Content Placeholder 2"/>
          <p:cNvSpPr>
            <a:spLocks noGrp="1"/>
          </p:cNvSpPr>
          <p:nvPr>
            <p:ph idx="1"/>
          </p:nvPr>
        </p:nvSpPr>
        <p:spPr>
          <a:xfrm>
            <a:off x="1828800" y="1139826"/>
            <a:ext cx="8534400" cy="3279775"/>
          </a:xfrm>
        </p:spPr>
        <p:txBody>
          <a:bodyPr/>
          <a:lstStyle/>
          <a:p>
            <a:pPr marL="0" indent="0" fontAlgn="auto">
              <a:spcAft>
                <a:spcPts val="0"/>
              </a:spcAft>
              <a:buNone/>
              <a:defRPr/>
            </a:pPr>
            <a:r>
              <a:rPr lang="en-US" sz="2000" b="1" i="1" dirty="0"/>
              <a:t>Which of the following documents is not an “acceptable” document for Switch Hold Removal consideration?</a:t>
            </a:r>
          </a:p>
          <a:p>
            <a:pPr marL="0" indent="0" fontAlgn="auto">
              <a:spcAft>
                <a:spcPts val="0"/>
              </a:spcAft>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a:t>All of the above</a:t>
            </a:r>
          </a:p>
          <a:p>
            <a:pPr marL="0" indent="0" fontAlgn="auto">
              <a:spcBef>
                <a:spcPts val="1800"/>
              </a:spcBef>
              <a:spcAft>
                <a:spcPts val="0"/>
              </a:spcAft>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30</a:t>
            </a:fld>
            <a:endParaRPr lang="en-US" altLang="en-US">
              <a:solidFill>
                <a:srgbClr val="5B6770"/>
              </a:solidFill>
            </a:endParaRPr>
          </a:p>
        </p:txBody>
      </p:sp>
      <p:sp>
        <p:nvSpPr>
          <p:cNvPr id="26629" name="Content Placeholder 2"/>
          <p:cNvSpPr txBox="1">
            <a:spLocks/>
          </p:cNvSpPr>
          <p:nvPr/>
        </p:nvSpPr>
        <p:spPr bwMode="auto">
          <a:xfrm>
            <a:off x="2023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pPr>
            <a:r>
              <a:rPr lang="en-US" altLang="en-US" sz="2000" i="1">
                <a:solidFill>
                  <a:srgbClr val="00AEC7"/>
                </a:solidFill>
                <a:cs typeface="Arial" charset="0"/>
              </a:rPr>
              <a:t>Answer:</a:t>
            </a:r>
          </a:p>
          <a:p>
            <a:pPr algn="ctr" fontAlgn="base">
              <a:spcBef>
                <a:spcPts val="1800"/>
              </a:spcBef>
              <a:spcAft>
                <a:spcPct val="0"/>
              </a:spcAft>
            </a:pPr>
            <a:r>
              <a:rPr lang="en-US" altLang="en-US" sz="2000" i="1">
                <a:solidFill>
                  <a:srgbClr val="00AEC7"/>
                </a:solidFill>
                <a:cs typeface="Arial" charset="0"/>
              </a:rPr>
              <a:t>D) Cell phone bill</a:t>
            </a:r>
          </a:p>
        </p:txBody>
      </p:sp>
      <p:sp>
        <p:nvSpPr>
          <p:cNvPr id="6" name="Rectangle 5"/>
          <p:cNvSpPr/>
          <p:nvPr/>
        </p:nvSpPr>
        <p:spPr>
          <a:xfrm>
            <a:off x="3048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panose="020B0604020202020204"/>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endParaRPr lang="en-US" altLang="en-US">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31</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2805754"/>
            <a:ext cx="5105400" cy="1246495"/>
          </a:xfrm>
          <a:prstGeom prst="rect">
            <a:avLst/>
          </a:prstGeom>
          <a:noFill/>
        </p:spPr>
        <p:txBody>
          <a:bodyPr wrap="square" rtlCol="0" anchor="ctr">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Inadvertent Gain/Loss (IAG) Overview</a:t>
            </a:r>
            <a:endParaRPr lang="en-US" sz="2800" dirty="0">
              <a:solidFill>
                <a:srgbClr val="5B6770"/>
              </a:solidFill>
              <a:latin typeface="Arial" panose="020B0604020202020204"/>
            </a:endParaRPr>
          </a:p>
        </p:txBody>
      </p:sp>
    </p:spTree>
    <p:extLst>
      <p:ext uri="{BB962C8B-B14F-4D97-AF65-F5344CB8AC3E}">
        <p14:creationId xmlns:p14="http://schemas.microsoft.com/office/powerpoint/2010/main" val="120675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(IAG) </a:t>
            </a:r>
            <a:r>
              <a:rPr lang="en-US" dirty="0"/>
              <a:t>is an unauthorized change of a customer’s </a:t>
            </a:r>
            <a:br>
              <a:rPr lang="en-US" dirty="0"/>
            </a:br>
            <a:r>
              <a:rPr lang="en-US" dirty="0"/>
              <a:t>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p>
        </p:txBody>
      </p:sp>
    </p:spTree>
    <p:extLst>
      <p:ext uri="{BB962C8B-B14F-4D97-AF65-F5344CB8AC3E}">
        <p14:creationId xmlns:p14="http://schemas.microsoft.com/office/powerpoint/2010/main" val="510296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1"/>
          </p:nvPr>
        </p:nvSpPr>
        <p:spPr>
          <a:xfrm>
            <a:off x="1905000" y="1066801"/>
            <a:ext cx="8534400" cy="5052221"/>
          </a:xfrm>
        </p:spPr>
        <p:txBody>
          <a:bodyPr/>
          <a:lstStyle/>
          <a:p>
            <a:r>
              <a:rPr lang="en-US" sz="2800" dirty="0"/>
              <a:t>The </a:t>
            </a:r>
            <a:r>
              <a:rPr lang="en-US" sz="2800" b="1" u="sng" dirty="0"/>
              <a:t>Gaining CR </a:t>
            </a:r>
            <a:r>
              <a:rPr lang="en-US" sz="2800" dirty="0"/>
              <a:t>is a competitive retailer who inadvertently gains an ESI ID and is responsible for returning the customer to the previous REP of Record.</a:t>
            </a:r>
          </a:p>
          <a:p>
            <a:pPr lvl="1"/>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r>
              <a:rPr lang="en-US" sz="2800" dirty="0"/>
              <a:t>The </a:t>
            </a:r>
            <a:r>
              <a:rPr lang="en-US" sz="2800" b="1" u="sng" dirty="0"/>
              <a:t>Losing CR </a:t>
            </a:r>
            <a:r>
              <a:rPr lang="en-US" sz="2800" dirty="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34</a:t>
            </a:fld>
            <a:endParaRPr lang="en-US" dirty="0">
              <a:solidFill>
                <a:srgbClr val="5B6770"/>
              </a:solidFill>
              <a:latin typeface="Arial" panose="020B0604020202020204"/>
            </a:endParaRPr>
          </a:p>
        </p:txBody>
      </p:sp>
    </p:spTree>
    <p:extLst>
      <p:ext uri="{BB962C8B-B14F-4D97-AF65-F5344CB8AC3E}">
        <p14:creationId xmlns:p14="http://schemas.microsoft.com/office/powerpoint/2010/main" val="16223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2</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35</a:t>
            </a:fld>
            <a:endParaRPr lang="en-US">
              <a:solidFill>
                <a:srgbClr val="5B6770"/>
              </a:solidFill>
              <a:latin typeface="Arial" panose="020B0604020202020204"/>
            </a:endParaRPr>
          </a:p>
        </p:txBody>
      </p:sp>
    </p:spTree>
    <p:extLst>
      <p:ext uri="{BB962C8B-B14F-4D97-AF65-F5344CB8AC3E}">
        <p14:creationId xmlns:p14="http://schemas.microsoft.com/office/powerpoint/2010/main" val="354195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ESI ID, wrong apartment number.</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36</a:t>
            </a:fld>
            <a:endParaRPr lang="en-US">
              <a:solidFill>
                <a:srgbClr val="5B6770"/>
              </a:solidFill>
              <a:latin typeface="Arial" panose="020B0604020202020204"/>
            </a:endParaRPr>
          </a:p>
        </p:txBody>
      </p:sp>
    </p:spTree>
    <p:extLst>
      <p:ext uri="{BB962C8B-B14F-4D97-AF65-F5344CB8AC3E}">
        <p14:creationId xmlns:p14="http://schemas.microsoft.com/office/powerpoint/2010/main" val="650361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5E23-2A02-7D9C-0DED-4B9EA7F748B7}"/>
              </a:ext>
            </a:extLst>
          </p:cNvPr>
          <p:cNvSpPr>
            <a:spLocks noGrp="1"/>
          </p:cNvSpPr>
          <p:nvPr>
            <p:ph type="title"/>
          </p:nvPr>
        </p:nvSpPr>
        <p:spPr/>
        <p:txBody>
          <a:bodyPr/>
          <a:lstStyle/>
          <a:p>
            <a:r>
              <a:rPr lang="en-US" dirty="0">
                <a:highlight>
                  <a:srgbClr val="FFFF00"/>
                </a:highlight>
              </a:rPr>
              <a:t>Invalid Use of the IAG Process (effective 1/1/2023)</a:t>
            </a:r>
          </a:p>
        </p:txBody>
      </p:sp>
      <p:sp>
        <p:nvSpPr>
          <p:cNvPr id="3" name="Content Placeholder 2">
            <a:extLst>
              <a:ext uri="{FF2B5EF4-FFF2-40B4-BE49-F238E27FC236}">
                <a16:creationId xmlns:a16="http://schemas.microsoft.com/office/drawing/2014/main" id="{0069540E-0047-3482-3C56-6469164617D0}"/>
              </a:ext>
            </a:extLst>
          </p:cNvPr>
          <p:cNvSpPr>
            <a:spLocks noGrp="1"/>
          </p:cNvSpPr>
          <p:nvPr>
            <p:ph idx="1"/>
          </p:nvPr>
        </p:nvSpPr>
        <p:spPr/>
        <p:txBody>
          <a:bodyPr/>
          <a:lstStyle/>
          <a:p>
            <a:pPr marL="0" indent="0">
              <a:buNone/>
            </a:pPr>
            <a:r>
              <a:rPr lang="en-US" sz="2400" dirty="0"/>
              <a:t>RMG Section 7.3.2.1 </a:t>
            </a:r>
          </a:p>
          <a:p>
            <a:pPr marL="457200" indent="-457200">
              <a:buAutoNum type="arabicPeriod"/>
            </a:pPr>
            <a:r>
              <a:rPr lang="en-US" sz="2400" i="1" dirty="0"/>
              <a:t>After the Rescission Period</a:t>
            </a:r>
          </a:p>
          <a:p>
            <a:pPr marL="857250" lvl="1" indent="-457200"/>
            <a:r>
              <a:rPr lang="en-US" sz="2000" dirty="0"/>
              <a:t>Untimely notice of rescission does not constitute and should not be treated as an inadvertent gain or loss.  Customer may select another REP and complete an enrollment.</a:t>
            </a:r>
          </a:p>
          <a:p>
            <a:pPr marL="457200" indent="-457200">
              <a:buFont typeface="+mj-lt"/>
              <a:buAutoNum type="arabicPeriod"/>
            </a:pPr>
            <a:r>
              <a:rPr lang="en-US" sz="2400" i="1" dirty="0"/>
              <a:t>Breach of Contract</a:t>
            </a:r>
          </a:p>
          <a:p>
            <a:pPr marL="857250" lvl="1" indent="-457200"/>
            <a:r>
              <a:rPr lang="en-US" sz="2000" dirty="0"/>
              <a:t>Not to be used to resolve an early termination fee issue between the Customer and the losing CR</a:t>
            </a:r>
          </a:p>
          <a:p>
            <a:pPr marL="857250" lvl="1" indent="-457200"/>
            <a:r>
              <a:rPr lang="en-US" sz="2000" dirty="0"/>
              <a:t>Not to be used to resolve a non-payment issue between the Customer and the gaining CR</a:t>
            </a:r>
          </a:p>
          <a:p>
            <a:pPr marL="457200" indent="-457200">
              <a:buFont typeface="+mj-lt"/>
              <a:buAutoNum type="arabicPeriod"/>
            </a:pPr>
            <a:r>
              <a:rPr lang="en-US" sz="2400" i="1" dirty="0"/>
              <a:t>Identity Theft </a:t>
            </a:r>
          </a:p>
          <a:p>
            <a:pPr marL="857250" lvl="1" indent="-457200"/>
            <a:r>
              <a:rPr lang="en-US" sz="2000" dirty="0"/>
              <a:t>Not to be used to resolve an issue where service is connected as a result of identity theft</a:t>
            </a:r>
          </a:p>
        </p:txBody>
      </p:sp>
      <p:sp>
        <p:nvSpPr>
          <p:cNvPr id="4" name="Slide Number Placeholder 3">
            <a:extLst>
              <a:ext uri="{FF2B5EF4-FFF2-40B4-BE49-F238E27FC236}">
                <a16:creationId xmlns:a16="http://schemas.microsoft.com/office/drawing/2014/main" id="{8C167E89-4322-E8A6-D1EE-21578F8D6265}"/>
              </a:ext>
            </a:extLst>
          </p:cNvPr>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dirty="0">
              <a:solidFill>
                <a:srgbClr val="5B6770"/>
              </a:solidFill>
            </a:endParaRPr>
          </a:p>
        </p:txBody>
      </p:sp>
    </p:spTree>
    <p:extLst>
      <p:ext uri="{BB962C8B-B14F-4D97-AF65-F5344CB8AC3E}">
        <p14:creationId xmlns:p14="http://schemas.microsoft.com/office/powerpoint/2010/main" val="111910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559659" y="1138573"/>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00AEC7"/>
                </a:solidFill>
              </a:ln>
              <a:solidFill>
                <a:prstClr val="white"/>
              </a:solidFill>
              <a:latin typeface="Arial" panose="020B0604020202020204"/>
            </a:endParaRPr>
          </a:p>
        </p:txBody>
      </p:sp>
      <p:graphicFrame>
        <p:nvGraphicFramePr>
          <p:cNvPr id="8" name="Diagram 7"/>
          <p:cNvGraphicFramePr/>
          <p:nvPr/>
        </p:nvGraphicFramePr>
        <p:xfrm>
          <a:off x="1825752" y="859468"/>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38</a:t>
            </a:fld>
            <a:endParaRPr lang="en-US">
              <a:solidFill>
                <a:srgbClr val="5B6770"/>
              </a:solidFill>
              <a:latin typeface="Arial" panose="020B0604020202020204"/>
            </a:endParaRPr>
          </a:p>
        </p:txBody>
      </p:sp>
    </p:spTree>
    <p:extLst>
      <p:ext uri="{BB962C8B-B14F-4D97-AF65-F5344CB8AC3E}">
        <p14:creationId xmlns:p14="http://schemas.microsoft.com/office/powerpoint/2010/main" val="2149905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 represents over </a:t>
            </a:r>
            <a:r>
              <a:rPr lang="en-US" sz="2000" b="1" dirty="0">
                <a:solidFill>
                  <a:srgbClr val="FF0000"/>
                </a:solidFill>
              </a:rPr>
              <a:t>49%</a:t>
            </a:r>
            <a:r>
              <a:rPr lang="en-US" sz="2000" dirty="0"/>
              <a:t> of all MTs</a:t>
            </a:r>
          </a:p>
          <a:p>
            <a:pPr lvl="1"/>
            <a:r>
              <a:rPr lang="en-US" sz="2000" dirty="0"/>
              <a:t>One of the longest MT issues to resolve</a:t>
            </a:r>
          </a:p>
          <a:p>
            <a:pPr lvl="1"/>
            <a:r>
              <a:rPr lang="en-US" sz="2000" dirty="0"/>
              <a:t>It 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TDSPs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39</a:t>
            </a:fld>
            <a:endParaRPr lang="en-US">
              <a:solidFill>
                <a:srgbClr val="5B6770"/>
              </a:solidFill>
              <a:latin typeface="Arial" panose="020B0604020202020204"/>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7774116"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1828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a:t>
            </a:fld>
            <a:endParaRPr lang="en-US">
              <a:solidFill>
                <a:srgbClr val="5B6770"/>
              </a:solidFill>
              <a:latin typeface="Arial" panose="020B0604020202020204"/>
            </a:endParaRPr>
          </a:p>
        </p:txBody>
      </p:sp>
      <p:sp>
        <p:nvSpPr>
          <p:cNvPr id="5" name="Rectangle 4"/>
          <p:cNvSpPr/>
          <p:nvPr/>
        </p:nvSpPr>
        <p:spPr>
          <a:xfrm>
            <a:off x="6334922" y="1981201"/>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latin typeface="Arial" panose="020B0604020202020204"/>
              </a:rPr>
              <a:t>Usage/Billing Disputes</a:t>
            </a:r>
          </a:p>
          <a:p>
            <a:pPr marL="342900" indent="-342900">
              <a:spcBef>
                <a:spcPts val="1800"/>
              </a:spcBef>
              <a:buFont typeface="Arial" panose="020B0604020202020204" pitchFamily="34" charset="0"/>
              <a:buChar char="•"/>
            </a:pPr>
            <a:r>
              <a:rPr lang="en-US" sz="2000" dirty="0">
                <a:solidFill>
                  <a:srgbClr val="5B6770"/>
                </a:solidFill>
                <a:latin typeface="Arial" panose="020B0604020202020204"/>
              </a:rPr>
              <a:t>Additional Day to Day Subtypes</a:t>
            </a:r>
          </a:p>
          <a:p>
            <a:pPr marL="342900" indent="-342900">
              <a:spcBef>
                <a:spcPts val="1800"/>
              </a:spcBef>
              <a:buFont typeface="Arial" panose="020B0604020202020204" pitchFamily="34" charset="0"/>
              <a:buChar char="•"/>
            </a:pPr>
            <a:r>
              <a:rPr lang="en-US" sz="2000" dirty="0">
                <a:solidFill>
                  <a:srgbClr val="5B6770"/>
                </a:solidFill>
                <a:latin typeface="Arial" panose="020B0604020202020204"/>
              </a:rPr>
              <a:t>Bulk Insert</a:t>
            </a:r>
          </a:p>
          <a:p>
            <a:pPr marL="342900" indent="-342900">
              <a:spcBef>
                <a:spcPts val="1800"/>
              </a:spcBef>
              <a:buFont typeface="Arial" panose="020B0604020202020204" pitchFamily="34" charset="0"/>
              <a:buChar char="•"/>
            </a:pPr>
            <a:r>
              <a:rPr lang="en-US" sz="2000" dirty="0">
                <a:solidFill>
                  <a:srgbClr val="5B6770"/>
                </a:solidFill>
                <a:latin typeface="Arial" panose="020B0604020202020204"/>
              </a:rPr>
              <a:t>Admin Functionality</a:t>
            </a:r>
          </a:p>
          <a:p>
            <a:pPr marL="342900" indent="-342900">
              <a:spcBef>
                <a:spcPts val="1800"/>
              </a:spcBef>
              <a:buFont typeface="Arial" panose="020B0604020202020204" pitchFamily="34" charset="0"/>
              <a:buChar char="•"/>
            </a:pPr>
            <a:r>
              <a:rPr lang="en-US" sz="2000" dirty="0">
                <a:solidFill>
                  <a:srgbClr val="5B6770"/>
                </a:solidFill>
                <a:latin typeface="Arial" panose="020B0604020202020204"/>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latin typeface="Arial" panose="020B0604020202020204"/>
              </a:rPr>
              <a:t>Reporting</a:t>
            </a:r>
          </a:p>
          <a:p>
            <a:pPr marL="342900" indent="-342900">
              <a:spcBef>
                <a:spcPts val="1800"/>
              </a:spcBef>
              <a:buFont typeface="Arial" panose="020B0604020202020204" pitchFamily="34" charset="0"/>
              <a:buChar char="•"/>
            </a:pPr>
            <a:endParaRPr lang="en-US" sz="2000" dirty="0">
              <a:solidFill>
                <a:srgbClr val="00AEC7"/>
              </a:solidFill>
              <a:latin typeface="Arial" panose="020B0604020202020204"/>
            </a:endParaRPr>
          </a:p>
        </p:txBody>
      </p:sp>
      <p:sp>
        <p:nvSpPr>
          <p:cNvPr id="6" name="Rectangle 5"/>
          <p:cNvSpPr/>
          <p:nvPr/>
        </p:nvSpPr>
        <p:spPr>
          <a:xfrm>
            <a:off x="1828801"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latin typeface="Arial" panose="020B0604020202020204"/>
              </a:rPr>
              <a:t>MarkeTrak</a:t>
            </a:r>
            <a:r>
              <a:rPr lang="en-US" sz="2000" dirty="0">
                <a:solidFill>
                  <a:srgbClr val="5B6770"/>
                </a:solidFill>
                <a:latin typeface="Arial" panose="020B0604020202020204"/>
              </a:rPr>
              <a:t> Overview </a:t>
            </a:r>
          </a:p>
          <a:p>
            <a:pPr marL="285750" indent="-285750">
              <a:spcBef>
                <a:spcPts val="1800"/>
              </a:spcBef>
              <a:buFont typeface="Arial" panose="020B0604020202020204" pitchFamily="34" charset="0"/>
              <a:buChar char="•"/>
            </a:pPr>
            <a:r>
              <a:rPr lang="en-US" sz="2000" dirty="0">
                <a:solidFill>
                  <a:srgbClr val="5B6770"/>
                </a:solidFill>
                <a:latin typeface="Arial" panose="020B0604020202020204"/>
              </a:rPr>
              <a:t>Inadvertent Gain/Loss</a:t>
            </a:r>
          </a:p>
          <a:p>
            <a:pPr marL="285750" indent="-285750">
              <a:spcBef>
                <a:spcPts val="1800"/>
              </a:spcBef>
              <a:buFont typeface="Arial" panose="020B0604020202020204" pitchFamily="34" charset="0"/>
              <a:buChar char="•"/>
            </a:pPr>
            <a:r>
              <a:rPr lang="en-US" sz="2000" dirty="0">
                <a:solidFill>
                  <a:srgbClr val="5B6770"/>
                </a:solidFill>
                <a:latin typeface="Arial" panose="020B0604020202020204"/>
              </a:rPr>
              <a:t>Cancel With/Without Approval</a:t>
            </a:r>
          </a:p>
          <a:p>
            <a:pPr marL="285750" indent="-285750">
              <a:spcBef>
                <a:spcPts val="1800"/>
              </a:spcBef>
              <a:buFont typeface="Arial" panose="020B0604020202020204" pitchFamily="34" charset="0"/>
              <a:buChar char="•"/>
            </a:pPr>
            <a:r>
              <a:rPr lang="en-US" sz="2000" dirty="0">
                <a:solidFill>
                  <a:srgbClr val="5B6770"/>
                </a:solidFill>
                <a:latin typeface="Arial" panose="020B0604020202020204"/>
              </a:rPr>
              <a:t>Switch Hold Removal</a:t>
            </a:r>
          </a:p>
          <a:p>
            <a:pPr marL="285750" indent="-285750">
              <a:spcBef>
                <a:spcPts val="1800"/>
              </a:spcBef>
              <a:buFont typeface="Arial" panose="020B0604020202020204" pitchFamily="34" charset="0"/>
              <a:buChar char="•"/>
            </a:pPr>
            <a:r>
              <a:rPr lang="en-US" sz="2000" dirty="0">
                <a:solidFill>
                  <a:srgbClr val="5B6770"/>
                </a:solidFill>
                <a:latin typeface="Arial" panose="020B0604020202020204"/>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latin typeface="Arial" panose="020B0604020202020204"/>
              </a:rPr>
              <a:t>Email Functionality</a:t>
            </a:r>
          </a:p>
          <a:p>
            <a:pPr marL="285750" indent="-285750">
              <a:spcBef>
                <a:spcPts val="1800"/>
              </a:spcBef>
              <a:buFont typeface="Arial" panose="020B0604020202020204" pitchFamily="34" charset="0"/>
              <a:buChar char="•"/>
            </a:pPr>
            <a:endParaRPr lang="en-US" sz="2000" dirty="0">
              <a:solidFill>
                <a:srgbClr val="00AEC7"/>
              </a:solidFill>
              <a:latin typeface="Arial" panose="020B0604020202020204"/>
            </a:endParaRPr>
          </a:p>
        </p:txBody>
      </p:sp>
      <p:sp>
        <p:nvSpPr>
          <p:cNvPr id="7" name="TextBox 6"/>
          <p:cNvSpPr txBox="1"/>
          <p:nvPr/>
        </p:nvSpPr>
        <p:spPr>
          <a:xfrm>
            <a:off x="2381250" y="5717719"/>
            <a:ext cx="7486650" cy="369332"/>
          </a:xfrm>
          <a:prstGeom prst="rect">
            <a:avLst/>
          </a:prstGeom>
          <a:solidFill>
            <a:schemeClr val="tx2">
              <a:lumMod val="50000"/>
            </a:schemeClr>
          </a:solidFill>
        </p:spPr>
        <p:txBody>
          <a:bodyPr wrap="square" rtlCol="0">
            <a:spAutoFit/>
          </a:bodyPr>
          <a:lstStyle/>
          <a:p>
            <a:pPr algn="ctr"/>
            <a:r>
              <a:rPr lang="en-US" b="1" dirty="0">
                <a:solidFill>
                  <a:srgbClr val="FFFFFF"/>
                </a:solidFill>
                <a:latin typeface="Arial" panose="020B0604020202020204"/>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40</a:t>
            </a:fld>
            <a:endParaRPr lang="en-US">
              <a:solidFill>
                <a:srgbClr val="5B6770"/>
              </a:solidFill>
              <a:latin typeface="Arial" panose="020B0604020202020204"/>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2805754"/>
            <a:ext cx="5105400" cy="1246495"/>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Customer Rescission Walkthrough</a:t>
            </a:r>
            <a:endParaRPr lang="en-US" sz="2800" dirty="0">
              <a:solidFill>
                <a:srgbClr val="5B6770"/>
              </a:solidFill>
              <a:latin typeface="Arial" panose="020B0604020202020204"/>
            </a:endParaRPr>
          </a:p>
        </p:txBody>
      </p:sp>
    </p:spTree>
    <p:extLst>
      <p:ext uri="{BB962C8B-B14F-4D97-AF65-F5344CB8AC3E}">
        <p14:creationId xmlns:p14="http://schemas.microsoft.com/office/powerpoint/2010/main" val="630662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(3) federal business days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a:t>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43</a:t>
            </a:fld>
            <a:endParaRPr lang="en-US">
              <a:solidFill>
                <a:srgbClr val="5B6770"/>
              </a:solidFill>
              <a:latin typeface="Arial" panose="020B0604020202020204"/>
            </a:endParaRPr>
          </a:p>
        </p:txBody>
      </p:sp>
    </p:spTree>
    <p:extLst>
      <p:ext uri="{BB962C8B-B14F-4D97-AF65-F5344CB8AC3E}">
        <p14:creationId xmlns:p14="http://schemas.microsoft.com/office/powerpoint/2010/main" val="2699739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44</a:t>
            </a:fld>
            <a:endParaRPr lang="en-US">
              <a:solidFill>
                <a:srgbClr val="5B6770"/>
              </a:solidFill>
              <a:latin typeface="Arial" panose="020B0604020202020204"/>
            </a:endParaRPr>
          </a:p>
        </p:txBody>
      </p:sp>
    </p:spTree>
    <p:extLst>
      <p:ext uri="{BB962C8B-B14F-4D97-AF65-F5344CB8AC3E}">
        <p14:creationId xmlns:p14="http://schemas.microsoft.com/office/powerpoint/2010/main" val="1295150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905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Rescission vs. Inadvertent Switch</a:t>
            </a:r>
          </a:p>
        </p:txBody>
      </p:sp>
      <p:sp>
        <p:nvSpPr>
          <p:cNvPr id="6147" name="Slide Number Placeholder 3"/>
          <p:cNvSpPr>
            <a:spLocks noGrp="1"/>
          </p:cNvSpPr>
          <p:nvPr>
            <p:ph type="sldNum" sz="quarter" idx="11"/>
          </p:nvPr>
        </p:nvSpPr>
        <p:spPr bwMode="auto">
          <a:xfrm>
            <a:off x="10055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45</a:t>
            </a:fld>
            <a:endParaRPr lang="en-US" altLang="en-US" dirty="0">
              <a:solidFill>
                <a:srgbClr val="9BA0A4"/>
              </a:solidFill>
            </a:endParaRPr>
          </a:p>
        </p:txBody>
      </p:sp>
      <p:graphicFrame>
        <p:nvGraphicFramePr>
          <p:cNvPr id="5" name="Table 4"/>
          <p:cNvGraphicFramePr>
            <a:graphicFrameLocks noGrp="1"/>
          </p:cNvGraphicFramePr>
          <p:nvPr/>
        </p:nvGraphicFramePr>
        <p:xfrm>
          <a:off x="1871664"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val="20000"/>
                    </a:ext>
                  </a:extLst>
                </a:gridCol>
                <a:gridCol w="1522472">
                  <a:extLst>
                    <a:ext uri="{9D8B030D-6E8A-4147-A177-3AD203B41FA5}">
                      <a16:colId xmlns:a16="http://schemas.microsoft.com/office/drawing/2014/main" val="20001"/>
                    </a:ext>
                  </a:extLst>
                </a:gridCol>
                <a:gridCol w="4953396">
                  <a:extLst>
                    <a:ext uri="{9D8B030D-6E8A-4147-A177-3AD203B41FA5}">
                      <a16:colId xmlns:a16="http://schemas.microsoft.com/office/drawing/2014/main"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5"/>
                          </a:solidFill>
                          <a:latin typeface="+mn-lt"/>
                          <a:ea typeface="+mn-ea"/>
                          <a:cs typeface="+mn-cs"/>
                        </a:rPr>
                        <a:t>TDSP fees</a:t>
                      </a:r>
                      <a:r>
                        <a:rPr lang="en-US" sz="1800" dirty="0"/>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5"/>
                          </a:solidFill>
                          <a:latin typeface="+mn-lt"/>
                          <a:ea typeface="+mn-ea"/>
                          <a:cs typeface="+mn-cs"/>
                        </a:rPr>
                        <a:t>may choose</a:t>
                      </a:r>
                      <a:r>
                        <a:rPr lang="en-US" sz="1800" kern="1200" dirty="0">
                          <a:solidFill>
                            <a:schemeClr val="dk1"/>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5"/>
                          </a:solidFill>
                          <a:latin typeface="+mn-lt"/>
                          <a:ea typeface="+mn-ea"/>
                          <a:cs typeface="+mn-cs"/>
                        </a:rPr>
                        <a:t>kWh usage</a:t>
                      </a:r>
                      <a:r>
                        <a:rPr lang="en-US" sz="1800" b="0" i="0" u="none" kern="1200" dirty="0">
                          <a:solidFill>
                            <a:schemeClr val="tx1"/>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5"/>
                          </a:solidFill>
                        </a:rPr>
                        <a:t>may choose</a:t>
                      </a:r>
                      <a:r>
                        <a:rPr lang="en-US" sz="1700" dirty="0"/>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val="10002"/>
                  </a:ext>
                </a:extLst>
              </a:tr>
            </a:tbl>
          </a:graphicData>
        </a:graphic>
      </p:graphicFrame>
      <p:sp>
        <p:nvSpPr>
          <p:cNvPr id="6166" name="Rectangle 6"/>
          <p:cNvSpPr>
            <a:spLocks noChangeArrowheads="1"/>
          </p:cNvSpPr>
          <p:nvPr/>
        </p:nvSpPr>
        <p:spPr bwMode="auto">
          <a:xfrm>
            <a:off x="1871664" y="909639"/>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p>
        </p:txBody>
      </p:sp>
    </p:spTree>
    <p:extLst>
      <p:ext uri="{BB962C8B-B14F-4D97-AF65-F5344CB8AC3E}">
        <p14:creationId xmlns:p14="http://schemas.microsoft.com/office/powerpoint/2010/main" val="125397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a:spcBef>
                <a:spcPts val="2400"/>
              </a:spcBef>
            </a:pPr>
            <a:r>
              <a:rPr lang="en-US" sz="2400" dirty="0"/>
              <a:t>The issue must 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issue through the IAG/IAL subtype.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46</a:t>
            </a:fld>
            <a:endParaRPr lang="en-US" dirty="0">
              <a:solidFill>
                <a:srgbClr val="5B6770"/>
              </a:solidFill>
              <a:latin typeface="Arial" panose="020B0604020202020204"/>
            </a:endParaRPr>
          </a:p>
        </p:txBody>
      </p:sp>
    </p:spTree>
    <p:extLst>
      <p:ext uri="{BB962C8B-B14F-4D97-AF65-F5344CB8AC3E}">
        <p14:creationId xmlns:p14="http://schemas.microsoft.com/office/powerpoint/2010/main" val="1600874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FFF00"/>
                </a:highlight>
              </a:rPr>
              <a:t>Completion Timeline for Customer Rescission (SCR815)</a:t>
            </a:r>
          </a:p>
        </p:txBody>
      </p:sp>
      <p:sp>
        <p:nvSpPr>
          <p:cNvPr id="3" name="Content Placeholder 2"/>
          <p:cNvSpPr>
            <a:spLocks noGrp="1"/>
          </p:cNvSpPr>
          <p:nvPr>
            <p:ph idx="1"/>
          </p:nvPr>
        </p:nvSpPr>
        <p:spPr/>
        <p:txBody>
          <a:bodyPr/>
          <a:lstStyle/>
          <a:p>
            <a:pPr>
              <a:spcBef>
                <a:spcPts val="2400"/>
              </a:spcBef>
            </a:pPr>
            <a:r>
              <a:rPr lang="en-US" sz="2400" dirty="0"/>
              <a:t>Once a Customer Rescission MarkeTrak (MT) issue has been submitted, the </a:t>
            </a:r>
            <a:r>
              <a:rPr lang="en-US" sz="2400" u="sng" dirty="0"/>
              <a:t>Losing CR </a:t>
            </a:r>
            <a:r>
              <a:rPr lang="en-US" sz="2400" dirty="0"/>
              <a:t>has two (2) business days to agree to the Customer Rescission MT issue.</a:t>
            </a:r>
          </a:p>
          <a:p>
            <a:pPr lvl="1">
              <a:spcBef>
                <a:spcPts val="2400"/>
              </a:spcBef>
            </a:pPr>
            <a:r>
              <a:rPr lang="en-US" sz="2000" i="1" dirty="0">
                <a:highlight>
                  <a:srgbClr val="FFFF00"/>
                </a:highlight>
              </a:rPr>
              <a:t>If the MT has not transitioned in two business days, an escalation email will be sent.</a:t>
            </a:r>
          </a:p>
          <a:p>
            <a:pPr>
              <a:spcBef>
                <a:spcPts val="2400"/>
              </a:spcBef>
            </a:pPr>
            <a:r>
              <a:rPr lang="en-US" sz="2400" dirty="0"/>
              <a:t>Once the Transmission and/or Distribution Service Provider (TDSP) has updated the MT issue to “Ready to Receive”, the </a:t>
            </a:r>
            <a:r>
              <a:rPr lang="en-US" sz="2400" u="sng" dirty="0"/>
              <a:t>Losing CR </a:t>
            </a:r>
            <a:r>
              <a:rPr lang="en-US" sz="2400" dirty="0"/>
              <a:t>has another two (2) business days to send a backdated 814_16, Move-In Request</a:t>
            </a:r>
            <a:r>
              <a:rPr lang="en-US" dirty="0"/>
              <a:t>.</a:t>
            </a:r>
          </a:p>
          <a:p>
            <a:pPr lvl="1">
              <a:spcBef>
                <a:spcPts val="2400"/>
              </a:spcBef>
            </a:pPr>
            <a:r>
              <a:rPr lang="en-US" sz="2000" i="1" dirty="0">
                <a:highlight>
                  <a:srgbClr val="FFFF00"/>
                </a:highlight>
              </a:rPr>
              <a:t>If the BDMVI has not been submitted in two business days, an escalation email will be sent.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47</a:t>
            </a:fld>
            <a:endParaRPr lang="en-US">
              <a:solidFill>
                <a:srgbClr val="5B6770"/>
              </a:solidFill>
              <a:latin typeface="Arial" panose="020B0604020202020204"/>
            </a:endParaRPr>
          </a:p>
        </p:txBody>
      </p:sp>
    </p:spTree>
    <p:extLst>
      <p:ext uri="{BB962C8B-B14F-4D97-AF65-F5344CB8AC3E}">
        <p14:creationId xmlns:p14="http://schemas.microsoft.com/office/powerpoint/2010/main" val="2903578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1828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48</a:t>
            </a:fld>
            <a:endParaRPr lang="en-US">
              <a:solidFill>
                <a:srgbClr val="5B6770"/>
              </a:solidFill>
              <a:latin typeface="Arial" panose="020B0604020202020204"/>
            </a:endParaRPr>
          </a:p>
        </p:txBody>
      </p:sp>
      <p:pic>
        <p:nvPicPr>
          <p:cNvPr id="7" name="Picture 6">
            <a:extLst>
              <a:ext uri="{FF2B5EF4-FFF2-40B4-BE49-F238E27FC236}">
                <a16:creationId xmlns:a16="http://schemas.microsoft.com/office/drawing/2014/main" id="{272E6378-5947-4FED-888C-13A03FABF035}"/>
              </a:ext>
            </a:extLst>
          </p:cNvPr>
          <p:cNvPicPr>
            <a:picLocks noChangeAspect="1"/>
          </p:cNvPicPr>
          <p:nvPr/>
        </p:nvPicPr>
        <p:blipFill>
          <a:blip r:embed="rId2"/>
          <a:stretch>
            <a:fillRect/>
          </a:stretch>
        </p:blipFill>
        <p:spPr>
          <a:xfrm>
            <a:off x="2061411" y="2286906"/>
            <a:ext cx="9570986" cy="3605051"/>
          </a:xfrm>
          <a:prstGeom prst="rect">
            <a:avLst/>
          </a:prstGeom>
        </p:spPr>
      </p:pic>
    </p:spTree>
    <p:extLst>
      <p:ext uri="{BB962C8B-B14F-4D97-AF65-F5344CB8AC3E}">
        <p14:creationId xmlns:p14="http://schemas.microsoft.com/office/powerpoint/2010/main" val="2686657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1"/>
          </p:nvPr>
        </p:nvSpPr>
        <p:spPr>
          <a:xfrm>
            <a:off x="1905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49</a:t>
            </a:fld>
            <a:endParaRPr lang="en-US">
              <a:solidFill>
                <a:srgbClr val="5B6770"/>
              </a:solidFill>
              <a:latin typeface="Arial" panose="020B0604020202020204"/>
            </a:endParaRPr>
          </a:p>
        </p:txBody>
      </p:sp>
    </p:spTree>
    <p:extLst>
      <p:ext uri="{BB962C8B-B14F-4D97-AF65-F5344CB8AC3E}">
        <p14:creationId xmlns:p14="http://schemas.microsoft.com/office/powerpoint/2010/main" val="211397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10400" cy="518318"/>
          </a:xfrm>
        </p:spPr>
        <p:txBody>
          <a:bodyPr/>
          <a:lstStyle/>
          <a:p>
            <a:r>
              <a:rPr lang="en-US" dirty="0" err="1"/>
              <a:t>MarkeTrak</a:t>
            </a:r>
            <a:r>
              <a:rPr lang="en-US" dirty="0"/>
              <a:t> Training Objectives – Part 1</a:t>
            </a:r>
          </a:p>
        </p:txBody>
      </p:sp>
      <p:sp>
        <p:nvSpPr>
          <p:cNvPr id="3" name="Content Placeholder 2"/>
          <p:cNvSpPr>
            <a:spLocks noGrp="1"/>
          </p:cNvSpPr>
          <p:nvPr>
            <p:ph idx="1"/>
          </p:nvPr>
        </p:nvSpPr>
        <p:spPr>
          <a:xfrm>
            <a:off x="6158347" y="1880723"/>
            <a:ext cx="4298306" cy="3096553"/>
          </a:xfrm>
        </p:spPr>
        <p:txBody>
          <a:bodyPr/>
          <a:lstStyle/>
          <a:p>
            <a:pPr marL="274320" indent="-274320">
              <a:spcBef>
                <a:spcPts val="0"/>
              </a:spcBef>
              <a:spcAft>
                <a:spcPts val="1200"/>
              </a:spcAft>
            </a:pPr>
            <a:r>
              <a:rPr lang="en-US" sz="1800" dirty="0">
                <a:solidFill>
                  <a:srgbClr val="5B6770"/>
                </a:solidFill>
              </a:rPr>
              <a:t> Siebel Changes</a:t>
            </a:r>
          </a:p>
          <a:p>
            <a:pPr marL="274320" indent="-274320">
              <a:spcBef>
                <a:spcPts val="0"/>
              </a:spcBef>
              <a:spcAft>
                <a:spcPts val="1200"/>
              </a:spcAft>
            </a:pPr>
            <a:r>
              <a:rPr lang="en-US" sz="1800" dirty="0">
                <a:solidFill>
                  <a:srgbClr val="5B6770"/>
                </a:solidFill>
              </a:rPr>
              <a:t> DEV LSE/Non LSE</a:t>
            </a:r>
          </a:p>
          <a:p>
            <a:pPr marL="274320" indent="-274320">
              <a:spcBef>
                <a:spcPts val="0"/>
              </a:spcBef>
              <a:spcAft>
                <a:spcPts val="1200"/>
              </a:spcAft>
            </a:pPr>
            <a:r>
              <a:rPr lang="en-US" sz="1800" dirty="0"/>
              <a:t> 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endParaRPr lang="en-US" sz="1800" dirty="0">
              <a:solidFill>
                <a:srgbClr val="5B6770"/>
              </a:solidFill>
            </a:endParaRPr>
          </a:p>
          <a:p>
            <a:pPr marL="274320" indent="-274320">
              <a:spcBef>
                <a:spcPts val="0"/>
              </a:spcBef>
              <a:spcAft>
                <a:spcPts val="1200"/>
              </a:spcAft>
            </a:pPr>
            <a:r>
              <a:rPr lang="en-US" sz="1800" dirty="0"/>
              <a:t> Background Reporting</a:t>
            </a:r>
          </a:p>
          <a:p>
            <a:pPr marL="0" indent="0">
              <a:spcBef>
                <a:spcPts val="0"/>
              </a:spcBef>
              <a:spcAft>
                <a:spcPts val="1200"/>
              </a:spcAft>
              <a:buNone/>
            </a:pPr>
            <a:endParaRPr lang="en-US" sz="1800" dirty="0">
              <a:solidFill>
                <a:srgbClr val="5B6770"/>
              </a:solidFill>
            </a:endParaRPr>
          </a:p>
          <a:p>
            <a:pPr marL="0" indent="0">
              <a:spcBef>
                <a:spcPts val="0"/>
              </a:spcBef>
              <a:spcAft>
                <a:spcPts val="1200"/>
              </a:spcAft>
              <a:buNone/>
            </a:pPr>
            <a:endParaRPr lang="en-US" sz="1800" dirty="0"/>
          </a:p>
          <a:p>
            <a:pPr lvl="1">
              <a:spcBef>
                <a:spcPts val="0"/>
              </a:spcBef>
              <a:spcAft>
                <a:spcPts val="1200"/>
              </a:spcAft>
            </a:pPr>
            <a:endParaRPr lang="en-US" sz="1400" dirty="0"/>
          </a:p>
          <a:p>
            <a:pPr>
              <a:spcBef>
                <a:spcPts val="0"/>
              </a:spcBef>
              <a:spcAft>
                <a:spcPts val="1200"/>
              </a:spcAft>
            </a:pPr>
            <a:endParaRPr lang="en-US" sz="18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a:t>
            </a:fld>
            <a:endParaRPr lang="en-US">
              <a:solidFill>
                <a:srgbClr val="5B6770"/>
              </a:solidFill>
              <a:latin typeface="Arial" panose="020B0604020202020204"/>
            </a:endParaRPr>
          </a:p>
        </p:txBody>
      </p:sp>
      <p:sp>
        <p:nvSpPr>
          <p:cNvPr id="5" name="Content Placeholder 2"/>
          <p:cNvSpPr txBox="1">
            <a:spLocks/>
          </p:cNvSpPr>
          <p:nvPr/>
        </p:nvSpPr>
        <p:spPr>
          <a:xfrm>
            <a:off x="1905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None/>
            </a:pPr>
            <a:r>
              <a:rPr lang="en-US" sz="1800" b="1" i="1" dirty="0">
                <a:solidFill>
                  <a:srgbClr val="5B6770"/>
                </a:solidFill>
                <a:latin typeface="Arial" panose="020B0604020202020204"/>
              </a:rPr>
              <a:t>Part 1 training covered the following topics:</a:t>
            </a:r>
            <a:endParaRPr lang="en-US" sz="1800" dirty="0">
              <a:solidFill>
                <a:srgbClr val="5B6770"/>
              </a:solidFill>
              <a:latin typeface="Arial" panose="020B0604020202020204"/>
            </a:endParaRPr>
          </a:p>
          <a:p>
            <a:pPr marL="274320" indent="-274320">
              <a:spcBef>
                <a:spcPts val="0"/>
              </a:spcBef>
              <a:spcAft>
                <a:spcPts val="1200"/>
              </a:spcAft>
            </a:pPr>
            <a:r>
              <a:rPr lang="en-US" sz="1800" dirty="0">
                <a:solidFill>
                  <a:srgbClr val="5B6770"/>
                </a:solidFill>
                <a:latin typeface="Arial" panose="020B0604020202020204"/>
              </a:rPr>
              <a:t>General </a:t>
            </a:r>
            <a:r>
              <a:rPr lang="en-US" sz="1800" dirty="0" err="1">
                <a:solidFill>
                  <a:srgbClr val="5B6770"/>
                </a:solidFill>
                <a:latin typeface="Arial" panose="020B0604020202020204"/>
              </a:rPr>
              <a:t>MarkeTrak</a:t>
            </a:r>
            <a:r>
              <a:rPr lang="en-US" sz="1800" dirty="0">
                <a:solidFill>
                  <a:srgbClr val="5B6770"/>
                </a:solidFill>
                <a:latin typeface="Arial" panose="020B0604020202020204"/>
              </a:rPr>
              <a:t> Navigation</a:t>
            </a:r>
          </a:p>
          <a:p>
            <a:pPr marL="274320" indent="-274320">
              <a:spcBef>
                <a:spcPts val="0"/>
              </a:spcBef>
              <a:spcAft>
                <a:spcPts val="1200"/>
              </a:spcAft>
            </a:pPr>
            <a:r>
              <a:rPr lang="en-US" sz="1800" dirty="0">
                <a:solidFill>
                  <a:srgbClr val="5B6770"/>
                </a:solidFill>
                <a:latin typeface="Arial" panose="020B0604020202020204"/>
              </a:rPr>
              <a:t>Administrator Functionality</a:t>
            </a:r>
          </a:p>
          <a:p>
            <a:pPr marL="274320" indent="-274320">
              <a:spcBef>
                <a:spcPts val="0"/>
              </a:spcBef>
              <a:spcAft>
                <a:spcPts val="1200"/>
              </a:spcAft>
            </a:pPr>
            <a:r>
              <a:rPr lang="en-US" sz="1800" dirty="0">
                <a:solidFill>
                  <a:srgbClr val="5B6770"/>
                </a:solidFill>
                <a:latin typeface="Arial" panose="020B0604020202020204"/>
              </a:rPr>
              <a:t>Email Notification</a:t>
            </a:r>
          </a:p>
          <a:p>
            <a:pPr marL="274320" indent="-274320">
              <a:spcBef>
                <a:spcPts val="0"/>
              </a:spcBef>
              <a:spcAft>
                <a:spcPts val="1200"/>
              </a:spcAft>
            </a:pPr>
            <a:r>
              <a:rPr lang="en-US" sz="1800" dirty="0" err="1">
                <a:solidFill>
                  <a:srgbClr val="5B6770"/>
                </a:solidFill>
                <a:latin typeface="Arial" panose="020B0604020202020204"/>
              </a:rPr>
              <a:t>ListServ</a:t>
            </a:r>
            <a:endParaRPr lang="en-US" sz="1800" dirty="0">
              <a:solidFill>
                <a:srgbClr val="5B6770"/>
              </a:solidFill>
              <a:latin typeface="Arial" panose="020B0604020202020204"/>
            </a:endParaRPr>
          </a:p>
          <a:p>
            <a:pPr marL="274320" indent="-274320">
              <a:spcBef>
                <a:spcPts val="0"/>
              </a:spcBef>
              <a:spcAft>
                <a:spcPts val="1200"/>
              </a:spcAft>
            </a:pPr>
            <a:r>
              <a:rPr lang="en-US" sz="1800" dirty="0">
                <a:solidFill>
                  <a:srgbClr val="5B6770"/>
                </a:solidFill>
                <a:latin typeface="Arial" panose="020B0604020202020204"/>
              </a:rPr>
              <a:t>Missing Enrollments</a:t>
            </a:r>
          </a:p>
          <a:p>
            <a:pPr marL="274320" indent="-274320">
              <a:spcBef>
                <a:spcPts val="0"/>
              </a:spcBef>
              <a:spcAft>
                <a:spcPts val="1200"/>
              </a:spcAft>
            </a:pPr>
            <a:r>
              <a:rPr lang="en-US" sz="1800" dirty="0">
                <a:solidFill>
                  <a:srgbClr val="5B6770"/>
                </a:solidFill>
                <a:latin typeface="Arial" panose="020B0604020202020204"/>
              </a:rPr>
              <a:t>Usage &amp; Billing</a:t>
            </a:r>
          </a:p>
          <a:p>
            <a:pPr marL="274320" indent="-274320">
              <a:spcBef>
                <a:spcPts val="0"/>
              </a:spcBef>
              <a:spcAft>
                <a:spcPts val="1200"/>
              </a:spcAft>
            </a:pPr>
            <a:endParaRPr lang="en-US" sz="1800" dirty="0">
              <a:solidFill>
                <a:srgbClr val="5B6770"/>
              </a:solidFill>
              <a:latin typeface="Arial" panose="020B0604020202020204"/>
            </a:endParaRPr>
          </a:p>
          <a:p>
            <a:pPr marL="274320" indent="-274320">
              <a:spcBef>
                <a:spcPts val="0"/>
              </a:spcBef>
              <a:spcAft>
                <a:spcPts val="1200"/>
              </a:spcAft>
            </a:pPr>
            <a:endParaRPr lang="en-US" sz="1800" dirty="0">
              <a:solidFill>
                <a:srgbClr val="5B6770"/>
              </a:solidFill>
              <a:latin typeface="Arial" panose="020B0604020202020204"/>
            </a:endParaRPr>
          </a:p>
          <a:p>
            <a:pPr marL="274320" indent="-274320">
              <a:spcBef>
                <a:spcPts val="0"/>
              </a:spcBef>
              <a:spcAft>
                <a:spcPts val="1200"/>
              </a:spcAft>
            </a:pPr>
            <a:endParaRPr lang="en-US" sz="1800" dirty="0">
              <a:solidFill>
                <a:srgbClr val="5B6770"/>
              </a:solidFill>
              <a:latin typeface="Arial" panose="020B0604020202020204"/>
            </a:endParaRPr>
          </a:p>
        </p:txBody>
      </p:sp>
    </p:spTree>
    <p:extLst>
      <p:ext uri="{BB962C8B-B14F-4D97-AF65-F5344CB8AC3E}">
        <p14:creationId xmlns:p14="http://schemas.microsoft.com/office/powerpoint/2010/main" val="1764060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1905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5"/>
                </a:solidFill>
              </a:rPr>
              <a:t>[Implies “Agreement” &amp; ends the 2 Business Day clock]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50</a:t>
            </a:fld>
            <a:endParaRPr lang="en-US">
              <a:solidFill>
                <a:srgbClr val="5B6770"/>
              </a:solidFill>
              <a:latin typeface="Arial" panose="020B0604020202020204"/>
            </a:endParaRPr>
          </a:p>
        </p:txBody>
      </p:sp>
      <p:pic>
        <p:nvPicPr>
          <p:cNvPr id="7" name="Picture 6">
            <a:extLst>
              <a:ext uri="{FF2B5EF4-FFF2-40B4-BE49-F238E27FC236}">
                <a16:creationId xmlns:a16="http://schemas.microsoft.com/office/drawing/2014/main" id="{8550D083-5E3E-47A5-B0C7-BBDD36DC8E39}"/>
              </a:ext>
            </a:extLst>
          </p:cNvPr>
          <p:cNvPicPr>
            <a:picLocks noChangeAspect="1"/>
          </p:cNvPicPr>
          <p:nvPr/>
        </p:nvPicPr>
        <p:blipFill>
          <a:blip r:embed="rId2"/>
          <a:stretch>
            <a:fillRect/>
          </a:stretch>
        </p:blipFill>
        <p:spPr>
          <a:xfrm>
            <a:off x="2646946" y="2328985"/>
            <a:ext cx="7538333" cy="3767612"/>
          </a:xfrm>
          <a:prstGeom prst="rect">
            <a:avLst/>
          </a:prstGeom>
        </p:spPr>
      </p:pic>
      <p:cxnSp>
        <p:nvCxnSpPr>
          <p:cNvPr id="9" name="Straight Arrow Connector 8">
            <a:extLst>
              <a:ext uri="{FF2B5EF4-FFF2-40B4-BE49-F238E27FC236}">
                <a16:creationId xmlns:a16="http://schemas.microsoft.com/office/drawing/2014/main" id="{61526BFC-FF71-4D97-8441-A07F1B201006}"/>
              </a:ext>
            </a:extLst>
          </p:cNvPr>
          <p:cNvCxnSpPr>
            <a:cxnSpLocks/>
          </p:cNvCxnSpPr>
          <p:nvPr/>
        </p:nvCxnSpPr>
        <p:spPr>
          <a:xfrm flipH="1" flipV="1">
            <a:off x="4507832" y="2783305"/>
            <a:ext cx="1042736" cy="8903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474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1828800" y="1619249"/>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51</a:t>
            </a:fld>
            <a:endParaRPr lang="en-US">
              <a:solidFill>
                <a:srgbClr val="5B6770"/>
              </a:solidFill>
              <a:latin typeface="Arial" panose="020B0604020202020204"/>
            </a:endParaRPr>
          </a:p>
        </p:txBody>
      </p:sp>
    </p:spTree>
    <p:extLst>
      <p:ext uri="{BB962C8B-B14F-4D97-AF65-F5344CB8AC3E}">
        <p14:creationId xmlns:p14="http://schemas.microsoft.com/office/powerpoint/2010/main" val="2901092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1905000" y="916861"/>
            <a:ext cx="8458200" cy="763448"/>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52</a:t>
            </a:fld>
            <a:endParaRPr lang="en-US">
              <a:solidFill>
                <a:srgbClr val="5B6770"/>
              </a:solidFill>
              <a:latin typeface="Arial" panose="020B0604020202020204"/>
            </a:endParaRPr>
          </a:p>
        </p:txBody>
      </p:sp>
      <p:pic>
        <p:nvPicPr>
          <p:cNvPr id="7" name="Picture 6">
            <a:extLst>
              <a:ext uri="{FF2B5EF4-FFF2-40B4-BE49-F238E27FC236}">
                <a16:creationId xmlns:a16="http://schemas.microsoft.com/office/drawing/2014/main" id="{74D6167C-F69D-41C8-9A11-F141559A6314}"/>
              </a:ext>
            </a:extLst>
          </p:cNvPr>
          <p:cNvPicPr>
            <a:picLocks noChangeAspect="1"/>
          </p:cNvPicPr>
          <p:nvPr/>
        </p:nvPicPr>
        <p:blipFill>
          <a:blip r:embed="rId2"/>
          <a:stretch>
            <a:fillRect/>
          </a:stretch>
        </p:blipFill>
        <p:spPr>
          <a:xfrm>
            <a:off x="2679032" y="1653002"/>
            <a:ext cx="7844589" cy="4451020"/>
          </a:xfrm>
          <a:prstGeom prst="rect">
            <a:avLst/>
          </a:prstGeom>
        </p:spPr>
      </p:pic>
      <p:cxnSp>
        <p:nvCxnSpPr>
          <p:cNvPr id="9" name="Straight Arrow Connector 8">
            <a:extLst>
              <a:ext uri="{FF2B5EF4-FFF2-40B4-BE49-F238E27FC236}">
                <a16:creationId xmlns:a16="http://schemas.microsoft.com/office/drawing/2014/main" id="{B3D48ADA-7CCF-4FC3-9A25-5BF6051B5B9C}"/>
              </a:ext>
            </a:extLst>
          </p:cNvPr>
          <p:cNvCxnSpPr>
            <a:cxnSpLocks/>
          </p:cNvCxnSpPr>
          <p:nvPr/>
        </p:nvCxnSpPr>
        <p:spPr>
          <a:xfrm flipH="1" flipV="1">
            <a:off x="3553326" y="2205789"/>
            <a:ext cx="1211179" cy="10106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826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1905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53</a:t>
            </a:fld>
            <a:endParaRPr lang="en-US">
              <a:solidFill>
                <a:srgbClr val="5B6770"/>
              </a:solidFill>
              <a:latin typeface="Arial" panose="020B0604020202020204"/>
            </a:endParaRPr>
          </a:p>
        </p:txBody>
      </p:sp>
    </p:spTree>
    <p:extLst>
      <p:ext uri="{BB962C8B-B14F-4D97-AF65-F5344CB8AC3E}">
        <p14:creationId xmlns:p14="http://schemas.microsoft.com/office/powerpoint/2010/main" val="2833979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1905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54</a:t>
            </a:fld>
            <a:endParaRPr lang="en-US">
              <a:solidFill>
                <a:srgbClr val="5B6770"/>
              </a:solidFill>
              <a:latin typeface="Arial" panose="020B0604020202020204"/>
            </a:endParaRPr>
          </a:p>
        </p:txBody>
      </p:sp>
      <p:pic>
        <p:nvPicPr>
          <p:cNvPr id="7" name="Picture 6">
            <a:extLst>
              <a:ext uri="{FF2B5EF4-FFF2-40B4-BE49-F238E27FC236}">
                <a16:creationId xmlns:a16="http://schemas.microsoft.com/office/drawing/2014/main" id="{C37ABC08-AA05-4CD6-8EDF-ACACF0E351CB}"/>
              </a:ext>
            </a:extLst>
          </p:cNvPr>
          <p:cNvPicPr>
            <a:picLocks noChangeAspect="1"/>
          </p:cNvPicPr>
          <p:nvPr/>
        </p:nvPicPr>
        <p:blipFill>
          <a:blip r:embed="rId2"/>
          <a:stretch>
            <a:fillRect/>
          </a:stretch>
        </p:blipFill>
        <p:spPr>
          <a:xfrm>
            <a:off x="2687053" y="1515469"/>
            <a:ext cx="7531768" cy="4684805"/>
          </a:xfrm>
          <a:prstGeom prst="rect">
            <a:avLst/>
          </a:prstGeom>
        </p:spPr>
      </p:pic>
      <p:cxnSp>
        <p:nvCxnSpPr>
          <p:cNvPr id="9" name="Straight Arrow Connector 8">
            <a:extLst>
              <a:ext uri="{FF2B5EF4-FFF2-40B4-BE49-F238E27FC236}">
                <a16:creationId xmlns:a16="http://schemas.microsoft.com/office/drawing/2014/main" id="{31C74CD6-1C3A-4173-84D1-56A35329023F}"/>
              </a:ext>
            </a:extLst>
          </p:cNvPr>
          <p:cNvCxnSpPr>
            <a:cxnSpLocks/>
          </p:cNvCxnSpPr>
          <p:nvPr/>
        </p:nvCxnSpPr>
        <p:spPr>
          <a:xfrm flipH="1" flipV="1">
            <a:off x="3914274" y="2093495"/>
            <a:ext cx="1828800" cy="14999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27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1905000" y="916861"/>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55</a:t>
            </a:fld>
            <a:endParaRPr lang="en-US">
              <a:solidFill>
                <a:srgbClr val="5B6770"/>
              </a:solidFill>
              <a:latin typeface="Arial" panose="020B0604020202020204"/>
            </a:endParaRPr>
          </a:p>
        </p:txBody>
      </p:sp>
      <p:pic>
        <p:nvPicPr>
          <p:cNvPr id="7" name="Picture 6">
            <a:extLst>
              <a:ext uri="{FF2B5EF4-FFF2-40B4-BE49-F238E27FC236}">
                <a16:creationId xmlns:a16="http://schemas.microsoft.com/office/drawing/2014/main" id="{A4DF9D5D-4FCB-4C1B-AE15-9B8D911CF9F6}"/>
              </a:ext>
            </a:extLst>
          </p:cNvPr>
          <p:cNvPicPr>
            <a:picLocks noChangeAspect="1"/>
          </p:cNvPicPr>
          <p:nvPr/>
        </p:nvPicPr>
        <p:blipFill>
          <a:blip r:embed="rId2"/>
          <a:stretch>
            <a:fillRect/>
          </a:stretch>
        </p:blipFill>
        <p:spPr>
          <a:xfrm>
            <a:off x="1740567" y="2343170"/>
            <a:ext cx="9296401" cy="3597970"/>
          </a:xfrm>
          <a:prstGeom prst="rect">
            <a:avLst/>
          </a:prstGeom>
        </p:spPr>
      </p:pic>
    </p:spTree>
    <p:extLst>
      <p:ext uri="{BB962C8B-B14F-4D97-AF65-F5344CB8AC3E}">
        <p14:creationId xmlns:p14="http://schemas.microsoft.com/office/powerpoint/2010/main" val="2313849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1905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5"/>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56</a:t>
            </a:fld>
            <a:endParaRPr lang="en-US">
              <a:solidFill>
                <a:srgbClr val="5B6770"/>
              </a:solidFill>
              <a:latin typeface="Arial" panose="020B0604020202020204"/>
            </a:endParaRPr>
          </a:p>
        </p:txBody>
      </p:sp>
    </p:spTree>
    <p:extLst>
      <p:ext uri="{BB962C8B-B14F-4D97-AF65-F5344CB8AC3E}">
        <p14:creationId xmlns:p14="http://schemas.microsoft.com/office/powerpoint/2010/main" val="3036470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1828800" y="1139033"/>
            <a:ext cx="8534400" cy="1666691"/>
          </a:xfrm>
        </p:spPr>
        <p:txBody>
          <a:bodyPr/>
          <a:lstStyle/>
          <a:p>
            <a:pPr marL="0" indent="0">
              <a:spcBef>
                <a:spcPts val="1800"/>
              </a:spcBef>
              <a:buNone/>
            </a:pPr>
            <a:r>
              <a:rPr lang="en-US" sz="2800" b="1" i="1" dirty="0"/>
              <a:t>Who can submit a Rescission </a:t>
            </a:r>
            <a:r>
              <a:rPr lang="en-US" sz="2800" b="1" i="1" dirty="0" err="1"/>
              <a:t>MarkeTrak</a:t>
            </a:r>
            <a:r>
              <a:rPr lang="en-US" sz="28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57</a:t>
            </a:fld>
            <a:endParaRPr lang="en-US">
              <a:solidFill>
                <a:srgbClr val="5B6770"/>
              </a:solidFill>
              <a:latin typeface="Arial" panose="020B0604020202020204"/>
            </a:endParaRPr>
          </a:p>
        </p:txBody>
      </p:sp>
      <p:sp>
        <p:nvSpPr>
          <p:cNvPr id="5" name="Content Placeholder 2"/>
          <p:cNvSpPr txBox="1">
            <a:spLocks/>
          </p:cNvSpPr>
          <p:nvPr/>
        </p:nvSpPr>
        <p:spPr>
          <a:xfrm>
            <a:off x="3415324"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b="1" i="1" dirty="0">
                <a:solidFill>
                  <a:srgbClr val="00AEC7"/>
                </a:solidFill>
                <a:latin typeface="Arial" panose="020B0604020202020204"/>
              </a:rPr>
              <a:t>The Gaining REP </a:t>
            </a:r>
            <a:r>
              <a:rPr lang="en-US" sz="2000" i="1" dirty="0">
                <a:solidFill>
                  <a:srgbClr val="00AEC7"/>
                </a:solidFill>
                <a:latin typeface="Arial" panose="020B0604020202020204"/>
              </a:rPr>
              <a:t>– only the Gaining REP may initiate the Rescission process</a:t>
            </a:r>
          </a:p>
        </p:txBody>
      </p:sp>
      <p:sp>
        <p:nvSpPr>
          <p:cNvPr id="6" name="Rectangle 5"/>
          <p:cNvSpPr/>
          <p:nvPr/>
        </p:nvSpPr>
        <p:spPr>
          <a:xfrm>
            <a:off x="2962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2596949"/>
            <a:ext cx="379677" cy="370371"/>
          </a:xfrm>
          <a:prstGeom prst="rect">
            <a:avLst/>
          </a:prstGeom>
        </p:spPr>
      </p:pic>
      <p:sp>
        <p:nvSpPr>
          <p:cNvPr id="8" name="Rectangle 7"/>
          <p:cNvSpPr/>
          <p:nvPr/>
        </p:nvSpPr>
        <p:spPr>
          <a:xfrm>
            <a:off x="1828801" y="259694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1828800" y="1139032"/>
            <a:ext cx="8534400" cy="1963676"/>
          </a:xfrm>
        </p:spPr>
        <p:txBody>
          <a:bodyPr/>
          <a:lstStyle/>
          <a:p>
            <a:pPr marL="0" indent="0">
              <a:spcBef>
                <a:spcPts val="1800"/>
              </a:spcBef>
              <a:buNone/>
            </a:pPr>
            <a:r>
              <a:rPr lang="en-US" sz="28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58</a:t>
            </a:fld>
            <a:endParaRPr lang="en-US">
              <a:solidFill>
                <a:srgbClr val="5B6770"/>
              </a:solidFill>
              <a:latin typeface="Arial" panose="020B0604020202020204"/>
            </a:endParaRPr>
          </a:p>
        </p:txBody>
      </p:sp>
      <p:sp>
        <p:nvSpPr>
          <p:cNvPr id="5" name="Content Placeholder 2"/>
          <p:cNvSpPr txBox="1">
            <a:spLocks/>
          </p:cNvSpPr>
          <p:nvPr/>
        </p:nvSpPr>
        <p:spPr>
          <a:xfrm>
            <a:off x="3415324"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b="1" i="1" dirty="0">
                <a:solidFill>
                  <a:srgbClr val="00AEC7"/>
                </a:solidFill>
                <a:latin typeface="Arial" panose="020B0604020202020204"/>
              </a:rPr>
              <a:t>TRUE</a:t>
            </a:r>
            <a:r>
              <a:rPr lang="en-US" sz="2000" i="1" dirty="0">
                <a:solidFill>
                  <a:srgbClr val="00AEC7"/>
                </a:solidFill>
                <a:latin typeface="Arial" panose="020B0604020202020204"/>
              </a:rPr>
              <a:t> – providing any relevant information assists in the timely resolution of the MT</a:t>
            </a:r>
          </a:p>
        </p:txBody>
      </p:sp>
      <p:sp>
        <p:nvSpPr>
          <p:cNvPr id="6" name="Rectangle 5"/>
          <p:cNvSpPr/>
          <p:nvPr/>
        </p:nvSpPr>
        <p:spPr>
          <a:xfrm>
            <a:off x="3048000" y="38100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983" y="2900798"/>
            <a:ext cx="379677" cy="370371"/>
          </a:xfrm>
          <a:prstGeom prst="rect">
            <a:avLst/>
          </a:prstGeom>
        </p:spPr>
      </p:pic>
      <p:sp>
        <p:nvSpPr>
          <p:cNvPr id="8" name="Rectangle 7"/>
          <p:cNvSpPr/>
          <p:nvPr/>
        </p:nvSpPr>
        <p:spPr>
          <a:xfrm>
            <a:off x="1828801" y="2767507"/>
            <a:ext cx="539261" cy="10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1828800" y="1139032"/>
            <a:ext cx="8534400" cy="1963676"/>
          </a:xfrm>
        </p:spPr>
        <p:txBody>
          <a:bodyPr/>
          <a:lstStyle/>
          <a:p>
            <a:pPr marL="0" indent="0">
              <a:spcBef>
                <a:spcPts val="1800"/>
              </a:spcBef>
              <a:buNone/>
            </a:pPr>
            <a:r>
              <a:rPr lang="en-US" sz="28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59</a:t>
            </a:fld>
            <a:endParaRPr lang="en-US">
              <a:solidFill>
                <a:srgbClr val="5B6770"/>
              </a:solidFill>
              <a:latin typeface="Arial" panose="020B0604020202020204"/>
            </a:endParaRPr>
          </a:p>
        </p:txBody>
      </p:sp>
      <p:sp>
        <p:nvSpPr>
          <p:cNvPr id="5" name="Content Placeholder 2"/>
          <p:cNvSpPr txBox="1">
            <a:spLocks/>
          </p:cNvSpPr>
          <p:nvPr/>
        </p:nvSpPr>
        <p:spPr>
          <a:xfrm>
            <a:off x="3415324"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b="1" i="1" dirty="0">
                <a:solidFill>
                  <a:srgbClr val="00AEC7"/>
                </a:solidFill>
                <a:latin typeface="Arial" panose="020B0604020202020204"/>
              </a:rPr>
              <a:t>FALSE</a:t>
            </a:r>
            <a:r>
              <a:rPr lang="en-US" sz="2000" i="1" dirty="0">
                <a:solidFill>
                  <a:srgbClr val="00AEC7"/>
                </a:solidFill>
                <a:latin typeface="Arial" panose="020B0604020202020204"/>
              </a:rPr>
              <a:t> – per PUC Subst. Rule 25.474(j), a customer has the right to rescind the terms of service without penalty or fee of any kind</a:t>
            </a:r>
          </a:p>
        </p:txBody>
      </p:sp>
      <p:sp>
        <p:nvSpPr>
          <p:cNvPr id="6" name="Rectangle 5"/>
          <p:cNvSpPr/>
          <p:nvPr/>
        </p:nvSpPr>
        <p:spPr>
          <a:xfrm>
            <a:off x="3086100" y="41148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663" y="3479741"/>
            <a:ext cx="379677" cy="370371"/>
          </a:xfrm>
          <a:prstGeom prst="rect">
            <a:avLst/>
          </a:prstGeom>
        </p:spPr>
      </p:pic>
      <p:sp>
        <p:nvSpPr>
          <p:cNvPr id="8" name="Rectangle 7"/>
          <p:cNvSpPr/>
          <p:nvPr/>
        </p:nvSpPr>
        <p:spPr>
          <a:xfrm>
            <a:off x="1990663" y="34290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FAE-9C4D-47B4-9952-6D751F77EF38}"/>
              </a:ext>
            </a:extLst>
          </p:cNvPr>
          <p:cNvSpPr>
            <a:spLocks noGrp="1"/>
          </p:cNvSpPr>
          <p:nvPr>
            <p:ph type="title"/>
          </p:nvPr>
        </p:nvSpPr>
        <p:spPr>
          <a:xfrm>
            <a:off x="1905000" y="152400"/>
            <a:ext cx="8458200" cy="518318"/>
          </a:xfrm>
        </p:spPr>
        <p:txBody>
          <a:bodyPr/>
          <a:lstStyle/>
          <a:p>
            <a:r>
              <a:rPr lang="en-US" dirty="0" err="1"/>
              <a:t>MarkeTrak</a:t>
            </a:r>
            <a:r>
              <a:rPr lang="en-US" dirty="0"/>
              <a:t> Training Objectives – Part 2</a:t>
            </a:r>
          </a:p>
        </p:txBody>
      </p:sp>
      <p:sp>
        <p:nvSpPr>
          <p:cNvPr id="3" name="Content Placeholder 2">
            <a:extLst>
              <a:ext uri="{FF2B5EF4-FFF2-40B4-BE49-F238E27FC236}">
                <a16:creationId xmlns:a16="http://schemas.microsoft.com/office/drawing/2014/main" id="{65AD278F-5F61-45D1-A750-C51324AB45A0}"/>
              </a:ext>
            </a:extLst>
          </p:cNvPr>
          <p:cNvSpPr>
            <a:spLocks noGrp="1"/>
          </p:cNvSpPr>
          <p:nvPr>
            <p:ph idx="1"/>
          </p:nvPr>
        </p:nvSpPr>
        <p:spPr/>
        <p:txBody>
          <a:bodyPr/>
          <a:lstStyle/>
          <a:p>
            <a:pPr marL="0" indent="0">
              <a:buNone/>
            </a:pPr>
            <a:r>
              <a:rPr lang="en-US" b="1" i="1" dirty="0">
                <a:solidFill>
                  <a:srgbClr val="5B6770"/>
                </a:solidFill>
              </a:rPr>
              <a:t>This training covers the following topics:</a:t>
            </a:r>
          </a:p>
          <a:p>
            <a:pPr>
              <a:spcBef>
                <a:spcPts val="0"/>
              </a:spcBef>
              <a:spcAft>
                <a:spcPts val="1200"/>
              </a:spcAft>
            </a:pPr>
            <a:endParaRPr lang="en-US" sz="1800" dirty="0">
              <a:solidFill>
                <a:srgbClr val="5B6770"/>
              </a:solidFill>
            </a:endParaRPr>
          </a:p>
          <a:p>
            <a:pPr>
              <a:spcBef>
                <a:spcPts val="0"/>
              </a:spcBef>
              <a:spcAft>
                <a:spcPts val="1200"/>
              </a:spcAft>
            </a:pPr>
            <a:r>
              <a:rPr lang="en-US" sz="1800" dirty="0">
                <a:solidFill>
                  <a:srgbClr val="5B6770"/>
                </a:solidFill>
              </a:rPr>
              <a:t>Switch Holds</a:t>
            </a:r>
          </a:p>
          <a:p>
            <a:pPr>
              <a:spcBef>
                <a:spcPts val="0"/>
              </a:spcBef>
              <a:spcAft>
                <a:spcPts val="1200"/>
              </a:spcAft>
            </a:pPr>
            <a:r>
              <a:rPr lang="en-US" sz="1800" dirty="0"/>
              <a:t>Inadvertent Gains</a:t>
            </a:r>
          </a:p>
          <a:p>
            <a:pPr lvl="1">
              <a:spcBef>
                <a:spcPts val="0"/>
              </a:spcBef>
              <a:spcAft>
                <a:spcPts val="1200"/>
              </a:spcAft>
            </a:pPr>
            <a:r>
              <a:rPr lang="en-US" sz="1400" dirty="0"/>
              <a:t>Overview</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marL="0" indent="0">
              <a:buNone/>
            </a:pPr>
            <a:endParaRPr lang="en-US" b="1" i="1" dirty="0">
              <a:solidFill>
                <a:srgbClr val="5B6770"/>
              </a:solidFill>
            </a:endParaRPr>
          </a:p>
          <a:p>
            <a:endParaRPr lang="en-US" dirty="0"/>
          </a:p>
        </p:txBody>
      </p:sp>
      <p:sp>
        <p:nvSpPr>
          <p:cNvPr id="4" name="Slide Number Placeholder 3">
            <a:extLst>
              <a:ext uri="{FF2B5EF4-FFF2-40B4-BE49-F238E27FC236}">
                <a16:creationId xmlns:a16="http://schemas.microsoft.com/office/drawing/2014/main" id="{89D91D67-C051-4407-9E53-69CA55CC1BA4}"/>
              </a:ext>
            </a:extLst>
          </p:cNvPr>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a:t>
            </a:fld>
            <a:endParaRPr lang="en-US" dirty="0">
              <a:solidFill>
                <a:srgbClr val="5B6770"/>
              </a:solidFill>
              <a:latin typeface="Arial" panose="020B0604020202020204"/>
            </a:endParaRPr>
          </a:p>
        </p:txBody>
      </p:sp>
    </p:spTree>
    <p:extLst>
      <p:ext uri="{BB962C8B-B14F-4D97-AF65-F5344CB8AC3E}">
        <p14:creationId xmlns:p14="http://schemas.microsoft.com/office/powerpoint/2010/main" val="3486456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1828800" y="1139033"/>
            <a:ext cx="8534400" cy="2096537"/>
          </a:xfrm>
        </p:spPr>
        <p:txBody>
          <a:bodyPr/>
          <a:lstStyle/>
          <a:p>
            <a:pPr marL="0" indent="0">
              <a:spcBef>
                <a:spcPts val="1800"/>
              </a:spcBef>
              <a:buNone/>
            </a:pPr>
            <a:r>
              <a:rPr lang="en-US" sz="20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60</a:t>
            </a:fld>
            <a:endParaRPr lang="en-US">
              <a:solidFill>
                <a:srgbClr val="5B6770"/>
              </a:solidFill>
              <a:latin typeface="Arial" panose="020B0604020202020204"/>
            </a:endParaRPr>
          </a:p>
        </p:txBody>
      </p:sp>
      <p:sp>
        <p:nvSpPr>
          <p:cNvPr id="5" name="Content Placeholder 2"/>
          <p:cNvSpPr txBox="1">
            <a:spLocks/>
          </p:cNvSpPr>
          <p:nvPr/>
        </p:nvSpPr>
        <p:spPr>
          <a:xfrm>
            <a:off x="2667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b="1" dirty="0">
                <a:solidFill>
                  <a:srgbClr val="003865"/>
                </a:solidFill>
                <a:latin typeface="Arial" panose="020B0604020202020204"/>
              </a:rPr>
              <a:t>ANSWER</a:t>
            </a:r>
          </a:p>
          <a:p>
            <a:pPr marL="0" indent="0" algn="ctr">
              <a:spcBef>
                <a:spcPts val="1800"/>
              </a:spcBef>
              <a:buNone/>
            </a:pPr>
            <a:r>
              <a:rPr lang="en-US" sz="2400" b="1" i="1" dirty="0">
                <a:solidFill>
                  <a:srgbClr val="00AEC7"/>
                </a:solidFill>
                <a:latin typeface="Arial" panose="020B0604020202020204"/>
              </a:rPr>
              <a:t>2 business days </a:t>
            </a:r>
            <a:r>
              <a:rPr lang="en-US" sz="2400" i="1" dirty="0">
                <a:solidFill>
                  <a:srgbClr val="00AEC7"/>
                </a:solidFill>
                <a:latin typeface="Arial" panose="020B0604020202020204"/>
              </a:rPr>
              <a:t>– once the TDSP has transitioned the MT to “Ready to Receive”</a:t>
            </a:r>
          </a:p>
        </p:txBody>
      </p:sp>
      <p:sp>
        <p:nvSpPr>
          <p:cNvPr id="6" name="Rectangle 5"/>
          <p:cNvSpPr/>
          <p:nvPr/>
        </p:nvSpPr>
        <p:spPr>
          <a:xfrm>
            <a:off x="3086100" y="450563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3050384"/>
            <a:ext cx="379677" cy="370371"/>
          </a:xfrm>
          <a:prstGeom prst="rect">
            <a:avLst/>
          </a:prstGeom>
        </p:spPr>
      </p:pic>
      <p:sp>
        <p:nvSpPr>
          <p:cNvPr id="8" name="Rectangle 7"/>
          <p:cNvSpPr/>
          <p:nvPr/>
        </p:nvSpPr>
        <p:spPr>
          <a:xfrm>
            <a:off x="1828801" y="2965938"/>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61</a:t>
            </a:fld>
            <a:endParaRPr lang="en-US">
              <a:solidFill>
                <a:srgbClr val="5B6770"/>
              </a:solidFill>
              <a:latin typeface="Arial" panose="020B0604020202020204"/>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2805754"/>
            <a:ext cx="5105400" cy="1246495"/>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Inadvertent Gain (IAG) </a:t>
            </a:r>
            <a:r>
              <a:rPr lang="en-US" sz="2800" b="1" dirty="0" err="1">
                <a:solidFill>
                  <a:srgbClr val="5B6770"/>
                </a:solidFill>
                <a:latin typeface="Arial" panose="020B0604020202020204"/>
              </a:rPr>
              <a:t>MarkeTrak</a:t>
            </a:r>
            <a:r>
              <a:rPr lang="en-US" sz="2800" b="1" dirty="0">
                <a:solidFill>
                  <a:srgbClr val="5B6770"/>
                </a:solidFill>
                <a:latin typeface="Arial" panose="020B0604020202020204"/>
              </a:rPr>
              <a:t> Walkthrough</a:t>
            </a:r>
            <a:endParaRPr lang="en-US" sz="2800" dirty="0">
              <a:solidFill>
                <a:srgbClr val="5B6770"/>
              </a:solidFill>
              <a:latin typeface="Arial" panose="020B0604020202020204"/>
            </a:endParaRPr>
          </a:p>
        </p:txBody>
      </p:sp>
    </p:spTree>
    <p:extLst>
      <p:ext uri="{BB962C8B-B14F-4D97-AF65-F5344CB8AC3E}">
        <p14:creationId xmlns:p14="http://schemas.microsoft.com/office/powerpoint/2010/main" val="2106797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866900" y="933636"/>
            <a:ext cx="8458200" cy="3483202"/>
          </a:xfrm>
        </p:spPr>
        <p:txBody>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63</a:t>
            </a:fld>
            <a:endParaRPr lang="en-US">
              <a:solidFill>
                <a:srgbClr val="5B6770"/>
              </a:solidFill>
              <a:latin typeface="Arial" panose="020B0604020202020204"/>
            </a:endParaRPr>
          </a:p>
        </p:txBody>
      </p:sp>
    </p:spTree>
    <p:extLst>
      <p:ext uri="{BB962C8B-B14F-4D97-AF65-F5344CB8AC3E}">
        <p14:creationId xmlns:p14="http://schemas.microsoft.com/office/powerpoint/2010/main" val="2272755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7.3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number</a:t>
            </a:r>
          </a:p>
          <a:p>
            <a:pPr marL="914400" lvl="1">
              <a:spcBef>
                <a:spcPts val="1800"/>
              </a:spcBef>
            </a:pPr>
            <a:r>
              <a:rPr lang="en-US" sz="2000" b="1" i="1" dirty="0">
                <a:solidFill>
                  <a:srgbClr val="002060"/>
                </a:solidFill>
                <a:highlight>
                  <a:srgbClr val="FFFF00"/>
                </a:highlight>
              </a:rPr>
              <a:t>Bulk Inserts may only be used for submission of multiple IAGs for the same customer or in cases when a system processing issue occurred only with proper notification </a:t>
            </a:r>
          </a:p>
          <a:p>
            <a:pPr marL="514350">
              <a:spcBef>
                <a:spcPts val="1800"/>
              </a:spcBef>
            </a:pPr>
            <a:r>
              <a:rPr lang="en-US" sz="2000" dirty="0"/>
              <a:t>If resolution requires a backdated move-in (BDMVI), the regain date should be </a:t>
            </a:r>
            <a:r>
              <a:rPr lang="en-US" sz="2000" b="1" dirty="0">
                <a:solidFill>
                  <a:schemeClr val="accent5"/>
                </a:solidFill>
              </a:rPr>
              <a:t>Date of Loss + 1 (DOL+1) or at the latest 10 days from the date the MarkeTrak was submitted </a:t>
            </a:r>
            <a:r>
              <a:rPr lang="en-US" sz="2000" dirty="0"/>
              <a:t>to avoid creating transaction business process exceptions at ERCOT and the TDSP.</a:t>
            </a:r>
          </a:p>
          <a:p>
            <a:pPr marL="914400" lvl="1">
              <a:spcBef>
                <a:spcPts val="1800"/>
              </a:spcBef>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64</a:t>
            </a:fld>
            <a:endParaRPr lang="en-US">
              <a:solidFill>
                <a:srgbClr val="5B6770"/>
              </a:solidFill>
              <a:latin typeface="Arial" panose="020B0604020202020204"/>
            </a:endParaRPr>
          </a:p>
        </p:txBody>
      </p:sp>
    </p:spTree>
    <p:extLst>
      <p:ext uri="{BB962C8B-B14F-4D97-AF65-F5344CB8AC3E}">
        <p14:creationId xmlns:p14="http://schemas.microsoft.com/office/powerpoint/2010/main" val="1946000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905000" y="916861"/>
            <a:ext cx="8458200" cy="896308"/>
          </a:xfrm>
        </p:spPr>
        <p:txBody>
          <a:bodyPr/>
          <a:lstStyle/>
          <a:p>
            <a:pPr>
              <a:buFont typeface="+mj-lt"/>
              <a:buAutoNum type="arabicPeriod"/>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65</a:t>
            </a:fld>
            <a:endParaRPr lang="en-US">
              <a:solidFill>
                <a:srgbClr val="5B6770"/>
              </a:solidFill>
              <a:latin typeface="Arial" panose="020B0604020202020204"/>
            </a:endParaRPr>
          </a:p>
        </p:txBody>
      </p:sp>
      <p:sp>
        <p:nvSpPr>
          <p:cNvPr id="6" name="Rectangle 5"/>
          <p:cNvSpPr/>
          <p:nvPr/>
        </p:nvSpPr>
        <p:spPr>
          <a:xfrm>
            <a:off x="4028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latin typeface="Arial" panose="020B0604020202020204"/>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latin typeface="Arial" panose="020B0604020202020204"/>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latin typeface="Arial" panose="020B0604020202020204"/>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latin typeface="Arial" panose="020B0604020202020204"/>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latin typeface="Arial" panose="020B0604020202020204"/>
              </a:rPr>
              <a:t>Any other pertinent information that will help expedite resolution</a:t>
            </a:r>
          </a:p>
        </p:txBody>
      </p:sp>
      <p:pic>
        <p:nvPicPr>
          <p:cNvPr id="8" name="Picture 7">
            <a:extLst>
              <a:ext uri="{FF2B5EF4-FFF2-40B4-BE49-F238E27FC236}">
                <a16:creationId xmlns:a16="http://schemas.microsoft.com/office/drawing/2014/main" id="{FE5DCE99-0562-4A7C-8642-DC9725E6FDB8}"/>
              </a:ext>
            </a:extLst>
          </p:cNvPr>
          <p:cNvPicPr>
            <a:picLocks noChangeAspect="1"/>
          </p:cNvPicPr>
          <p:nvPr/>
        </p:nvPicPr>
        <p:blipFill>
          <a:blip r:embed="rId2"/>
          <a:stretch>
            <a:fillRect/>
          </a:stretch>
        </p:blipFill>
        <p:spPr>
          <a:xfrm>
            <a:off x="3657600" y="1968030"/>
            <a:ext cx="6970295" cy="3013045"/>
          </a:xfrm>
          <a:prstGeom prst="rect">
            <a:avLst/>
          </a:prstGeom>
        </p:spPr>
      </p:pic>
    </p:spTree>
    <p:extLst>
      <p:ext uri="{BB962C8B-B14F-4D97-AF65-F5344CB8AC3E}">
        <p14:creationId xmlns:p14="http://schemas.microsoft.com/office/powerpoint/2010/main" val="1634049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905000" y="916861"/>
            <a:ext cx="8458200" cy="575878"/>
          </a:xfrm>
        </p:spPr>
        <p:txBody>
          <a:bodyPr/>
          <a:lstStyle/>
          <a:p>
            <a:pPr marL="0" indent="0">
              <a:buNone/>
            </a:pPr>
            <a:r>
              <a:rPr lang="en-US" sz="1600" dirty="0"/>
              <a:t>2. 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66</a:t>
            </a:fld>
            <a:endParaRPr lang="en-US">
              <a:solidFill>
                <a:srgbClr val="5B6770"/>
              </a:solidFill>
              <a:latin typeface="Arial" panose="020B0604020202020204"/>
            </a:endParaRPr>
          </a:p>
        </p:txBody>
      </p:sp>
      <p:sp>
        <p:nvSpPr>
          <p:cNvPr id="5" name="Content Placeholder 2"/>
          <p:cNvSpPr txBox="1">
            <a:spLocks/>
          </p:cNvSpPr>
          <p:nvPr/>
        </p:nvSpPr>
        <p:spPr>
          <a:xfrm>
            <a:off x="1905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latin typeface="Arial" panose="020B0604020202020204"/>
              </a:rPr>
              <a:t>The Submitting CR has the option to Withdraw the issue at this point</a:t>
            </a:r>
          </a:p>
          <a:p>
            <a:pPr marL="0" indent="0">
              <a:spcBef>
                <a:spcPts val="1200"/>
              </a:spcBef>
              <a:buNone/>
            </a:pPr>
            <a:r>
              <a:rPr lang="en-US" sz="1600" dirty="0">
                <a:solidFill>
                  <a:srgbClr val="5B6770"/>
                </a:solidFill>
                <a:latin typeface="Arial" panose="020B0604020202020204"/>
              </a:rPr>
              <a:t>3. ERCOT will select Begin Working to provide the Gaining CR Start Date, if the Gaining CR is still the rep of record (Gaining CR ROR), assign CR2 (Gaining CR) and TDSP. ERCOT will then select “OK” to move the issue to CR2 (Gaining CR).</a:t>
            </a:r>
          </a:p>
        </p:txBody>
      </p:sp>
      <p:pic>
        <p:nvPicPr>
          <p:cNvPr id="8" name="Picture 7">
            <a:extLst>
              <a:ext uri="{FF2B5EF4-FFF2-40B4-BE49-F238E27FC236}">
                <a16:creationId xmlns:a16="http://schemas.microsoft.com/office/drawing/2014/main" id="{EFBD67DA-83F1-414B-AF8F-DC60E0DBD9E8}"/>
              </a:ext>
            </a:extLst>
          </p:cNvPr>
          <p:cNvPicPr>
            <a:picLocks noChangeAspect="1"/>
          </p:cNvPicPr>
          <p:nvPr/>
        </p:nvPicPr>
        <p:blipFill>
          <a:blip r:embed="rId2"/>
          <a:stretch>
            <a:fillRect/>
          </a:stretch>
        </p:blipFill>
        <p:spPr>
          <a:xfrm>
            <a:off x="2759241" y="1492738"/>
            <a:ext cx="7900738" cy="3342493"/>
          </a:xfrm>
          <a:prstGeom prst="rect">
            <a:avLst/>
          </a:prstGeom>
        </p:spPr>
      </p:pic>
    </p:spTree>
    <p:extLst>
      <p:ext uri="{BB962C8B-B14F-4D97-AF65-F5344CB8AC3E}">
        <p14:creationId xmlns:p14="http://schemas.microsoft.com/office/powerpoint/2010/main" val="2059719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905000" y="916861"/>
            <a:ext cx="8458200" cy="974463"/>
          </a:xfrm>
        </p:spPr>
        <p:txBody>
          <a:bodyPr/>
          <a:lstStyle/>
          <a:p>
            <a:pPr marL="0" indent="0">
              <a:buNone/>
            </a:pPr>
            <a:r>
              <a:rPr lang="en-US" sz="2000" dirty="0"/>
              <a:t>4. 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67</a:t>
            </a:fld>
            <a:endParaRPr lang="en-US">
              <a:solidFill>
                <a:srgbClr val="5B6770"/>
              </a:solidFill>
              <a:latin typeface="Arial" panose="020B0604020202020204"/>
            </a:endParaRPr>
          </a:p>
        </p:txBody>
      </p:sp>
      <p:sp>
        <p:nvSpPr>
          <p:cNvPr id="6" name="Content Placeholder 2"/>
          <p:cNvSpPr txBox="1">
            <a:spLocks/>
          </p:cNvSpPr>
          <p:nvPr/>
        </p:nvSpPr>
        <p:spPr>
          <a:xfrm>
            <a:off x="1905000" y="4875354"/>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rgbClr val="5B6770"/>
                </a:solidFill>
                <a:latin typeface="Arial" panose="020B0604020202020204"/>
              </a:rPr>
              <a:t>CR2 (Losing CR) will select Begin Working and Issue details and Investigate Market Conditions to determine the appropriate regain date.</a:t>
            </a:r>
          </a:p>
        </p:txBody>
      </p:sp>
      <p:pic>
        <p:nvPicPr>
          <p:cNvPr id="8" name="Picture 7">
            <a:extLst>
              <a:ext uri="{FF2B5EF4-FFF2-40B4-BE49-F238E27FC236}">
                <a16:creationId xmlns:a16="http://schemas.microsoft.com/office/drawing/2014/main" id="{836A4C87-468C-4F95-99B2-47F3394DDA4A}"/>
              </a:ext>
            </a:extLst>
          </p:cNvPr>
          <p:cNvPicPr>
            <a:picLocks noChangeAspect="1"/>
          </p:cNvPicPr>
          <p:nvPr/>
        </p:nvPicPr>
        <p:blipFill>
          <a:blip r:embed="rId2"/>
          <a:stretch>
            <a:fillRect/>
          </a:stretch>
        </p:blipFill>
        <p:spPr>
          <a:xfrm>
            <a:off x="2390274" y="1564842"/>
            <a:ext cx="7772401" cy="3310511"/>
          </a:xfrm>
          <a:prstGeom prst="rect">
            <a:avLst/>
          </a:prstGeom>
        </p:spPr>
      </p:pic>
    </p:spTree>
    <p:extLst>
      <p:ext uri="{BB962C8B-B14F-4D97-AF65-F5344CB8AC3E}">
        <p14:creationId xmlns:p14="http://schemas.microsoft.com/office/powerpoint/2010/main" val="4210543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Inadvertent Gain</a:t>
            </a:r>
            <a:endParaRPr lang="en-US" dirty="0"/>
          </a:p>
        </p:txBody>
      </p:sp>
      <p:sp>
        <p:nvSpPr>
          <p:cNvPr id="3" name="Content Placeholder 2"/>
          <p:cNvSpPr>
            <a:spLocks noGrp="1"/>
          </p:cNvSpPr>
          <p:nvPr>
            <p:ph idx="1"/>
          </p:nvPr>
        </p:nvSpPr>
        <p:spPr>
          <a:xfrm>
            <a:off x="1905000" y="916861"/>
            <a:ext cx="8458200" cy="1864124"/>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7.3.2.6 of the Retail Market Guide.</a:t>
            </a:r>
          </a:p>
          <a:p>
            <a:pPr marL="0" indent="0">
              <a:spcBef>
                <a:spcPts val="1200"/>
              </a:spcBef>
              <a:buNone/>
            </a:pPr>
            <a:r>
              <a:rPr lang="en-US" sz="1600" b="1" dirty="0"/>
              <a:t>7.3.2.6 Valid Reject/</a:t>
            </a:r>
            <a:r>
              <a:rPr lang="en-US" sz="1600" b="1" dirty="0" err="1"/>
              <a:t>Unexecutable</a:t>
            </a:r>
            <a:r>
              <a:rPr lang="en-US" sz="1600" b="1" dirty="0"/>
              <a:t> Reasons</a:t>
            </a:r>
          </a:p>
          <a:p>
            <a:pPr>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latin typeface="Arial" panose="020B0604020202020204"/>
              </a:rPr>
              <a:pPr/>
              <a:t>68</a:t>
            </a:fld>
            <a:endParaRPr lang="en-US">
              <a:solidFill>
                <a:srgbClr val="5B6770"/>
              </a:solidFill>
              <a:latin typeface="Arial" panose="020B0604020202020204"/>
            </a:endParaRPr>
          </a:p>
        </p:txBody>
      </p:sp>
      <p:sp>
        <p:nvSpPr>
          <p:cNvPr id="8" name="Content Placeholder 2"/>
          <p:cNvSpPr txBox="1">
            <a:spLocks/>
          </p:cNvSpPr>
          <p:nvPr/>
        </p:nvSpPr>
        <p:spPr>
          <a:xfrm>
            <a:off x="1905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solidFill>
                  <a:srgbClr val="5B6770"/>
                </a:solidFill>
                <a:latin typeface="Arial" panose="020B0604020202020204"/>
              </a:rPr>
              <a:t>A new transaction has completed in the market, including, but not limited to the following transactions:</a:t>
            </a:r>
          </a:p>
          <a:p>
            <a:pPr marL="914400" lvl="2">
              <a:spcBef>
                <a:spcPts val="1200"/>
              </a:spcBef>
              <a:buFont typeface="+mj-lt"/>
              <a:buAutoNum type="romanLcPeriod"/>
            </a:pPr>
            <a:r>
              <a:rPr lang="en-US" sz="1600" dirty="0">
                <a:solidFill>
                  <a:srgbClr val="5B6770"/>
                </a:solidFill>
                <a:latin typeface="Arial" panose="020B0604020202020204"/>
              </a:rPr>
              <a:t>The 814_16, Move In Request; or</a:t>
            </a:r>
          </a:p>
          <a:p>
            <a:pPr marL="914400" lvl="2">
              <a:spcBef>
                <a:spcPts val="1200"/>
              </a:spcBef>
              <a:buFont typeface="+mj-lt"/>
              <a:buAutoNum type="romanLcPeriod"/>
            </a:pPr>
            <a:r>
              <a:rPr lang="en-US" sz="1600" dirty="0">
                <a:solidFill>
                  <a:srgbClr val="5B6770"/>
                </a:solidFill>
                <a:latin typeface="Arial" panose="020B0604020202020204"/>
              </a:rPr>
              <a:t>The 814_01, Switch Request. </a:t>
            </a:r>
          </a:p>
          <a:p>
            <a:pPr marL="640080" lvl="2" indent="0">
              <a:spcBef>
                <a:spcPts val="1200"/>
              </a:spcBef>
              <a:buNone/>
            </a:pPr>
            <a:r>
              <a:rPr lang="en-US" sz="1600" b="1" i="1" dirty="0">
                <a:solidFill>
                  <a:srgbClr val="FF8200"/>
                </a:solidFill>
                <a:latin typeface="Arial" panose="020B0604020202020204"/>
              </a:rPr>
              <a:t>Use “3rd Party CR has regained/transaction completed”</a:t>
            </a:r>
          </a:p>
        </p:txBody>
      </p:sp>
      <p:pic>
        <p:nvPicPr>
          <p:cNvPr id="2050" name="Picture 2" descr="image">
            <a:extLst>
              <a:ext uri="{FF2B5EF4-FFF2-40B4-BE49-F238E27FC236}">
                <a16:creationId xmlns:a16="http://schemas.microsoft.com/office/drawing/2014/main" id="{41ADB0C6-E62B-43EA-8402-22E5CAE18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652" y="3364302"/>
            <a:ext cx="3352517" cy="115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88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69</a:t>
            </a:fld>
            <a:endParaRPr lang="en-US">
              <a:solidFill>
                <a:srgbClr val="5B6770"/>
              </a:solidFill>
              <a:latin typeface="Arial" panose="020B0604020202020204"/>
            </a:endParaRPr>
          </a:p>
        </p:txBody>
      </p:sp>
      <p:sp>
        <p:nvSpPr>
          <p:cNvPr id="7" name="Content Placeholder 2"/>
          <p:cNvSpPr txBox="1">
            <a:spLocks/>
          </p:cNvSpPr>
          <p:nvPr/>
        </p:nvSpPr>
        <p:spPr>
          <a:xfrm>
            <a:off x="1578243" y="3023350"/>
            <a:ext cx="5608923" cy="353058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0">
              <a:spcBef>
                <a:spcPts val="1200"/>
              </a:spcBef>
              <a:buNone/>
            </a:pPr>
            <a:r>
              <a:rPr lang="en-US" sz="1600" dirty="0">
                <a:solidFill>
                  <a:srgbClr val="5B6770"/>
                </a:solidFill>
                <a:latin typeface="Arial" panose="020B0604020202020204"/>
              </a:rPr>
              <a:t>(b) Duplicate Inadvertent Gaining issue in </a:t>
            </a:r>
            <a:r>
              <a:rPr lang="en-US" sz="1600" dirty="0" err="1">
                <a:solidFill>
                  <a:srgbClr val="5B6770"/>
                </a:solidFill>
                <a:latin typeface="Arial" panose="020B0604020202020204"/>
              </a:rPr>
              <a:t>MarkeTrak</a:t>
            </a:r>
            <a:r>
              <a:rPr lang="en-US" sz="1600" dirty="0">
                <a:solidFill>
                  <a:srgbClr val="5B6770"/>
                </a:solidFill>
                <a:latin typeface="Arial" panose="020B0604020202020204"/>
              </a:rPr>
              <a:t> for the same Customer on the same ESI ID.</a:t>
            </a:r>
          </a:p>
          <a:p>
            <a:pPr marL="365760" indent="0">
              <a:spcBef>
                <a:spcPts val="1200"/>
              </a:spcBef>
              <a:buNone/>
            </a:pPr>
            <a:r>
              <a:rPr lang="en-US" sz="1600" dirty="0">
                <a:solidFill>
                  <a:srgbClr val="5B6770"/>
                </a:solidFill>
                <a:latin typeface="Arial" panose="020B0604020202020204"/>
              </a:rPr>
              <a:t>Use “Duplicate Issue”</a:t>
            </a:r>
          </a:p>
          <a:p>
            <a:pPr marL="365760" indent="0">
              <a:spcBef>
                <a:spcPts val="1200"/>
              </a:spcBef>
              <a:buNone/>
            </a:pPr>
            <a:r>
              <a:rPr lang="en-US" sz="1600" b="1" dirty="0">
                <a:solidFill>
                  <a:srgbClr val="5B6770"/>
                </a:solidFill>
                <a:highlight>
                  <a:srgbClr val="FFFF00"/>
                </a:highlight>
                <a:latin typeface="Arial" panose="020B0604020202020204"/>
              </a:rPr>
              <a:t>(c.) The IAG was inappropriately submitted as described in Section 7.3.2.1 Invalid Use of the IAG Process.</a:t>
            </a:r>
          </a:p>
          <a:p>
            <a:pPr marL="640080" indent="0">
              <a:spcBef>
                <a:spcPts val="1200"/>
              </a:spcBef>
              <a:buNone/>
            </a:pPr>
            <a:endParaRPr lang="en-US" sz="1600" b="1" i="1" dirty="0">
              <a:solidFill>
                <a:srgbClr val="FF8200"/>
              </a:solidFill>
              <a:latin typeface="Arial" panose="020B0604020202020204"/>
            </a:endParaRPr>
          </a:p>
        </p:txBody>
      </p:sp>
      <p:sp>
        <p:nvSpPr>
          <p:cNvPr id="11" name="Content Placeholder 2"/>
          <p:cNvSpPr>
            <a:spLocks noGrp="1"/>
          </p:cNvSpPr>
          <p:nvPr>
            <p:ph idx="1"/>
          </p:nvPr>
        </p:nvSpPr>
        <p:spPr>
          <a:xfrm>
            <a:off x="1578243" y="1264603"/>
            <a:ext cx="8458200" cy="1032709"/>
          </a:xfrm>
        </p:spPr>
        <p:txBody>
          <a:bodyPr/>
          <a:lstStyle/>
          <a:p>
            <a:pPr marL="0" indent="0">
              <a:spcBef>
                <a:spcPts val="1200"/>
              </a:spcBef>
              <a:buNone/>
            </a:pPr>
            <a:r>
              <a:rPr lang="en-US" sz="1600" b="1" dirty="0"/>
              <a:t>7.3.2.6 Valid Reject/</a:t>
            </a:r>
            <a:r>
              <a:rPr lang="en-US" sz="1600" b="1" dirty="0" err="1"/>
              <a:t>Unexecutable</a:t>
            </a:r>
            <a:r>
              <a:rPr lang="en-US" sz="1600" b="1" dirty="0"/>
              <a:t> Reasons</a:t>
            </a:r>
          </a:p>
          <a:p>
            <a:pPr>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pic>
        <p:nvPicPr>
          <p:cNvPr id="1028" name="Picture 4" descr="image">
            <a:extLst>
              <a:ext uri="{FF2B5EF4-FFF2-40B4-BE49-F238E27FC236}">
                <a16:creationId xmlns:a16="http://schemas.microsoft.com/office/drawing/2014/main" id="{149B024E-F8E6-42E3-9828-A8F8B6403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680" y="3023350"/>
            <a:ext cx="3782540" cy="129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1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5334000" y="3005142"/>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70</a:t>
            </a:fld>
            <a:endParaRPr lang="en-US" dirty="0">
              <a:solidFill>
                <a:srgbClr val="5B6770"/>
              </a:solidFill>
              <a:latin typeface="Arial" panose="020B0604020202020204"/>
            </a:endParaRPr>
          </a:p>
        </p:txBody>
      </p:sp>
      <p:sp>
        <p:nvSpPr>
          <p:cNvPr id="6" name="TextBox 5"/>
          <p:cNvSpPr txBox="1"/>
          <p:nvPr/>
        </p:nvSpPr>
        <p:spPr>
          <a:xfrm>
            <a:off x="1938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prstClr val="white"/>
                </a:solidFill>
                <a:latin typeface="Arial" panose="020B0604020202020204"/>
              </a:rPr>
              <a:t>Located under RMG 7.3.2.7 Invalid Reject / </a:t>
            </a:r>
            <a:r>
              <a:rPr lang="en-US" b="1" dirty="0" err="1">
                <a:solidFill>
                  <a:prstClr val="white"/>
                </a:solidFill>
                <a:latin typeface="Arial" panose="020B0604020202020204"/>
              </a:rPr>
              <a:t>Unexecutable</a:t>
            </a:r>
            <a:r>
              <a:rPr lang="en-US" b="1" dirty="0">
                <a:solidFill>
                  <a:prstClr val="white"/>
                </a:solidFill>
                <a:latin typeface="Arial" panose="020B0604020202020204"/>
              </a:rPr>
              <a:t> Reasons</a:t>
            </a:r>
          </a:p>
        </p:txBody>
      </p:sp>
    </p:spTree>
    <p:extLst>
      <p:ext uri="{BB962C8B-B14F-4D97-AF65-F5344CB8AC3E}">
        <p14:creationId xmlns:p14="http://schemas.microsoft.com/office/powerpoint/2010/main" val="1558499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905000" y="916862"/>
            <a:ext cx="8458200" cy="786893"/>
          </a:xfrm>
        </p:spPr>
        <p:txBody>
          <a:bodyPr/>
          <a:lstStyle/>
          <a:p>
            <a:pPr marL="548640" indent="-365760">
              <a:spcBef>
                <a:spcPts val="1200"/>
              </a:spcBef>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71</a:t>
            </a:fld>
            <a:endParaRPr lang="en-US">
              <a:solidFill>
                <a:srgbClr val="5B6770"/>
              </a:solidFill>
              <a:latin typeface="Arial" panose="020B0604020202020204"/>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2598373"/>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76" y="1890348"/>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6188076"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5197475" y="2734898"/>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6188075" y="5341573"/>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7510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1905000" y="1779954"/>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a:solidFill>
                  <a:srgbClr val="5B6770"/>
                </a:solidFill>
                <a:latin typeface="Arial" panose="020B0604020202020204"/>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rgbClr val="FF8200"/>
                </a:solidFill>
                <a:latin typeface="Arial" panose="020B0604020202020204"/>
              </a:rPr>
              <a:t>“Submit Date” + 10 days</a:t>
            </a:r>
            <a:r>
              <a:rPr lang="en-US" sz="1400" dirty="0">
                <a:solidFill>
                  <a:srgbClr val="5B6770"/>
                </a:solidFill>
                <a:latin typeface="Arial" panose="020B0604020202020204"/>
              </a:rPr>
              <a:t>.  If not the following error message will be displayed “Proposed Regain Date is greater than 10 Calendar days from the submittal of </a:t>
            </a:r>
            <a:r>
              <a:rPr lang="en-US" sz="1400" dirty="0" err="1">
                <a:solidFill>
                  <a:srgbClr val="5B6770"/>
                </a:solidFill>
                <a:latin typeface="Arial" panose="020B0604020202020204"/>
              </a:rPr>
              <a:t>MarkeTrak</a:t>
            </a:r>
            <a:r>
              <a:rPr lang="en-US" sz="1400" dirty="0">
                <a:solidFill>
                  <a:srgbClr val="5B6770"/>
                </a:solidFill>
                <a:latin typeface="Arial" panose="020B0604020202020204"/>
              </a:rPr>
              <a:t> Issue, please update with valid Proposed Regain date.”</a:t>
            </a:r>
          </a:p>
        </p:txBody>
      </p:sp>
    </p:spTree>
    <p:extLst>
      <p:ext uri="{BB962C8B-B14F-4D97-AF65-F5344CB8AC3E}">
        <p14:creationId xmlns:p14="http://schemas.microsoft.com/office/powerpoint/2010/main" val="1383577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905000" y="916861"/>
            <a:ext cx="8458200" cy="2826709"/>
          </a:xfrm>
        </p:spPr>
        <p:txBody>
          <a:bodyPr/>
          <a:lstStyle/>
          <a:p>
            <a:pPr>
              <a:spcBef>
                <a:spcPts val="1000"/>
              </a:spcBef>
              <a:buFont typeface="+mj-lt"/>
              <a:buAutoNum type="arabicPeriod" startAt="6"/>
            </a:pPr>
            <a:r>
              <a:rPr lang="en-US" sz="1400" dirty="0"/>
              <a:t>The TDSP will select Begin Working, investigate the issue details, then select one of the following:</a:t>
            </a:r>
          </a:p>
          <a:p>
            <a:pPr marL="731520" indent="-365760">
              <a:spcBef>
                <a:spcPts val="1000"/>
              </a:spcBef>
              <a:buFont typeface="+mj-lt"/>
              <a:buAutoNum type="alphaUcPeriod"/>
            </a:pPr>
            <a:r>
              <a:rPr lang="en-US" sz="1400" b="1" dirty="0">
                <a:solidFill>
                  <a:schemeClr val="accent5"/>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731520" indent="-365760">
              <a:spcBef>
                <a:spcPts val="1000"/>
              </a:spcBef>
              <a:buFont typeface="+mj-lt"/>
              <a:buAutoNum type="alphaUcPeriod"/>
            </a:pPr>
            <a:r>
              <a:rPr lang="en-US" sz="1400" b="1" dirty="0">
                <a:solidFill>
                  <a:schemeClr val="accent5"/>
                </a:solidFill>
              </a:rPr>
              <a:t>Send To Submitting CR </a:t>
            </a:r>
            <a:r>
              <a:rPr lang="en-US" sz="1400" dirty="0"/>
              <a:t>– The TDSP would select this transition if they needed further information from CR1 (Losing/Original CR).</a:t>
            </a:r>
          </a:p>
          <a:p>
            <a:pPr marL="731520" indent="-365760">
              <a:spcBef>
                <a:spcPts val="1000"/>
              </a:spcBef>
              <a:buFont typeface="+mj-lt"/>
              <a:buAutoNum type="alphaUcPeriod"/>
            </a:pPr>
            <a:r>
              <a:rPr lang="en-US" sz="1400" b="1" dirty="0">
                <a:solidFill>
                  <a:schemeClr val="accent5"/>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0C3F53F9-496B-4D1F-8D08-AB6DD8D9C3C3}"/>
              </a:ext>
            </a:extLst>
          </p:cNvPr>
          <p:cNvPicPr>
            <a:picLocks noChangeAspect="1"/>
          </p:cNvPicPr>
          <p:nvPr/>
        </p:nvPicPr>
        <p:blipFill>
          <a:blip r:embed="rId2"/>
          <a:stretch>
            <a:fillRect/>
          </a:stretch>
        </p:blipFill>
        <p:spPr>
          <a:xfrm>
            <a:off x="2835478" y="3898431"/>
            <a:ext cx="7437125" cy="2460423"/>
          </a:xfrm>
          <a:prstGeom prst="rect">
            <a:avLst/>
          </a:prstGeom>
        </p:spPr>
      </p:pic>
      <p:cxnSp>
        <p:nvCxnSpPr>
          <p:cNvPr id="9" name="Straight Arrow Connector 8">
            <a:extLst>
              <a:ext uri="{FF2B5EF4-FFF2-40B4-BE49-F238E27FC236}">
                <a16:creationId xmlns:a16="http://schemas.microsoft.com/office/drawing/2014/main" id="{B3467B15-B384-4379-8602-1782811B62FC}"/>
              </a:ext>
            </a:extLst>
          </p:cNvPr>
          <p:cNvCxnSpPr>
            <a:cxnSpLocks/>
          </p:cNvCxnSpPr>
          <p:nvPr/>
        </p:nvCxnSpPr>
        <p:spPr>
          <a:xfrm flipH="1" flipV="1">
            <a:off x="3615655" y="4169328"/>
            <a:ext cx="721453" cy="662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6B3AFD0-D064-4D7E-86C3-15F10164D7ED}"/>
              </a:ext>
            </a:extLst>
          </p:cNvPr>
          <p:cNvCxnSpPr>
            <a:cxnSpLocks/>
          </p:cNvCxnSpPr>
          <p:nvPr/>
        </p:nvCxnSpPr>
        <p:spPr>
          <a:xfrm flipV="1">
            <a:off x="4337108" y="4169328"/>
            <a:ext cx="0" cy="662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596204E-E644-444C-9189-8DD9C86D4B03}"/>
              </a:ext>
            </a:extLst>
          </p:cNvPr>
          <p:cNvCxnSpPr>
            <a:cxnSpLocks/>
          </p:cNvCxnSpPr>
          <p:nvPr/>
        </p:nvCxnSpPr>
        <p:spPr>
          <a:xfrm flipV="1">
            <a:off x="4337108" y="4169328"/>
            <a:ext cx="1224793" cy="6627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196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1905000" y="916861"/>
            <a:ext cx="8458200" cy="1779448"/>
          </a:xfrm>
        </p:spPr>
        <p:txBody>
          <a:bodyPr/>
          <a:lstStyle/>
          <a:p>
            <a:pPr marL="365760" indent="-365760">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73</a:t>
            </a:fld>
            <a:endParaRPr lang="en-US">
              <a:solidFill>
                <a:srgbClr val="5B6770"/>
              </a:solidFill>
              <a:latin typeface="Arial" panose="020B0604020202020204"/>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905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latin typeface="Arial" panose="020B0604020202020204"/>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latin typeface="Arial" panose="020B0604020202020204"/>
              </a:rPr>
              <a:t>MarkeTrak</a:t>
            </a:r>
            <a:r>
              <a:rPr lang="en-US" sz="1800" dirty="0">
                <a:solidFill>
                  <a:srgbClr val="5B6770"/>
                </a:solidFill>
                <a:latin typeface="Arial" panose="020B0604020202020204"/>
              </a:rPr>
              <a:t> issue.</a:t>
            </a:r>
          </a:p>
          <a:p>
            <a:pPr marL="640080">
              <a:spcBef>
                <a:spcPts val="1200"/>
              </a:spcBef>
              <a:buSzPct val="90000"/>
              <a:buFont typeface="Wingdings" panose="05000000000000000000" pitchFamily="2" charset="2"/>
              <a:buChar char="Ø"/>
            </a:pPr>
            <a:r>
              <a:rPr lang="en-US" sz="1800" dirty="0">
                <a:solidFill>
                  <a:srgbClr val="5B6770"/>
                </a:solidFill>
                <a:latin typeface="Arial" panose="020B0604020202020204"/>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74</a:t>
            </a:fld>
            <a:endParaRPr lang="en-US">
              <a:solidFill>
                <a:srgbClr val="5B6770"/>
              </a:solidFill>
              <a:latin typeface="Arial" panose="020B0604020202020204"/>
            </a:endParaRPr>
          </a:p>
        </p:txBody>
      </p:sp>
    </p:spTree>
    <p:extLst>
      <p:ext uri="{BB962C8B-B14F-4D97-AF65-F5344CB8AC3E}">
        <p14:creationId xmlns:p14="http://schemas.microsoft.com/office/powerpoint/2010/main" val="1052967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p:txBody>
          <a:bodyPr/>
          <a:lstStyle/>
          <a:p>
            <a:pPr marL="0" indent="0">
              <a:spcBef>
                <a:spcPts val="1800"/>
              </a:spcBef>
              <a:buNone/>
            </a:pPr>
            <a:r>
              <a:rPr lang="en-US" sz="2000" b="1" dirty="0"/>
              <a:t>RMG 7.3.2.6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MarkeTrak for the same Customer on the same ESI ID.</a:t>
            </a:r>
          </a:p>
          <a:p>
            <a:pPr marL="731520" indent="-365760">
              <a:spcBef>
                <a:spcPts val="1800"/>
              </a:spcBef>
              <a:buFont typeface="+mj-lt"/>
              <a:buAutoNum type="alphaLcParenR" startAt="2"/>
            </a:pPr>
            <a:r>
              <a:rPr lang="en-US" sz="2000" b="1" dirty="0">
                <a:highlight>
                  <a:srgbClr val="FFFF00"/>
                </a:highlight>
              </a:rPr>
              <a:t>The IAG was inappropriately submitted as described in Section 7.3.2.1 Invalid Use of the IAG Process.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75</a:t>
            </a:fld>
            <a:endParaRPr lang="en-US">
              <a:solidFill>
                <a:srgbClr val="5B6770"/>
              </a:solidFill>
              <a:latin typeface="Arial" panose="020B0604020202020204"/>
            </a:endParaRPr>
          </a:p>
        </p:txBody>
      </p:sp>
    </p:spTree>
    <p:extLst>
      <p:ext uri="{BB962C8B-B14F-4D97-AF65-F5344CB8AC3E}">
        <p14:creationId xmlns:p14="http://schemas.microsoft.com/office/powerpoint/2010/main" val="2179110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a:xfrm>
            <a:off x="1905000" y="916861"/>
            <a:ext cx="8458200" cy="5265109"/>
          </a:xfrm>
        </p:spPr>
        <p:txBody>
          <a:bodyPr/>
          <a:lstStyle/>
          <a:p>
            <a:pPr marL="0" indent="0">
              <a:spcBef>
                <a:spcPts val="600"/>
              </a:spcBef>
              <a:buNone/>
            </a:pPr>
            <a:r>
              <a:rPr lang="en-US" sz="1600" b="1" dirty="0"/>
              <a:t>RMG 7.3.2.6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640080">
              <a:spcBef>
                <a:spcPts val="600"/>
              </a:spcBef>
              <a:buFont typeface="+mj-lt"/>
              <a:buAutoNum type="alphaLcParenR" startAt="2"/>
            </a:pPr>
            <a:r>
              <a:rPr lang="en-US" sz="1600" dirty="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a:t>In 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76</a:t>
            </a:fld>
            <a:endParaRPr lang="en-US">
              <a:solidFill>
                <a:srgbClr val="5B6770"/>
              </a:solidFill>
              <a:latin typeface="Arial" panose="020B0604020202020204"/>
            </a:endParaRPr>
          </a:p>
        </p:txBody>
      </p:sp>
      <p:sp>
        <p:nvSpPr>
          <p:cNvPr id="5" name="Rectangle 4"/>
          <p:cNvSpPr/>
          <p:nvPr/>
        </p:nvSpPr>
        <p:spPr>
          <a:xfrm>
            <a:off x="1981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3980928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1"/>
          </p:nvPr>
        </p:nvSpPr>
        <p:spPr/>
        <p:txBody>
          <a:bodyPr/>
          <a:lstStyle/>
          <a:p>
            <a:pPr marL="0" indent="0">
              <a:spcBef>
                <a:spcPts val="1200"/>
              </a:spcBef>
              <a:buNone/>
            </a:pPr>
            <a:r>
              <a:rPr lang="en-US" sz="2000" b="1" dirty="0"/>
              <a:t>RMG 7.3.2.7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5"/>
                </a:solidFill>
              </a:rPr>
              <a:t>Losing CR </a:t>
            </a:r>
            <a:r>
              <a:rPr lang="en-US" sz="2000" b="1" i="1" u="sng" dirty="0">
                <a:solidFill>
                  <a:srgbClr val="FF0000"/>
                </a:solidFill>
              </a:rPr>
              <a:t>SHALL NOT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77</a:t>
            </a:fld>
            <a:endParaRPr lang="en-US">
              <a:solidFill>
                <a:srgbClr val="5B6770"/>
              </a:solidFill>
              <a:latin typeface="Arial" panose="020B0604020202020204"/>
            </a:endParaRPr>
          </a:p>
        </p:txBody>
      </p:sp>
    </p:spTree>
    <p:extLst>
      <p:ext uri="{BB962C8B-B14F-4D97-AF65-F5344CB8AC3E}">
        <p14:creationId xmlns:p14="http://schemas.microsoft.com/office/powerpoint/2010/main" val="15073098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1828800" y="1139032"/>
            <a:ext cx="8534400" cy="1963676"/>
          </a:xfrm>
        </p:spPr>
        <p:txBody>
          <a:bodyPr/>
          <a:lstStyle/>
          <a:p>
            <a:pPr marL="0" indent="0">
              <a:spcBef>
                <a:spcPts val="1800"/>
              </a:spcBef>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78</a:t>
            </a:fld>
            <a:endParaRPr lang="en-US">
              <a:solidFill>
                <a:srgbClr val="5B6770"/>
              </a:solidFill>
              <a:latin typeface="Arial" panose="020B0604020202020204"/>
            </a:endParaRPr>
          </a:p>
        </p:txBody>
      </p:sp>
      <p:sp>
        <p:nvSpPr>
          <p:cNvPr id="5" name="Content Placeholder 2"/>
          <p:cNvSpPr txBox="1">
            <a:spLocks/>
          </p:cNvSpPr>
          <p:nvPr/>
        </p:nvSpPr>
        <p:spPr>
          <a:xfrm>
            <a:off x="3415324"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b="1" i="1" dirty="0">
                <a:solidFill>
                  <a:srgbClr val="00AEC7"/>
                </a:solidFill>
                <a:latin typeface="Arial" panose="020B0604020202020204"/>
              </a:rPr>
              <a:t>FALSE</a:t>
            </a:r>
            <a:r>
              <a:rPr lang="en-US" sz="2000" i="1" dirty="0">
                <a:solidFill>
                  <a:srgbClr val="00AEC7"/>
                </a:solidFill>
                <a:latin typeface="Arial" panose="020B0604020202020204"/>
              </a:rPr>
              <a:t> – this is not a valid reject reason, the Losing CR should regain the ESI ID and execute the Current Occupant process</a:t>
            </a:r>
          </a:p>
        </p:txBody>
      </p:sp>
      <p:sp>
        <p:nvSpPr>
          <p:cNvPr id="6" name="Rectangle 5"/>
          <p:cNvSpPr/>
          <p:nvPr/>
        </p:nvSpPr>
        <p:spPr>
          <a:xfrm>
            <a:off x="3237780" y="4023152"/>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2606946"/>
            <a:ext cx="379677" cy="370371"/>
          </a:xfrm>
          <a:prstGeom prst="rect">
            <a:avLst/>
          </a:prstGeom>
        </p:spPr>
      </p:pic>
      <p:sp>
        <p:nvSpPr>
          <p:cNvPr id="8" name="Rectangle 7"/>
          <p:cNvSpPr/>
          <p:nvPr/>
        </p:nvSpPr>
        <p:spPr>
          <a:xfrm>
            <a:off x="1828801" y="25225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1828800" y="1139033"/>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79</a:t>
            </a:fld>
            <a:endParaRPr lang="en-US">
              <a:solidFill>
                <a:srgbClr val="5B6770"/>
              </a:solidFill>
              <a:latin typeface="Arial" panose="020B0604020202020204"/>
            </a:endParaRPr>
          </a:p>
        </p:txBody>
      </p:sp>
      <p:sp>
        <p:nvSpPr>
          <p:cNvPr id="5" name="Content Placeholder 2"/>
          <p:cNvSpPr txBox="1">
            <a:spLocks/>
          </p:cNvSpPr>
          <p:nvPr/>
        </p:nvSpPr>
        <p:spPr>
          <a:xfrm>
            <a:off x="3415324"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b="1" i="1" dirty="0">
                <a:solidFill>
                  <a:srgbClr val="00AEC7"/>
                </a:solidFill>
                <a:latin typeface="Arial" panose="020B0604020202020204"/>
              </a:rPr>
              <a:t>Either</a:t>
            </a:r>
            <a:r>
              <a:rPr lang="en-US" sz="2000" i="1" dirty="0">
                <a:solidFill>
                  <a:srgbClr val="00AEC7"/>
                </a:solidFill>
                <a:latin typeface="Arial" panose="020B0604020202020204"/>
              </a:rPr>
              <a:t> is applicable and is dependent upon the Losing CR’s business practices</a:t>
            </a:r>
          </a:p>
        </p:txBody>
      </p:sp>
      <p:sp>
        <p:nvSpPr>
          <p:cNvPr id="6" name="Rectangle 5"/>
          <p:cNvSpPr/>
          <p:nvPr/>
        </p:nvSpPr>
        <p:spPr>
          <a:xfrm>
            <a:off x="3232031"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3400163"/>
            <a:ext cx="379677" cy="370371"/>
          </a:xfrm>
          <a:prstGeom prst="rect">
            <a:avLst/>
          </a:prstGeom>
        </p:spPr>
      </p:pic>
      <p:sp>
        <p:nvSpPr>
          <p:cNvPr id="8" name="Rectangle 7"/>
          <p:cNvSpPr/>
          <p:nvPr/>
        </p:nvSpPr>
        <p:spPr>
          <a:xfrm>
            <a:off x="1825208" y="325309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a:t>
            </a:r>
            <a:endParaRPr lang="en-US" altLang="en-US">
              <a:solidFill>
                <a:schemeClr val="accent1"/>
              </a:solidFill>
            </a:endParaRPr>
          </a:p>
        </p:txBody>
      </p:sp>
      <p:sp>
        <p:nvSpPr>
          <p:cNvPr id="5123" name="Content Placeholder 2"/>
          <p:cNvSpPr>
            <a:spLocks noGrp="1"/>
          </p:cNvSpPr>
          <p:nvPr>
            <p:ph idx="1"/>
          </p:nvPr>
        </p:nvSpPr>
        <p:spPr bwMode="auto">
          <a:xfrm>
            <a:off x="1828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p>
          <a:p>
            <a:pPr marL="0" indent="0">
              <a:spcBef>
                <a:spcPts val="1200"/>
              </a:spcBef>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p>
          <a:p>
            <a:pPr marL="0" indent="0">
              <a:spcBef>
                <a:spcPts val="1200"/>
              </a:spcBef>
              <a:buNone/>
            </a:pPr>
            <a:r>
              <a:rPr lang="en-US" altLang="en-US" sz="1800" dirty="0"/>
              <a:t>1) Deferred Payment Plan (DPP) – REP initiated</a:t>
            </a:r>
          </a:p>
          <a:p>
            <a:pPr marL="0" indent="0">
              <a:spcBef>
                <a:spcPts val="1200"/>
              </a:spcBef>
              <a:buNone/>
            </a:pPr>
            <a:r>
              <a:rPr lang="en-US" altLang="en-US" sz="1800" dirty="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8</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1828800" y="1139033"/>
            <a:ext cx="8534400" cy="744476"/>
          </a:xfrm>
        </p:spPr>
        <p:txBody>
          <a:bodyPr/>
          <a:lstStyle/>
          <a:p>
            <a:pPr marL="0" indent="0">
              <a:spcBef>
                <a:spcPts val="1800"/>
              </a:spcBef>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80</a:t>
            </a:fld>
            <a:endParaRPr lang="en-US">
              <a:solidFill>
                <a:srgbClr val="5B6770"/>
              </a:solidFill>
              <a:latin typeface="Arial" panose="020B0604020202020204"/>
            </a:endParaRPr>
          </a:p>
        </p:txBody>
      </p:sp>
      <p:sp>
        <p:nvSpPr>
          <p:cNvPr id="5" name="Content Placeholder 2"/>
          <p:cNvSpPr txBox="1">
            <a:spLocks/>
          </p:cNvSpPr>
          <p:nvPr/>
        </p:nvSpPr>
        <p:spPr>
          <a:xfrm>
            <a:off x="3167493" y="4222323"/>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i="1" dirty="0">
                <a:solidFill>
                  <a:srgbClr val="00AEC7"/>
                </a:solidFill>
                <a:latin typeface="Arial" panose="020B0604020202020204"/>
              </a:rPr>
              <a:t>Per the RMG 7.3.2.5.1 Reinstatement Date, the Losing REP shall submit the BDMVI no later than </a:t>
            </a:r>
            <a:r>
              <a:rPr lang="en-US" sz="2000" b="1" i="1" dirty="0">
                <a:solidFill>
                  <a:srgbClr val="00AEC7"/>
                </a:solidFill>
                <a:latin typeface="Arial" panose="020B0604020202020204"/>
              </a:rPr>
              <a:t>12 days after submittal of the </a:t>
            </a:r>
            <a:r>
              <a:rPr lang="en-US" sz="2000" b="1" i="1" dirty="0" err="1">
                <a:solidFill>
                  <a:srgbClr val="00AEC7"/>
                </a:solidFill>
                <a:latin typeface="Arial" panose="020B0604020202020204"/>
              </a:rPr>
              <a:t>MarkeTrak</a:t>
            </a:r>
            <a:r>
              <a:rPr lang="en-US" sz="2000" i="1" dirty="0">
                <a:solidFill>
                  <a:srgbClr val="00AEC7"/>
                </a:solidFill>
                <a:latin typeface="Arial" panose="020B0604020202020204"/>
              </a:rPr>
              <a:t>.</a:t>
            </a:r>
          </a:p>
          <a:p>
            <a:pPr marL="0" indent="0" algn="ctr">
              <a:spcBef>
                <a:spcPts val="1800"/>
              </a:spcBef>
              <a:buNone/>
            </a:pPr>
            <a:endParaRPr lang="en-US" sz="2000" i="1" dirty="0">
              <a:solidFill>
                <a:srgbClr val="00AEC7"/>
              </a:solidFill>
              <a:latin typeface="Arial" panose="020B0604020202020204"/>
            </a:endParaRPr>
          </a:p>
          <a:p>
            <a:pPr marL="0" indent="0" algn="ctr">
              <a:spcBef>
                <a:spcPts val="1800"/>
              </a:spcBef>
              <a:buNone/>
            </a:pPr>
            <a:endParaRPr lang="en-US" sz="2000" i="1" dirty="0">
              <a:solidFill>
                <a:srgbClr val="00AEC7"/>
              </a:solidFill>
              <a:latin typeface="Arial" panose="020B0604020202020204"/>
            </a:endParaRPr>
          </a:p>
          <a:p>
            <a:pPr marL="0" indent="0" algn="ctr">
              <a:spcBef>
                <a:spcPts val="1800"/>
              </a:spcBef>
              <a:buNone/>
            </a:pPr>
            <a:endParaRPr lang="en-US" sz="2000" i="1" dirty="0">
              <a:solidFill>
                <a:srgbClr val="00AEC7"/>
              </a:solidFill>
              <a:latin typeface="Arial" panose="020B0604020202020204"/>
            </a:endParaRPr>
          </a:p>
        </p:txBody>
      </p:sp>
      <p:sp>
        <p:nvSpPr>
          <p:cNvPr id="6" name="Rectangle 5"/>
          <p:cNvSpPr/>
          <p:nvPr/>
        </p:nvSpPr>
        <p:spPr>
          <a:xfrm>
            <a:off x="2808602" y="4069922"/>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3050382"/>
            <a:ext cx="379677" cy="370371"/>
          </a:xfrm>
          <a:prstGeom prst="rect">
            <a:avLst/>
          </a:prstGeom>
        </p:spPr>
      </p:pic>
      <p:sp>
        <p:nvSpPr>
          <p:cNvPr id="8" name="Rectangle 7"/>
          <p:cNvSpPr/>
          <p:nvPr/>
        </p:nvSpPr>
        <p:spPr>
          <a:xfrm>
            <a:off x="1828801" y="2965936"/>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1828800" y="1139032"/>
            <a:ext cx="8534400" cy="1963676"/>
          </a:xfrm>
        </p:spPr>
        <p:txBody>
          <a:bodyPr/>
          <a:lstStyle/>
          <a:p>
            <a:pPr marL="0" indent="0">
              <a:spcBef>
                <a:spcPts val="1800"/>
              </a:spcBef>
              <a:buNone/>
            </a:pPr>
            <a:r>
              <a:rPr lang="en-US" sz="20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81</a:t>
            </a:fld>
            <a:endParaRPr lang="en-US">
              <a:solidFill>
                <a:srgbClr val="5B6770"/>
              </a:solidFill>
              <a:latin typeface="Arial" panose="020B0604020202020204"/>
            </a:endParaRPr>
          </a:p>
        </p:txBody>
      </p:sp>
      <p:sp>
        <p:nvSpPr>
          <p:cNvPr id="5" name="Content Placeholder 2"/>
          <p:cNvSpPr txBox="1">
            <a:spLocks/>
          </p:cNvSpPr>
          <p:nvPr/>
        </p:nvSpPr>
        <p:spPr>
          <a:xfrm>
            <a:off x="3071241" y="3801441"/>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000" b="1" dirty="0">
                <a:solidFill>
                  <a:srgbClr val="003865"/>
                </a:solidFill>
                <a:latin typeface="Arial" panose="020B0604020202020204"/>
              </a:rPr>
              <a:t>ANSWER</a:t>
            </a:r>
          </a:p>
          <a:p>
            <a:pPr marL="0" indent="0" algn="ctr">
              <a:spcBef>
                <a:spcPts val="1800"/>
              </a:spcBef>
              <a:buNone/>
            </a:pPr>
            <a:r>
              <a:rPr lang="en-US" sz="2000" i="1" dirty="0">
                <a:solidFill>
                  <a:srgbClr val="00AEC7"/>
                </a:solidFill>
                <a:latin typeface="Arial" panose="020B0604020202020204"/>
              </a:rPr>
              <a:t>Generally speaking, </a:t>
            </a:r>
            <a:r>
              <a:rPr lang="en-US" sz="2000" b="1" i="1" dirty="0">
                <a:solidFill>
                  <a:srgbClr val="00AEC7"/>
                </a:solidFill>
                <a:latin typeface="Arial" panose="020B0604020202020204"/>
              </a:rPr>
              <a:t>FALSE</a:t>
            </a:r>
            <a:r>
              <a:rPr lang="en-US" sz="2000" i="1" dirty="0">
                <a:solidFill>
                  <a:srgbClr val="00AEC7"/>
                </a:solidFill>
                <a:latin typeface="Arial" panose="020B0604020202020204"/>
              </a:rPr>
              <a:t>, issuing a MVO on an active ESI will create a lights out situation at the incorrect address.  An Inadvertent Gain MT should be submitted to resolve the incorrect address.</a:t>
            </a:r>
          </a:p>
        </p:txBody>
      </p:sp>
      <p:sp>
        <p:nvSpPr>
          <p:cNvPr id="6" name="Rectangle 5"/>
          <p:cNvSpPr/>
          <p:nvPr/>
        </p:nvSpPr>
        <p:spPr>
          <a:xfrm>
            <a:off x="2870439" y="3502811"/>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2917523"/>
            <a:ext cx="379677" cy="370371"/>
          </a:xfrm>
          <a:prstGeom prst="rect">
            <a:avLst/>
          </a:prstGeom>
        </p:spPr>
      </p:pic>
      <p:sp>
        <p:nvSpPr>
          <p:cNvPr id="8" name="Rectangle 7"/>
          <p:cNvSpPr/>
          <p:nvPr/>
        </p:nvSpPr>
        <p:spPr>
          <a:xfrm>
            <a:off x="1825208" y="2748633"/>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82</a:t>
            </a:fld>
            <a:endParaRPr lang="en-US">
              <a:solidFill>
                <a:srgbClr val="5B6770"/>
              </a:solidFill>
              <a:latin typeface="Arial" panose="020B0604020202020204"/>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2805754"/>
            <a:ext cx="5105400" cy="1246495"/>
          </a:xfrm>
          <a:prstGeom prst="rect">
            <a:avLst/>
          </a:prstGeom>
          <a:noFill/>
        </p:spPr>
        <p:txBody>
          <a:bodyPr wrap="square" rtlCol="0">
            <a:spAutoFit/>
          </a:bodyPr>
          <a:lstStyle/>
          <a:p>
            <a:r>
              <a:rPr lang="en-US" sz="1400" b="1" dirty="0" err="1">
                <a:solidFill>
                  <a:srgbClr val="5B6770"/>
                </a:solidFill>
                <a:latin typeface="Arial" panose="020B0604020202020204"/>
              </a:rPr>
              <a:t>MarkeTrak</a:t>
            </a:r>
            <a:r>
              <a:rPr lang="en-US" sz="1400" b="1" dirty="0">
                <a:solidFill>
                  <a:srgbClr val="5B6770"/>
                </a:solidFill>
                <a:latin typeface="Arial" panose="020B0604020202020204"/>
              </a:rPr>
              <a:t> Training</a:t>
            </a:r>
            <a:endParaRPr lang="en-US" sz="1400" dirty="0">
              <a:solidFill>
                <a:srgbClr val="5B6770"/>
              </a:solidFill>
              <a:latin typeface="Arial" panose="020B0604020202020204"/>
            </a:endParaRPr>
          </a:p>
          <a:p>
            <a:pPr>
              <a:spcBef>
                <a:spcPts val="600"/>
              </a:spcBef>
            </a:pPr>
            <a:r>
              <a:rPr lang="en-US" sz="2800" b="1" dirty="0">
                <a:solidFill>
                  <a:srgbClr val="5B6770"/>
                </a:solidFill>
                <a:latin typeface="Arial" panose="020B0604020202020204"/>
              </a:rPr>
              <a:t>Common IAG Issues,</a:t>
            </a:r>
            <a:br>
              <a:rPr lang="en-US" sz="2800" b="1" dirty="0">
                <a:solidFill>
                  <a:srgbClr val="5B6770"/>
                </a:solidFill>
                <a:latin typeface="Arial" panose="020B0604020202020204"/>
              </a:rPr>
            </a:br>
            <a:r>
              <a:rPr lang="en-US" sz="2800" b="1" dirty="0">
                <a:solidFill>
                  <a:srgbClr val="5B6770"/>
                </a:solidFill>
                <a:latin typeface="Arial" panose="020B0604020202020204"/>
              </a:rPr>
              <a:t>Best Practices, &amp; Quick Tips</a:t>
            </a:r>
            <a:endParaRPr lang="en-US" sz="2800" dirty="0">
              <a:solidFill>
                <a:srgbClr val="5B6770"/>
              </a:solidFill>
              <a:latin typeface="Arial" panose="020B0604020202020204"/>
            </a:endParaRPr>
          </a:p>
        </p:txBody>
      </p:sp>
    </p:spTree>
    <p:extLst>
      <p:ext uri="{BB962C8B-B14F-4D97-AF65-F5344CB8AC3E}">
        <p14:creationId xmlns:p14="http://schemas.microsoft.com/office/powerpoint/2010/main" val="4173006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1828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MUST NOT</a:t>
            </a:r>
            <a:r>
              <a:rPr lang="en-US" sz="1800" b="1" i="1" dirty="0">
                <a:solidFill>
                  <a:schemeClr val="accent5"/>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a16="http://schemas.microsoft.com/office/drawing/2014/main" id="{00B86517-7624-4264-A384-49C76914D8C3}"/>
              </a:ext>
            </a:extLst>
          </p:cNvPr>
          <p:cNvSpPr txBox="1"/>
          <p:nvPr/>
        </p:nvSpPr>
        <p:spPr>
          <a:xfrm>
            <a:off x="1752600" y="4572001"/>
            <a:ext cx="8610600" cy="1646605"/>
          </a:xfrm>
          <a:prstGeom prst="rect">
            <a:avLst/>
          </a:prstGeom>
          <a:noFill/>
          <a:ln>
            <a:noFill/>
          </a:ln>
        </p:spPr>
        <p:txBody>
          <a:bodyPr wrap="square" rtlCol="0">
            <a:spAutoFit/>
          </a:bodyPr>
          <a:lstStyle/>
          <a:p>
            <a:pPr algn="ctr"/>
            <a:r>
              <a:rPr lang="en-US" sz="1400" b="1" u="sng" dirty="0">
                <a:solidFill>
                  <a:srgbClr val="FF8200"/>
                </a:solidFill>
                <a:latin typeface="Arial" panose="020B0604020202020204"/>
              </a:rPr>
              <a:t>Transaction Flow for Inadvertent Gain situation</a:t>
            </a:r>
          </a:p>
          <a:p>
            <a:endParaRPr lang="en-US" sz="1000" dirty="0">
              <a:solidFill>
                <a:srgbClr val="00AEC7"/>
              </a:solidFill>
              <a:latin typeface="Arial" panose="020B0604020202020204"/>
            </a:endParaRPr>
          </a:p>
          <a:p>
            <a:pPr lvl="6"/>
            <a:r>
              <a:rPr lang="en-US" sz="1100" dirty="0">
                <a:solidFill>
                  <a:srgbClr val="00AEC7"/>
                </a:solidFill>
                <a:latin typeface="Arial" panose="020B0604020202020204"/>
              </a:rPr>
              <a:t>814_01	CR to ERCOT</a:t>
            </a:r>
          </a:p>
          <a:p>
            <a:pPr lvl="6"/>
            <a:r>
              <a:rPr lang="en-US" sz="1100" dirty="0">
                <a:solidFill>
                  <a:srgbClr val="00AEC7"/>
                </a:solidFill>
                <a:latin typeface="Arial" panose="020B0604020202020204"/>
              </a:rPr>
              <a:t>814_03 	ERCOT to TDSP</a:t>
            </a:r>
          </a:p>
          <a:p>
            <a:pPr lvl="6"/>
            <a:r>
              <a:rPr lang="en-US" sz="1100" dirty="0">
                <a:solidFill>
                  <a:srgbClr val="00AEC7"/>
                </a:solidFill>
                <a:latin typeface="Arial" panose="020B0604020202020204"/>
              </a:rPr>
              <a:t>814_04	TDSP to ERCOT</a:t>
            </a:r>
          </a:p>
          <a:p>
            <a:pPr lvl="6"/>
            <a:r>
              <a:rPr lang="en-US" sz="1100" dirty="0">
                <a:solidFill>
                  <a:srgbClr val="00AEC7"/>
                </a:solidFill>
                <a:latin typeface="Arial" panose="020B0604020202020204"/>
              </a:rPr>
              <a:t>814_05 	ERCOT to CR</a:t>
            </a:r>
          </a:p>
          <a:p>
            <a:pPr lvl="6"/>
            <a:r>
              <a:rPr lang="en-US" sz="1100" b="1" dirty="0">
                <a:solidFill>
                  <a:srgbClr val="FF0000"/>
                </a:solidFill>
                <a:highlight>
                  <a:srgbClr val="FFFF00"/>
                </a:highlight>
                <a:latin typeface="Arial" panose="020B0604020202020204"/>
              </a:rPr>
              <a:t>814_06 </a:t>
            </a:r>
            <a:r>
              <a:rPr lang="en-US" sz="1100" b="1" dirty="0">
                <a:solidFill>
                  <a:srgbClr val="FF0000"/>
                </a:solidFill>
                <a:latin typeface="Arial" panose="020B0604020202020204"/>
              </a:rPr>
              <a:t>	</a:t>
            </a:r>
            <a:r>
              <a:rPr lang="en-US" sz="1100" b="1" dirty="0">
                <a:solidFill>
                  <a:srgbClr val="FF0000"/>
                </a:solidFill>
                <a:highlight>
                  <a:srgbClr val="FFFF00"/>
                </a:highlight>
                <a:latin typeface="Arial" panose="020B0604020202020204"/>
              </a:rPr>
              <a:t>ERCOT to Losing CR</a:t>
            </a:r>
          </a:p>
          <a:p>
            <a:pPr lvl="6"/>
            <a:r>
              <a:rPr lang="en-US" sz="1100" dirty="0">
                <a:solidFill>
                  <a:srgbClr val="00AEC7"/>
                </a:solidFill>
                <a:latin typeface="Arial" panose="020B0604020202020204"/>
              </a:rPr>
              <a:t>867_04	TDSP to CR</a:t>
            </a:r>
          </a:p>
          <a:p>
            <a:pPr lvl="6"/>
            <a:r>
              <a:rPr lang="en-US" sz="1100" dirty="0">
                <a:solidFill>
                  <a:srgbClr val="00AEC7"/>
                </a:solidFill>
                <a:latin typeface="Arial" panose="020B0604020202020204"/>
              </a:rPr>
              <a:t>867_03F	TDSP to Losing CR</a:t>
            </a:r>
          </a:p>
        </p:txBody>
      </p:sp>
    </p:spTree>
    <p:extLst>
      <p:ext uri="{BB962C8B-B14F-4D97-AF65-F5344CB8AC3E}">
        <p14:creationId xmlns:p14="http://schemas.microsoft.com/office/powerpoint/2010/main" val="32594656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85</a:t>
            </a:fld>
            <a:endParaRPr lang="en-US">
              <a:solidFill>
                <a:srgbClr val="5B6770"/>
              </a:solidFill>
              <a:latin typeface="Arial" panose="020B0604020202020204"/>
            </a:endParaRPr>
          </a:p>
        </p:txBody>
      </p:sp>
    </p:spTree>
    <p:extLst>
      <p:ext uri="{BB962C8B-B14F-4D97-AF65-F5344CB8AC3E}">
        <p14:creationId xmlns:p14="http://schemas.microsoft.com/office/powerpoint/2010/main" val="525542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1"/>
          </p:nvPr>
        </p:nvSpPr>
        <p:spPr>
          <a:xfrm>
            <a:off x="1905001"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86</a:t>
            </a:fld>
            <a:endParaRPr lang="en-US">
              <a:solidFill>
                <a:srgbClr val="5B6770"/>
              </a:solidFill>
              <a:latin typeface="Arial" panose="020B0604020202020204"/>
            </a:endParaRPr>
          </a:p>
        </p:txBody>
      </p:sp>
      <p:sp>
        <p:nvSpPr>
          <p:cNvPr id="5" name="TextBox 4"/>
          <p:cNvSpPr txBox="1"/>
          <p:nvPr/>
        </p:nvSpPr>
        <p:spPr>
          <a:xfrm>
            <a:off x="6979808" y="1859826"/>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latin typeface="Arial" panose="020B0604020202020204"/>
              </a:rPr>
              <a:t>Escalation Path Recommendations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latin typeface="Arial" panose="020B0604020202020204"/>
              </a:rPr>
              <a:t>First escalation: </a:t>
            </a:r>
            <a:r>
              <a:rPr lang="en-US" altLang="en-US" sz="1600" dirty="0">
                <a:solidFill>
                  <a:prstClr val="white"/>
                </a:solidFill>
                <a:latin typeface="Arial" panose="020B0604020202020204"/>
              </a:rPr>
              <a:t>email via </a:t>
            </a:r>
            <a:r>
              <a:rPr lang="en-US" altLang="en-US" sz="1600" dirty="0" err="1">
                <a:solidFill>
                  <a:prstClr val="white"/>
                </a:solidFill>
                <a:latin typeface="Arial" panose="020B0604020202020204"/>
              </a:rPr>
              <a:t>MarkeTrak</a:t>
            </a:r>
            <a:r>
              <a:rPr lang="en-US" altLang="en-US" sz="1600" dirty="0">
                <a:solidFill>
                  <a:prstClr val="white"/>
                </a:solidFill>
                <a:latin typeface="Arial" panose="020B0604020202020204"/>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latin typeface="Arial" panose="020B0604020202020204"/>
              </a:rPr>
              <a:t>Second escalation: </a:t>
            </a:r>
            <a:r>
              <a:rPr lang="en-US" altLang="en-US" sz="1600" dirty="0">
                <a:solidFill>
                  <a:prstClr val="white"/>
                </a:solidFill>
                <a:latin typeface="Arial" panose="020B0604020202020204"/>
              </a:rPr>
              <a:t>email via </a:t>
            </a:r>
            <a:r>
              <a:rPr lang="en-US" altLang="en-US" sz="1600" dirty="0" err="1">
                <a:solidFill>
                  <a:prstClr val="white"/>
                </a:solidFill>
                <a:latin typeface="Arial" panose="020B0604020202020204"/>
              </a:rPr>
              <a:t>MarkeTrak</a:t>
            </a:r>
            <a:r>
              <a:rPr lang="en-US" altLang="en-US" sz="1600" dirty="0">
                <a:solidFill>
                  <a:prstClr val="white"/>
                </a:solidFill>
                <a:latin typeface="Arial" panose="020B0604020202020204"/>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latin typeface="Arial" panose="020B0604020202020204"/>
              </a:rPr>
              <a:t>Third Escalation: </a:t>
            </a:r>
            <a:r>
              <a:rPr lang="en-US" altLang="en-US" sz="1600" dirty="0">
                <a:solidFill>
                  <a:prstClr val="white"/>
                </a:solidFill>
                <a:latin typeface="Arial" panose="020B0604020202020204"/>
              </a:rPr>
              <a:t>include REP Relations/ERCOT Account Manager</a:t>
            </a:r>
          </a:p>
          <a:p>
            <a:pPr marL="0" lvl="2">
              <a:spcBef>
                <a:spcPts val="1200"/>
              </a:spcBef>
              <a:buSzPct val="68000"/>
              <a:defRPr/>
            </a:pPr>
            <a:r>
              <a:rPr lang="en-US" altLang="en-US" sz="1600" dirty="0">
                <a:solidFill>
                  <a:srgbClr val="FF0000"/>
                </a:solidFill>
                <a:latin typeface="Arial" panose="020B0604020202020204"/>
              </a:rPr>
              <a:t>Allow 3-5 business days between escalations.</a:t>
            </a:r>
          </a:p>
        </p:txBody>
      </p:sp>
    </p:spTree>
    <p:extLst>
      <p:ext uri="{BB962C8B-B14F-4D97-AF65-F5344CB8AC3E}">
        <p14:creationId xmlns:p14="http://schemas.microsoft.com/office/powerpoint/2010/main" val="10909000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198120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a:t>Best 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87</a:t>
            </a:fld>
            <a:endParaRPr lang="en-US">
              <a:solidFill>
                <a:srgbClr val="5B6770"/>
              </a:solidFill>
              <a:latin typeface="Arial" panose="020B0604020202020204"/>
            </a:endParaRPr>
          </a:p>
        </p:txBody>
      </p:sp>
      <p:graphicFrame>
        <p:nvGraphicFramePr>
          <p:cNvPr id="6" name="Diagram 5">
            <a:extLst>
              <a:ext uri="{FF2B5EF4-FFF2-40B4-BE49-F238E27FC236}">
                <a16:creationId xmlns:a16="http://schemas.microsoft.com/office/drawing/2014/main" id="{092EA5DC-0B6D-484F-BDCA-0B6BB1B5EE49}"/>
              </a:ext>
            </a:extLst>
          </p:cNvPr>
          <p:cNvGraphicFramePr/>
          <p:nvPr/>
        </p:nvGraphicFramePr>
        <p:xfrm>
          <a:off x="1981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2000" y="5638800"/>
            <a:ext cx="7432645" cy="646331"/>
          </a:xfrm>
          <a:prstGeom prst="rect">
            <a:avLst/>
          </a:prstGeom>
          <a:solidFill>
            <a:schemeClr val="tx2">
              <a:lumMod val="50000"/>
            </a:schemeClr>
          </a:solidFill>
        </p:spPr>
        <p:txBody>
          <a:bodyPr wrap="square" rtlCol="0">
            <a:spAutoFit/>
          </a:bodyPr>
          <a:lstStyle/>
          <a:p>
            <a:pPr algn="ctr"/>
            <a:r>
              <a:rPr lang="en-US" dirty="0">
                <a:solidFill>
                  <a:prstClr val="white"/>
                </a:solidFill>
                <a:latin typeface="Arial" panose="020B0604020202020204"/>
              </a:rPr>
              <a:t>RMG Section </a:t>
            </a:r>
            <a:r>
              <a:rPr lang="x-none" dirty="0">
                <a:solidFill>
                  <a:prstClr val="white"/>
                </a:solidFill>
                <a:latin typeface="Arial" panose="020B0604020202020204"/>
              </a:rPr>
              <a:t>7.3</a:t>
            </a:r>
            <a:r>
              <a:rPr lang="en-US" dirty="0">
                <a:solidFill>
                  <a:prstClr val="white"/>
                </a:solidFill>
                <a:latin typeface="Arial" panose="020B0604020202020204"/>
              </a:rPr>
              <a:t> Inadvertent Gain Process -  </a:t>
            </a:r>
          </a:p>
          <a:p>
            <a:pPr algn="ctr"/>
            <a:r>
              <a:rPr lang="en-US" b="1" i="1" dirty="0">
                <a:solidFill>
                  <a:schemeClr val="tx2"/>
                </a:solidFill>
                <a:highlight>
                  <a:srgbClr val="FFFF00"/>
                </a:highlight>
                <a:latin typeface="Arial" panose="020B0604020202020204"/>
              </a:rPr>
              <a:t>Escalation emails will be sent after 7 days without a transition</a:t>
            </a:r>
          </a:p>
        </p:txBody>
      </p:sp>
    </p:spTree>
    <p:extLst>
      <p:ext uri="{BB962C8B-B14F-4D97-AF65-F5344CB8AC3E}">
        <p14:creationId xmlns:p14="http://schemas.microsoft.com/office/powerpoint/2010/main" val="3164490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475"/>
            <a:ext cx="11277600" cy="518318"/>
          </a:xfrm>
        </p:spPr>
        <p:txBody>
          <a:bodyPr/>
          <a:lstStyle/>
          <a:p>
            <a:r>
              <a:rPr lang="en-US" dirty="0"/>
              <a:t>No Current Occupant</a:t>
            </a:r>
          </a:p>
        </p:txBody>
      </p:sp>
      <p:sp>
        <p:nvSpPr>
          <p:cNvPr id="3" name="Content Placeholder 2"/>
          <p:cNvSpPr>
            <a:spLocks noGrp="1"/>
          </p:cNvSpPr>
          <p:nvPr>
            <p:ph idx="1"/>
          </p:nvPr>
        </p:nvSpPr>
        <p:spPr>
          <a:xfrm>
            <a:off x="819510" y="749793"/>
            <a:ext cx="11119448" cy="3623878"/>
          </a:xfrm>
        </p:spPr>
        <p:txBody>
          <a:bodyPr/>
          <a:lstStyle/>
          <a:p>
            <a:pPr marL="0" indent="0">
              <a:spcBef>
                <a:spcPts val="600"/>
              </a:spcBef>
              <a:buNone/>
            </a:pPr>
            <a:r>
              <a:rPr lang="en-US" sz="1900" b="1" u="sng" dirty="0"/>
              <a:t>Issue</a:t>
            </a:r>
            <a:r>
              <a:rPr lang="en-US" sz="1900" b="1" dirty="0"/>
              <a:t>:</a:t>
            </a:r>
          </a:p>
          <a:p>
            <a:pPr>
              <a:spcBef>
                <a:spcPts val="600"/>
              </a:spcBef>
            </a:pPr>
            <a:r>
              <a:rPr lang="en-US" sz="1900" dirty="0"/>
              <a:t>Losing REP responds to an IAG indicating:</a:t>
            </a:r>
          </a:p>
          <a:p>
            <a:pPr lvl="1">
              <a:spcBef>
                <a:spcPts val="600"/>
              </a:spcBef>
            </a:pPr>
            <a:r>
              <a:rPr lang="en-US" sz="1900" dirty="0"/>
              <a:t>“their customer no longer occupies the premise”</a:t>
            </a:r>
          </a:p>
          <a:p>
            <a:pPr lvl="1">
              <a:spcBef>
                <a:spcPts val="600"/>
              </a:spcBef>
            </a:pPr>
            <a:r>
              <a:rPr lang="en-US" sz="1900" dirty="0"/>
              <a:t>“no longer under contract”</a:t>
            </a:r>
          </a:p>
          <a:p>
            <a:pPr lvl="1">
              <a:spcBef>
                <a:spcPts val="600"/>
              </a:spcBef>
            </a:pPr>
            <a:r>
              <a:rPr lang="en-US" sz="1900" dirty="0"/>
              <a:t>“cannot reach the customer”</a:t>
            </a:r>
          </a:p>
          <a:p>
            <a:pPr lvl="1">
              <a:spcBef>
                <a:spcPts val="600"/>
              </a:spcBef>
            </a:pPr>
            <a:r>
              <a:rPr lang="en-US" sz="1900" dirty="0"/>
              <a:t>“Customer no longer wants us as REP of Record”</a:t>
            </a:r>
          </a:p>
          <a:p>
            <a:pPr marL="0" indent="0">
              <a:spcBef>
                <a:spcPts val="600"/>
              </a:spcBef>
              <a:buNone/>
            </a:pPr>
            <a:r>
              <a:rPr lang="en-US" sz="1900" dirty="0"/>
              <a:t>     and attempts to ‘unexecute’ the IAG MT issue.</a:t>
            </a:r>
          </a:p>
          <a:p>
            <a:pPr>
              <a:spcBef>
                <a:spcPts val="600"/>
              </a:spcBef>
            </a:pPr>
            <a:r>
              <a:rPr lang="en-US" sz="1900" b="1" dirty="0">
                <a:highlight>
                  <a:srgbClr val="FFFF00"/>
                </a:highlight>
              </a:rPr>
              <a:t>Gaining REP accepts an enrollment due to identity theft. </a:t>
            </a:r>
          </a:p>
          <a:p>
            <a:pPr marL="0" indent="0">
              <a:spcBef>
                <a:spcPts val="1800"/>
              </a:spcBef>
              <a:buNone/>
            </a:pPr>
            <a:r>
              <a:rPr lang="en-US" sz="1900" b="1" u="sng" dirty="0"/>
              <a:t>Solution</a:t>
            </a:r>
            <a:r>
              <a:rPr lang="en-US" sz="1900" b="1" dirty="0"/>
              <a:t>:</a:t>
            </a:r>
          </a:p>
          <a:p>
            <a:pPr marL="0" indent="0">
              <a:spcBef>
                <a:spcPts val="600"/>
              </a:spcBef>
              <a:buNone/>
            </a:pPr>
            <a:r>
              <a:rPr lang="en-US" sz="1900" dirty="0"/>
              <a:t>These are </a:t>
            </a:r>
            <a:r>
              <a:rPr lang="en-US" sz="1900" b="1" u="sng" dirty="0">
                <a:solidFill>
                  <a:srgbClr val="FF0000"/>
                </a:solidFill>
              </a:rPr>
              <a:t>NOT</a:t>
            </a:r>
            <a:r>
              <a:rPr lang="en-US" sz="1900" dirty="0"/>
              <a:t> valid reasons for unexecuting MT (RMG 7.3.2.7 Invalid Reject/</a:t>
            </a:r>
            <a:r>
              <a:rPr lang="en-US" sz="1900" dirty="0" err="1"/>
              <a:t>Unexecutable</a:t>
            </a:r>
            <a:r>
              <a:rPr lang="en-US" sz="1900" dirty="0"/>
              <a:t> Reasons) or </a:t>
            </a:r>
            <a:r>
              <a:rPr lang="en-US" sz="1900" b="1" dirty="0">
                <a:highlight>
                  <a:srgbClr val="FFFF00"/>
                </a:highlight>
              </a:rPr>
              <a:t>appropriate uses of the IAG process (RMG 7.3.2.2 Invalid Use of the IAG Process)</a:t>
            </a:r>
          </a:p>
          <a:p>
            <a:pPr marL="0" indent="0">
              <a:spcBef>
                <a:spcPts val="1800"/>
              </a:spcBef>
              <a:buNone/>
            </a:pPr>
            <a:r>
              <a:rPr lang="en-US" sz="1900" b="1" u="sng" dirty="0"/>
              <a:t>Best Practice</a:t>
            </a:r>
            <a:r>
              <a:rPr lang="en-US" sz="1900" b="1" dirty="0"/>
              <a:t>:</a:t>
            </a:r>
          </a:p>
          <a:p>
            <a:pPr marL="0" indent="0">
              <a:spcBef>
                <a:spcPts val="600"/>
              </a:spcBef>
              <a:buNone/>
            </a:pPr>
            <a:r>
              <a:rPr lang="en-US" sz="1900" dirty="0"/>
              <a:t>Losing REP must regain ESI ID and initiate the Current Occupant process</a:t>
            </a:r>
          </a:p>
          <a:p>
            <a:pPr marL="0" indent="0">
              <a:spcBef>
                <a:spcPts val="600"/>
              </a:spcBef>
              <a:buNone/>
            </a:pPr>
            <a:r>
              <a:rPr lang="en-US" sz="1900" b="1" dirty="0">
                <a:highlight>
                  <a:srgbClr val="FFFF00"/>
                </a:highlight>
              </a:rPr>
              <a:t>Gaining REP should not use the IAG process and initiate the Current Occupant process  </a:t>
            </a:r>
          </a:p>
          <a:p>
            <a:pPr lvl="5">
              <a:buSzPct val="90000"/>
              <a:buFont typeface="Wingdings" panose="05000000000000000000" pitchFamily="2" charset="2"/>
              <a:buChar char="Ø"/>
            </a:pPr>
            <a:r>
              <a:rPr lang="en-US" sz="1900" b="1" dirty="0">
                <a:solidFill>
                  <a:srgbClr val="FF0000"/>
                </a:solidFill>
              </a:rPr>
              <a:t>Reference: PUCT Subst. R. 25.488 </a:t>
            </a:r>
            <a:r>
              <a:rPr lang="en-US" sz="1900" b="1" i="1" dirty="0">
                <a:solidFill>
                  <a:srgbClr val="FF0000"/>
                </a:solidFill>
              </a:rPr>
              <a:t>Procedures for a Premise With No Service Agreement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88</a:t>
            </a:fld>
            <a:endParaRPr lang="en-US">
              <a:solidFill>
                <a:srgbClr val="5B6770"/>
              </a:solidFill>
              <a:latin typeface="Arial" panose="020B0604020202020204"/>
            </a:endParaRPr>
          </a:p>
        </p:txBody>
      </p:sp>
    </p:spTree>
    <p:extLst>
      <p:ext uri="{BB962C8B-B14F-4D97-AF65-F5344CB8AC3E}">
        <p14:creationId xmlns:p14="http://schemas.microsoft.com/office/powerpoint/2010/main" val="28122655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1905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an active Switch Hold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89</a:t>
            </a:fld>
            <a:endParaRPr lang="en-US">
              <a:solidFill>
                <a:srgbClr val="5B6770"/>
              </a:solidFill>
              <a:latin typeface="Arial" panose="020B0604020202020204"/>
            </a:endParaRPr>
          </a:p>
        </p:txBody>
      </p:sp>
      <p:sp>
        <p:nvSpPr>
          <p:cNvPr id="5" name="TextBox 4"/>
          <p:cNvSpPr txBox="1"/>
          <p:nvPr/>
        </p:nvSpPr>
        <p:spPr>
          <a:xfrm>
            <a:off x="2863913" y="5233482"/>
            <a:ext cx="6477000" cy="369332"/>
          </a:xfrm>
          <a:prstGeom prst="rect">
            <a:avLst/>
          </a:prstGeom>
          <a:solidFill>
            <a:schemeClr val="tx2">
              <a:lumMod val="50000"/>
            </a:schemeClr>
          </a:solidFill>
        </p:spPr>
        <p:txBody>
          <a:bodyPr wrap="square" rtlCol="0">
            <a:spAutoFit/>
          </a:bodyPr>
          <a:lstStyle/>
          <a:p>
            <a:pPr algn="ctr"/>
            <a:r>
              <a:rPr lang="en-US" dirty="0">
                <a:solidFill>
                  <a:prstClr val="white"/>
                </a:solidFill>
                <a:latin typeface="Arial" panose="020B0604020202020204"/>
              </a:rPr>
              <a:t>RMG Section </a:t>
            </a:r>
            <a:r>
              <a:rPr lang="x-none" dirty="0">
                <a:solidFill>
                  <a:prstClr val="white"/>
                </a:solidFill>
                <a:latin typeface="Arial" panose="020B0604020202020204"/>
              </a:rPr>
              <a:t>7.3.2.3</a:t>
            </a:r>
            <a:r>
              <a:rPr lang="en-US" dirty="0">
                <a:solidFill>
                  <a:prstClr val="white"/>
                </a:solidFill>
                <a:latin typeface="Arial" panose="020B0604020202020204"/>
              </a:rPr>
              <a:t> </a:t>
            </a:r>
            <a:r>
              <a:rPr lang="x-none" dirty="0">
                <a:solidFill>
                  <a:prstClr val="white"/>
                </a:solidFill>
                <a:latin typeface="Arial" panose="020B0604020202020204"/>
              </a:rPr>
              <a:t>Resolution of Inadvertent Gains</a:t>
            </a:r>
            <a:endParaRPr lang="en-US" dirty="0">
              <a:solidFill>
                <a:prstClr val="white"/>
              </a:solidFill>
              <a:latin typeface="Arial" panose="020B0604020202020204"/>
            </a:endParaRPr>
          </a:p>
        </p:txBody>
      </p:sp>
    </p:spTree>
    <p:extLst>
      <p:ext uri="{BB962C8B-B14F-4D97-AF65-F5344CB8AC3E}">
        <p14:creationId xmlns:p14="http://schemas.microsoft.com/office/powerpoint/2010/main" val="12173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905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endParaRPr lang="en-US" altLang="en-US">
              <a:solidFill>
                <a:schemeClr val="accent1"/>
              </a:solidFill>
            </a:endParaRPr>
          </a:p>
        </p:txBody>
      </p:sp>
      <p:sp>
        <p:nvSpPr>
          <p:cNvPr id="3" name="Content Placeholder 2"/>
          <p:cNvSpPr>
            <a:spLocks noGrp="1"/>
          </p:cNvSpPr>
          <p:nvPr>
            <p:ph idx="1"/>
          </p:nvPr>
        </p:nvSpPr>
        <p:spPr>
          <a:xfrm>
            <a:off x="1828800" y="914400"/>
            <a:ext cx="8534400" cy="5334000"/>
          </a:xfrm>
        </p:spPr>
        <p:txBody>
          <a:bodyPr/>
          <a:lstStyle/>
          <a:p>
            <a:pPr marL="0" indent="0" fontAlgn="auto">
              <a:spcBef>
                <a:spcPts val="1200"/>
              </a:spcBef>
              <a:spcAft>
                <a:spcPts val="0"/>
              </a:spcAft>
              <a:buNone/>
              <a:defRPr/>
            </a:pPr>
            <a:br>
              <a:rPr lang="en-US" sz="1800" u="sng" dirty="0"/>
            </a:br>
            <a:r>
              <a:rPr lang="en-US" sz="2000" u="sng" dirty="0"/>
              <a:t>Deferred Payment Plan (DPP) Switch Holds:</a:t>
            </a:r>
            <a:br>
              <a:rPr lang="en-US" sz="2000" u="sng" dirty="0"/>
            </a:br>
            <a:endParaRPr lang="en-US" sz="1200" u="sng" dirty="0"/>
          </a:p>
          <a:p>
            <a:pPr fontAlgn="auto">
              <a:spcBef>
                <a:spcPts val="1200"/>
              </a:spcBef>
              <a:spcAft>
                <a:spcPts val="0"/>
              </a:spcAft>
              <a:buFont typeface="Wingdings" panose="05000000000000000000" pitchFamily="2" charset="2"/>
              <a:buChar char="§"/>
              <a:defRPr/>
            </a:pPr>
            <a:r>
              <a:rPr lang="en-US" sz="2000" dirty="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9</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Portals (online enrollment/Multi-Family Portals)</a:t>
            </a:r>
          </a:p>
        </p:txBody>
      </p:sp>
      <p:sp>
        <p:nvSpPr>
          <p:cNvPr id="3" name="Content Placeholder 2"/>
          <p:cNvSpPr>
            <a:spLocks noGrp="1"/>
          </p:cNvSpPr>
          <p:nvPr>
            <p:ph idx="1"/>
          </p:nvPr>
        </p:nvSpPr>
        <p:spPr>
          <a:xfrm>
            <a:off x="1905000" y="916861"/>
            <a:ext cx="8458200" cy="3827078"/>
          </a:xfrm>
        </p:spPr>
        <p:txBody>
          <a:bodyPr/>
          <a:lstStyle/>
          <a:p>
            <a:pPr marL="0" indent="0">
              <a:buNone/>
            </a:pPr>
            <a:endParaRPr lang="en-US" sz="2000" b="1" u="sng" dirty="0"/>
          </a:p>
          <a:p>
            <a:pPr marL="0" indent="0">
              <a:buNone/>
            </a:pPr>
            <a:r>
              <a:rPr lang="en-US" sz="2000" b="1" u="sng" dirty="0"/>
              <a:t>Issue</a:t>
            </a:r>
            <a:r>
              <a:rPr lang="en-US" sz="2000" b="1" dirty="0"/>
              <a:t>:</a:t>
            </a:r>
          </a:p>
          <a:p>
            <a:pPr marL="0" indent="0">
              <a:spcBef>
                <a:spcPts val="600"/>
              </a:spcBef>
              <a:buNone/>
            </a:pPr>
            <a:r>
              <a:rPr lang="en-US" sz="2000" dirty="0"/>
              <a:t>Customers use Self-Service portals to initiate MVI’s, Transfers of Service or MVOs</a:t>
            </a:r>
          </a:p>
          <a:p>
            <a:pPr marL="0" indent="0">
              <a:spcBef>
                <a:spcPts val="1800"/>
              </a:spcBef>
              <a:buNone/>
            </a:pPr>
            <a:r>
              <a:rPr lang="en-US" sz="2000" b="1" u="sng" dirty="0"/>
              <a:t>Solution</a:t>
            </a:r>
            <a:r>
              <a:rPr lang="en-US" sz="2000" b="1" dirty="0"/>
              <a:t>:</a:t>
            </a:r>
          </a:p>
          <a:p>
            <a:pPr marL="0" indent="0">
              <a:spcBef>
                <a:spcPts val="600"/>
              </a:spcBef>
              <a:buNone/>
            </a:pPr>
            <a:r>
              <a:rPr lang="en-US" sz="2000" dirty="0"/>
              <a:t>Establish safeguards ensuring that customers who may have inadvertently selected an incorrect address do not cause a lights out situation.</a:t>
            </a:r>
          </a:p>
          <a:p>
            <a:pPr marL="0" indent="0">
              <a:spcBef>
                <a:spcPts val="1800"/>
              </a:spcBef>
              <a:buNone/>
            </a:pPr>
            <a:r>
              <a:rPr lang="en-US" sz="2000" b="1" u="sng" dirty="0"/>
              <a:t>Best Practice</a:t>
            </a:r>
            <a:r>
              <a:rPr lang="en-US" sz="2000" b="1" dirty="0"/>
              <a:t>:</a:t>
            </a:r>
          </a:p>
          <a:p>
            <a:pPr>
              <a:spcBef>
                <a:spcPts val="600"/>
              </a:spcBef>
            </a:pPr>
            <a:r>
              <a:rPr lang="en-US" sz="2000" dirty="0"/>
              <a:t>Limited functionality for transfers of service within XX amount of days.</a:t>
            </a:r>
          </a:p>
          <a:p>
            <a:pPr>
              <a:spcBef>
                <a:spcPts val="600"/>
              </a:spcBef>
            </a:pPr>
            <a:r>
              <a:rPr lang="en-US" sz="2000" dirty="0"/>
              <a:t>Redirect the customer to contact call center in move out situations</a:t>
            </a:r>
          </a:p>
          <a:p>
            <a:pPr>
              <a:spcBef>
                <a:spcPts val="600"/>
              </a:spcBef>
            </a:pPr>
            <a:r>
              <a:rPr lang="en-US" sz="2000" dirty="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90</a:t>
            </a:fld>
            <a:endParaRPr lang="en-US">
              <a:solidFill>
                <a:srgbClr val="5B6770"/>
              </a:solidFill>
              <a:latin typeface="Arial" panose="020B0604020202020204"/>
            </a:endParaRPr>
          </a:p>
        </p:txBody>
      </p:sp>
    </p:spTree>
    <p:extLst>
      <p:ext uri="{BB962C8B-B14F-4D97-AF65-F5344CB8AC3E}">
        <p14:creationId xmlns:p14="http://schemas.microsoft.com/office/powerpoint/2010/main" val="26244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a:t>Losing REP issues IAL MT prior to the Gaining REP being able to issue Customer Rescission MT</a:t>
            </a:r>
          </a:p>
          <a:p>
            <a:pPr marL="0" indent="0">
              <a:spcBef>
                <a:spcPts val="1800"/>
              </a:spcBef>
              <a:buNone/>
            </a:pPr>
            <a:r>
              <a:rPr lang="en-US" sz="2000" b="1" u="sng" dirty="0"/>
              <a:t>Solution</a:t>
            </a:r>
            <a:r>
              <a:rPr lang="en-US" sz="2000" b="1" dirty="0"/>
              <a:t>:</a:t>
            </a:r>
          </a:p>
          <a:p>
            <a:pPr marL="0" indent="0">
              <a:spcBef>
                <a:spcPts val="600"/>
              </a:spcBef>
              <a:buNone/>
            </a:pPr>
            <a:r>
              <a:rPr lang="en-US" sz="2000" dirty="0"/>
              <a:t>Gaining REP should create Customer Rescission MT linking it to the Losing REP’s IAL MT.   </a:t>
            </a:r>
          </a:p>
          <a:p>
            <a:pPr marL="0" indent="0">
              <a:spcBef>
                <a:spcPts val="1800"/>
              </a:spcBef>
              <a:buNone/>
            </a:pPr>
            <a:r>
              <a:rPr lang="en-US" sz="2000" b="1" u="sng" dirty="0"/>
              <a:t>Best Practice</a:t>
            </a:r>
            <a:r>
              <a:rPr lang="en-US" sz="2000" b="1" dirty="0"/>
              <a:t>:</a:t>
            </a:r>
          </a:p>
          <a:p>
            <a:pPr>
              <a:spcBef>
                <a:spcPts val="600"/>
              </a:spcBef>
            </a:pPr>
            <a:r>
              <a:rPr lang="en-US" sz="2000" dirty="0"/>
              <a:t>Rescission </a:t>
            </a:r>
            <a:r>
              <a:rPr lang="en-US" sz="2000" dirty="0" err="1"/>
              <a:t>MarkeTrak</a:t>
            </a:r>
            <a:r>
              <a:rPr lang="en-US" sz="2000" dirty="0"/>
              <a:t> should be created prior to unexecuting the Losing REP’s IAL</a:t>
            </a:r>
          </a:p>
          <a:p>
            <a:pPr>
              <a:spcBef>
                <a:spcPts val="600"/>
              </a:spcBef>
            </a:pPr>
            <a:r>
              <a:rPr lang="en-US" sz="2000" dirty="0"/>
              <a:t>Linking the MT’s together allows for quicker resolution and tracking</a:t>
            </a:r>
          </a:p>
          <a:p>
            <a:pPr>
              <a:spcBef>
                <a:spcPts val="600"/>
              </a:spcBef>
            </a:pPr>
            <a:r>
              <a:rPr lang="en-US" sz="2000" dirty="0" err="1"/>
              <a:t>Unexecute</a:t>
            </a:r>
            <a:r>
              <a:rPr lang="en-US" sz="2000" dirty="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91</a:t>
            </a:fld>
            <a:endParaRPr lang="en-US" dirty="0">
              <a:solidFill>
                <a:srgbClr val="5B6770"/>
              </a:solidFill>
              <a:latin typeface="Arial" panose="020B0604020202020204"/>
            </a:endParaRPr>
          </a:p>
        </p:txBody>
      </p:sp>
    </p:spTree>
    <p:extLst>
      <p:ext uri="{BB962C8B-B14F-4D97-AF65-F5344CB8AC3E}">
        <p14:creationId xmlns:p14="http://schemas.microsoft.com/office/powerpoint/2010/main" val="3477189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latin typeface="Arial" panose="020B0604020202020204"/>
              </a:rPr>
              <a:pPr/>
              <a:t>92</a:t>
            </a:fld>
            <a:endParaRPr lang="en-US">
              <a:solidFill>
                <a:srgbClr val="5B6770"/>
              </a:solidFill>
              <a:latin typeface="Arial" panose="020B0604020202020204"/>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3021196"/>
            <a:ext cx="5105400"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5B6770"/>
                </a:solidFill>
                <a:effectLst/>
                <a:uLnTx/>
                <a:uFillTx/>
                <a:latin typeface="Arial" panose="020B0604020202020204"/>
                <a:ea typeface="+mn-ea"/>
                <a:cs typeface="+mn-cs"/>
              </a:rPr>
              <a:t>MarkeTrak</a:t>
            </a:r>
            <a:r>
              <a:rPr kumimoji="0" lang="en-US" sz="1400" b="1" i="0" u="none" strike="noStrike" kern="1200" cap="none" spc="0" normalizeH="0" baseline="0" noProof="0" dirty="0">
                <a:ln>
                  <a:noFill/>
                </a:ln>
                <a:solidFill>
                  <a:srgbClr val="5B6770"/>
                </a:solidFill>
                <a:effectLst/>
                <a:uLnTx/>
                <a:uFillTx/>
                <a:latin typeface="Arial" panose="020B0604020202020204"/>
                <a:ea typeface="+mn-ea"/>
                <a:cs typeface="+mn-cs"/>
              </a:rPr>
              <a:t> Training</a:t>
            </a:r>
            <a:endParaRPr kumimoji="0" lang="en-US" sz="1400"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5B6770"/>
                </a:solidFill>
                <a:effectLst/>
                <a:uLnTx/>
                <a:uFillTx/>
                <a:latin typeface="Arial" panose="020B0604020202020204"/>
                <a:ea typeface="+mn-ea"/>
                <a:cs typeface="+mn-cs"/>
              </a:rPr>
              <a:t>IAG / IAL Reporting</a:t>
            </a:r>
            <a:endParaRPr kumimoji="0" lang="en-US" sz="28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6630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627866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
        <p:nvSpPr>
          <p:cNvPr id="7" name="TextBox 6"/>
          <p:cNvSpPr txBox="1"/>
          <p:nvPr/>
        </p:nvSpPr>
        <p:spPr>
          <a:xfrm>
            <a:off x="1750646" y="4676775"/>
            <a:ext cx="876690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en-US" sz="1800" b="1" i="0" u="none" strike="noStrike" kern="1200" cap="none" spc="0" normalizeH="0" baseline="0" noProof="0" dirty="0">
                <a:ln>
                  <a:noFill/>
                </a:ln>
                <a:solidFill>
                  <a:srgbClr val="5B6770"/>
                </a:solidFill>
                <a:effectLst/>
                <a:uLnTx/>
                <a:uFillTx/>
                <a:latin typeface="Arial" panose="020B0604020202020204"/>
                <a:ea typeface="+mn-ea"/>
                <a:cs typeface="+mn-cs"/>
              </a:rPr>
              <a:t>The above chart shows a count of REPs whose IAG/IAL percentage of their total enrollments is below 1%.</a:t>
            </a:r>
          </a:p>
          <a:p>
            <a:pPr marL="365760" marR="0" lvl="2" indent="-18288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5B6770"/>
                </a:solidFill>
                <a:effectLst/>
                <a:uLnTx/>
                <a:uFillTx/>
                <a:latin typeface="Arial" panose="020B0604020202020204"/>
                <a:ea typeface="+mn-ea"/>
                <a:cs typeface="+mn-cs"/>
              </a:rPr>
              <a:t>Blue row shows counts of REPs that have less than 500 total enrollments by their % ranges</a:t>
            </a:r>
          </a:p>
          <a:p>
            <a:pPr marL="365760" marR="0" lvl="2"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5B6770"/>
                </a:solidFill>
                <a:effectLst/>
                <a:uLnTx/>
                <a:uFillTx/>
                <a:latin typeface="Arial" panose="020B0604020202020204"/>
                <a:ea typeface="+mn-ea"/>
                <a:cs typeface="+mn-cs"/>
              </a:rPr>
              <a:t>Orange row shows counts of REPs that have between 500 and 2500 total enrollments by their % ranges</a:t>
            </a:r>
          </a:p>
          <a:p>
            <a:pPr marL="365760" marR="0" lvl="2"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5B6770"/>
                </a:solidFill>
                <a:effectLst/>
                <a:uLnTx/>
                <a:uFillTx/>
                <a:latin typeface="Arial" panose="020B0604020202020204"/>
                <a:ea typeface="+mn-ea"/>
                <a:cs typeface="+mn-cs"/>
              </a:rPr>
              <a:t>Purple row shows counts of REPs that have greater than 2500 total enrollments by their % ranges</a:t>
            </a:r>
            <a:endParaRPr kumimoji="0" lang="en-US" sz="1400" b="0" i="0" u="none" strike="noStrike" kern="1200" cap="none" spc="0" normalizeH="0" baseline="0" noProof="0" dirty="0">
              <a:ln>
                <a:noFill/>
              </a:ln>
              <a:solidFill>
                <a:srgbClr val="5B677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925FBF64-1A0B-5582-36D3-B24EE8B90DDE}"/>
              </a:ext>
            </a:extLst>
          </p:cNvPr>
          <p:cNvPicPr>
            <a:picLocks noChangeAspect="1"/>
          </p:cNvPicPr>
          <p:nvPr/>
        </p:nvPicPr>
        <p:blipFill>
          <a:blip r:embed="rId2"/>
          <a:stretch>
            <a:fillRect/>
          </a:stretch>
        </p:blipFill>
        <p:spPr>
          <a:xfrm>
            <a:off x="4160794" y="935461"/>
            <a:ext cx="4325981" cy="3670600"/>
          </a:xfrm>
          <a:prstGeom prst="rect">
            <a:avLst/>
          </a:prstGeom>
        </p:spPr>
      </p:pic>
    </p:spTree>
    <p:extLst>
      <p:ext uri="{BB962C8B-B14F-4D97-AF65-F5344CB8AC3E}">
        <p14:creationId xmlns:p14="http://schemas.microsoft.com/office/powerpoint/2010/main" val="28085637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43681"/>
            <a:ext cx="8534400" cy="629760"/>
          </a:xfrm>
        </p:spPr>
        <p:txBody>
          <a:bodyPr/>
          <a:lstStyle/>
          <a:p>
            <a:r>
              <a:rPr lang="en-US" altLang="en-US" dirty="0">
                <a:solidFill>
                  <a:schemeClr val="tx1"/>
                </a:solidFill>
              </a:rPr>
              <a:t>Monthly Top 10 – IAG / IAL Statistics</a:t>
            </a:r>
            <a:br>
              <a:rPr lang="en-US" altLang="en-US" dirty="0"/>
            </a:br>
            <a:endParaRPr lang="en-US" altLang="en-US" dirty="0"/>
          </a:p>
        </p:txBody>
      </p:sp>
      <p:sp>
        <p:nvSpPr>
          <p:cNvPr id="6" name="Slide Number Placeholder 5"/>
          <p:cNvSpPr>
            <a:spLocks noGrp="1"/>
          </p:cNvSpPr>
          <p:nvPr>
            <p:ph type="sldNum" sz="quarter" idx="4"/>
          </p:nvPr>
        </p:nvSpPr>
        <p:spPr>
          <a:xfrm>
            <a:off x="10134600" y="6553201"/>
            <a:ext cx="533400" cy="220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13" name="TextBox 12"/>
          <p:cNvSpPr txBox="1"/>
          <p:nvPr/>
        </p:nvSpPr>
        <p:spPr>
          <a:xfrm>
            <a:off x="8382000" y="6488668"/>
            <a:ext cx="190500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AEC7"/>
                </a:solidFill>
                <a:effectLst/>
                <a:uLnTx/>
                <a:uFillTx/>
                <a:latin typeface="Arial" panose="020B0604020202020204"/>
                <a:ea typeface="+mn-ea"/>
                <a:cs typeface="+mn-cs"/>
              </a:rPr>
              <a:t>Retail Market Subcommittee</a:t>
            </a:r>
          </a:p>
        </p:txBody>
      </p:sp>
      <p:sp>
        <p:nvSpPr>
          <p:cNvPr id="11" name="TextBox 10"/>
          <p:cNvSpPr txBox="1"/>
          <p:nvPr/>
        </p:nvSpPr>
        <p:spPr>
          <a:xfrm>
            <a:off x="4626077" y="1300816"/>
            <a:ext cx="304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AEC7"/>
                </a:solidFill>
                <a:effectLst/>
                <a:uLnTx/>
                <a:uFillTx/>
                <a:latin typeface="Times New Roman" panose="02020603050405020304" pitchFamily="18" charset="0"/>
                <a:ea typeface="+mn-ea"/>
                <a:cs typeface="Times New Roman" panose="02020603050405020304" pitchFamily="18" charset="0"/>
              </a:rPr>
              <a:t> 2</a:t>
            </a:r>
          </a:p>
        </p:txBody>
      </p:sp>
      <p:sp>
        <p:nvSpPr>
          <p:cNvPr id="9" name="Content Placeholder 6">
            <a:extLst>
              <a:ext uri="{FF2B5EF4-FFF2-40B4-BE49-F238E27FC236}">
                <a16:creationId xmlns:a16="http://schemas.microsoft.com/office/drawing/2014/main" id="{BE712AB6-3FA4-4517-A2BD-8EBB470D5E0E}"/>
              </a:ext>
            </a:extLst>
          </p:cNvPr>
          <p:cNvSpPr>
            <a:spLocks noGrp="1"/>
          </p:cNvSpPr>
          <p:nvPr>
            <p:ph idx="1"/>
          </p:nvPr>
        </p:nvSpPr>
        <p:spPr>
          <a:xfrm>
            <a:off x="2509716" y="716850"/>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pic>
        <p:nvPicPr>
          <p:cNvPr id="3" name="Picture 2">
            <a:extLst>
              <a:ext uri="{FF2B5EF4-FFF2-40B4-BE49-F238E27FC236}">
                <a16:creationId xmlns:a16="http://schemas.microsoft.com/office/drawing/2014/main" id="{95942027-D33A-6542-5F46-E91845B0D743}"/>
              </a:ext>
            </a:extLst>
          </p:cNvPr>
          <p:cNvPicPr>
            <a:picLocks noChangeAspect="1"/>
          </p:cNvPicPr>
          <p:nvPr/>
        </p:nvPicPr>
        <p:blipFill>
          <a:blip r:embed="rId3"/>
          <a:stretch>
            <a:fillRect/>
          </a:stretch>
        </p:blipFill>
        <p:spPr>
          <a:xfrm>
            <a:off x="1294607" y="1458860"/>
            <a:ext cx="9144793" cy="1524132"/>
          </a:xfrm>
          <a:prstGeom prst="rect">
            <a:avLst/>
          </a:prstGeom>
        </p:spPr>
      </p:pic>
      <p:pic>
        <p:nvPicPr>
          <p:cNvPr id="4" name="Picture 3">
            <a:extLst>
              <a:ext uri="{FF2B5EF4-FFF2-40B4-BE49-F238E27FC236}">
                <a16:creationId xmlns:a16="http://schemas.microsoft.com/office/drawing/2014/main" id="{FE88C1EF-8299-6D25-C7C0-93DCA2D48650}"/>
              </a:ext>
            </a:extLst>
          </p:cNvPr>
          <p:cNvPicPr>
            <a:picLocks noChangeAspect="1"/>
          </p:cNvPicPr>
          <p:nvPr/>
        </p:nvPicPr>
        <p:blipFill>
          <a:blip r:embed="rId4"/>
          <a:stretch>
            <a:fillRect/>
          </a:stretch>
        </p:blipFill>
        <p:spPr>
          <a:xfrm>
            <a:off x="1227535" y="3179432"/>
            <a:ext cx="9144793" cy="1524132"/>
          </a:xfrm>
          <a:prstGeom prst="rect">
            <a:avLst/>
          </a:prstGeom>
        </p:spPr>
      </p:pic>
      <p:pic>
        <p:nvPicPr>
          <p:cNvPr id="5" name="Picture 4">
            <a:extLst>
              <a:ext uri="{FF2B5EF4-FFF2-40B4-BE49-F238E27FC236}">
                <a16:creationId xmlns:a16="http://schemas.microsoft.com/office/drawing/2014/main" id="{7D85D35B-5A25-FFD0-1B98-B5E11123C79E}"/>
              </a:ext>
            </a:extLst>
          </p:cNvPr>
          <p:cNvPicPr>
            <a:picLocks noChangeAspect="1"/>
          </p:cNvPicPr>
          <p:nvPr/>
        </p:nvPicPr>
        <p:blipFill>
          <a:blip r:embed="rId5"/>
          <a:stretch>
            <a:fillRect/>
          </a:stretch>
        </p:blipFill>
        <p:spPr>
          <a:xfrm>
            <a:off x="1227534" y="4791187"/>
            <a:ext cx="9144793" cy="1524132"/>
          </a:xfrm>
          <a:prstGeom prst="rect">
            <a:avLst/>
          </a:prstGeom>
        </p:spPr>
      </p:pic>
    </p:spTree>
    <p:extLst>
      <p:ext uri="{BB962C8B-B14F-4D97-AF65-F5344CB8AC3E}">
        <p14:creationId xmlns:p14="http://schemas.microsoft.com/office/powerpoint/2010/main" val="29979550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
        <p:nvSpPr>
          <p:cNvPr id="5" name="Content Placeholder 6"/>
          <p:cNvSpPr>
            <a:spLocks noGrp="1"/>
          </p:cNvSpPr>
          <p:nvPr>
            <p:ph idx="1"/>
          </p:nvPr>
        </p:nvSpPr>
        <p:spPr>
          <a:xfrm>
            <a:off x="2242040" y="916862"/>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3" name="Picture 2">
            <a:extLst>
              <a:ext uri="{FF2B5EF4-FFF2-40B4-BE49-F238E27FC236}">
                <a16:creationId xmlns:a16="http://schemas.microsoft.com/office/drawing/2014/main" id="{7C556EC7-8856-E885-728C-4CCA181B4BDC}"/>
              </a:ext>
            </a:extLst>
          </p:cNvPr>
          <p:cNvPicPr>
            <a:picLocks noChangeAspect="1"/>
          </p:cNvPicPr>
          <p:nvPr/>
        </p:nvPicPr>
        <p:blipFill>
          <a:blip r:embed="rId2"/>
          <a:stretch>
            <a:fillRect/>
          </a:stretch>
        </p:blipFill>
        <p:spPr>
          <a:xfrm>
            <a:off x="1574403" y="1668234"/>
            <a:ext cx="9144793" cy="1524132"/>
          </a:xfrm>
          <a:prstGeom prst="rect">
            <a:avLst/>
          </a:prstGeom>
        </p:spPr>
      </p:pic>
      <p:pic>
        <p:nvPicPr>
          <p:cNvPr id="6" name="Picture 5">
            <a:extLst>
              <a:ext uri="{FF2B5EF4-FFF2-40B4-BE49-F238E27FC236}">
                <a16:creationId xmlns:a16="http://schemas.microsoft.com/office/drawing/2014/main" id="{1674005B-6B56-0679-9D21-10B97F72E8B9}"/>
              </a:ext>
            </a:extLst>
          </p:cNvPr>
          <p:cNvPicPr>
            <a:picLocks noChangeAspect="1"/>
          </p:cNvPicPr>
          <p:nvPr/>
        </p:nvPicPr>
        <p:blipFill>
          <a:blip r:embed="rId3"/>
          <a:stretch>
            <a:fillRect/>
          </a:stretch>
        </p:blipFill>
        <p:spPr>
          <a:xfrm>
            <a:off x="1523207" y="3182933"/>
            <a:ext cx="9144793" cy="1524132"/>
          </a:xfrm>
          <a:prstGeom prst="rect">
            <a:avLst/>
          </a:prstGeom>
        </p:spPr>
      </p:pic>
      <p:pic>
        <p:nvPicPr>
          <p:cNvPr id="7" name="Picture 6">
            <a:extLst>
              <a:ext uri="{FF2B5EF4-FFF2-40B4-BE49-F238E27FC236}">
                <a16:creationId xmlns:a16="http://schemas.microsoft.com/office/drawing/2014/main" id="{8836EB11-7F9B-00D8-0BBA-D14E01E7BB72}"/>
              </a:ext>
            </a:extLst>
          </p:cNvPr>
          <p:cNvPicPr>
            <a:picLocks noChangeAspect="1"/>
          </p:cNvPicPr>
          <p:nvPr/>
        </p:nvPicPr>
        <p:blipFill>
          <a:blip r:embed="rId4"/>
          <a:stretch>
            <a:fillRect/>
          </a:stretch>
        </p:blipFill>
        <p:spPr>
          <a:xfrm>
            <a:off x="1523207" y="4781484"/>
            <a:ext cx="9144793" cy="1524132"/>
          </a:xfrm>
          <a:prstGeom prst="rect">
            <a:avLst/>
          </a:prstGeom>
        </p:spPr>
      </p:pic>
    </p:spTree>
    <p:extLst>
      <p:ext uri="{BB962C8B-B14F-4D97-AF65-F5344CB8AC3E}">
        <p14:creationId xmlns:p14="http://schemas.microsoft.com/office/powerpoint/2010/main" val="38893072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1905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97</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98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11619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2539023" y="916862"/>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a:ln>
                  <a:noFill/>
                </a:ln>
                <a:solidFill>
                  <a:srgbClr val="5B677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srgbClr val="5B6770"/>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73B3A437-EEA3-F2BA-270D-E859F586966F}"/>
              </a:ext>
            </a:extLst>
          </p:cNvPr>
          <p:cNvPicPr>
            <a:picLocks noChangeAspect="1"/>
          </p:cNvPicPr>
          <p:nvPr/>
        </p:nvPicPr>
        <p:blipFill>
          <a:blip r:embed="rId2"/>
          <a:stretch>
            <a:fillRect/>
          </a:stretch>
        </p:blipFill>
        <p:spPr>
          <a:xfrm>
            <a:off x="1523603" y="1666677"/>
            <a:ext cx="9144793" cy="4572396"/>
          </a:xfrm>
          <a:prstGeom prst="rect">
            <a:avLst/>
          </a:prstGeom>
        </p:spPr>
      </p:pic>
    </p:spTree>
    <p:extLst>
      <p:ext uri="{BB962C8B-B14F-4D97-AF65-F5344CB8AC3E}">
        <p14:creationId xmlns:p14="http://schemas.microsoft.com/office/powerpoint/2010/main" val="85306141"/>
      </p:ext>
    </p:extLst>
  </p:cSld>
  <p:clrMapOvr>
    <a:masterClrMapping/>
  </p:clrMapOvr>
</p:sld>
</file>

<file path=ppt/theme/theme1.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2950</TotalTime>
  <Words>8319</Words>
  <Application>Microsoft Office PowerPoint</Application>
  <PresentationFormat>Widescreen</PresentationFormat>
  <Paragraphs>872</Paragraphs>
  <Slides>113</Slides>
  <Notes>32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113</vt:i4>
      </vt:variant>
    </vt:vector>
  </HeadingPairs>
  <TitlesOfParts>
    <vt:vector size="125" baseType="lpstr">
      <vt:lpstr>Arial</vt:lpstr>
      <vt:lpstr>Calibri</vt:lpstr>
      <vt:lpstr>Courier New</vt:lpstr>
      <vt:lpstr>Symbol</vt:lpstr>
      <vt:lpstr>Times New Roman</vt:lpstr>
      <vt:lpstr>Wingdings</vt:lpstr>
      <vt:lpstr>Wingdings 3</vt:lpstr>
      <vt:lpstr>9_Custom Design</vt:lpstr>
      <vt:lpstr>9_Office Theme</vt:lpstr>
      <vt:lpstr>14_Office Theme</vt:lpstr>
      <vt:lpstr>4_Custom Design</vt:lpstr>
      <vt:lpstr>4_Office Theme</vt:lpstr>
      <vt:lpstr>PowerPoint Presentation</vt:lpstr>
      <vt:lpstr>Antitrust Admonition</vt:lpstr>
      <vt:lpstr>Notes</vt:lpstr>
      <vt:lpstr>MarkeTrak Online Training</vt:lpstr>
      <vt:lpstr>MarkeTrak Training Objectives – Part 1</vt:lpstr>
      <vt:lpstr>MarkeTrak Training Objectives – Part 2</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PowerPoint Presentation</vt:lpstr>
      <vt:lpstr>What is an IAG?</vt:lpstr>
      <vt:lpstr>Gaining CR and Losing CR</vt:lpstr>
      <vt:lpstr>Reference Documents </vt:lpstr>
      <vt:lpstr>How does an IAG occur?</vt:lpstr>
      <vt:lpstr>Invalid Use of the IAG Process (effective 1/1/2023)</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 (SCR815)</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Inadvertent Gain Process Timeline</vt:lpstr>
      <vt:lpstr>Inadvertent Gain Process Timeline – Data Analysis</vt:lpstr>
      <vt:lpstr>Market Challenge</vt:lpstr>
      <vt:lpstr>Checkpoint Question #1</vt:lpstr>
      <vt:lpstr>Checkpoint Question #2</vt:lpstr>
      <vt:lpstr>Checkpoint Question #3</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Fernandez, Tomas</dc:creator>
  <cp:lastModifiedBy>Fernandez, Tomas</cp:lastModifiedBy>
  <cp:revision>18</cp:revision>
  <dcterms:created xsi:type="dcterms:W3CDTF">2021-08-05T15:07:20Z</dcterms:created>
  <dcterms:modified xsi:type="dcterms:W3CDTF">2023-06-08T14:58:29Z</dcterms:modified>
</cp:coreProperties>
</file>