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39"/>
  </p:notesMasterIdLst>
  <p:handoutMasterIdLst>
    <p:handoutMasterId r:id="rId40"/>
  </p:handoutMasterIdLst>
  <p:sldIdLst>
    <p:sldId id="858" r:id="rId4"/>
    <p:sldId id="893" r:id="rId5"/>
    <p:sldId id="873" r:id="rId6"/>
    <p:sldId id="908" r:id="rId7"/>
    <p:sldId id="894" r:id="rId8"/>
    <p:sldId id="895" r:id="rId9"/>
    <p:sldId id="899" r:id="rId10"/>
    <p:sldId id="862" r:id="rId11"/>
    <p:sldId id="889" r:id="rId12"/>
    <p:sldId id="891" r:id="rId13"/>
    <p:sldId id="890" r:id="rId14"/>
    <p:sldId id="881" r:id="rId15"/>
    <p:sldId id="882" r:id="rId16"/>
    <p:sldId id="898" r:id="rId17"/>
    <p:sldId id="892" r:id="rId18"/>
    <p:sldId id="886" r:id="rId19"/>
    <p:sldId id="887" r:id="rId20"/>
    <p:sldId id="603" r:id="rId21"/>
    <p:sldId id="605" r:id="rId22"/>
    <p:sldId id="901" r:id="rId23"/>
    <p:sldId id="909" r:id="rId24"/>
    <p:sldId id="910" r:id="rId25"/>
    <p:sldId id="911" r:id="rId26"/>
    <p:sldId id="912" r:id="rId27"/>
    <p:sldId id="913" r:id="rId28"/>
    <p:sldId id="606" r:id="rId29"/>
    <p:sldId id="433" r:id="rId30"/>
    <p:sldId id="597" r:id="rId31"/>
    <p:sldId id="871" r:id="rId32"/>
    <p:sldId id="859" r:id="rId33"/>
    <p:sldId id="872" r:id="rId34"/>
    <p:sldId id="573" r:id="rId35"/>
    <p:sldId id="906" r:id="rId36"/>
    <p:sldId id="907" r:id="rId37"/>
    <p:sldId id="9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FD8AA-63B6-61AC-B64D-4D514056C56F}" name="ERCOT SM" initials="ER SM" userId="ERCOT S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8FD"/>
    <a:srgbClr val="FFE89F"/>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21264-932A-4594-81BD-41BDE48608D4}" v="93" dt="2023-08-02T15:41:03.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171" autoAdjust="0"/>
  </p:normalViewPr>
  <p:slideViewPr>
    <p:cSldViewPr snapToGrid="0">
      <p:cViewPr varScale="1">
        <p:scale>
          <a:sx n="75" d="100"/>
          <a:sy n="75" d="100"/>
        </p:scale>
        <p:origin x="3348" y="56"/>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A8C21264-932A-4594-81BD-41BDE48608D4}"/>
    <pc:docChg chg="undo custSel addSld delSld modSld">
      <pc:chgData name="Mago, Nitika" userId="eb4dfd7f-5a13-4bd1-acb0-2d627733e6c8" providerId="ADAL" clId="{A8C21264-932A-4594-81BD-41BDE48608D4}" dt="2023-08-02T15:42:30.675" v="5745" actId="47"/>
      <pc:docMkLst>
        <pc:docMk/>
      </pc:docMkLst>
      <pc:sldChg chg="del">
        <pc:chgData name="Mago, Nitika" userId="eb4dfd7f-5a13-4bd1-acb0-2d627733e6c8" providerId="ADAL" clId="{A8C21264-932A-4594-81BD-41BDE48608D4}" dt="2023-08-02T09:48:03.594" v="2770" actId="2696"/>
        <pc:sldMkLst>
          <pc:docMk/>
          <pc:sldMk cId="1460143048" sldId="417"/>
        </pc:sldMkLst>
      </pc:sldChg>
      <pc:sldChg chg="add del">
        <pc:chgData name="Mago, Nitika" userId="eb4dfd7f-5a13-4bd1-acb0-2d627733e6c8" providerId="ADAL" clId="{A8C21264-932A-4594-81BD-41BDE48608D4}" dt="2023-08-02T15:42:30.675" v="5745" actId="47"/>
        <pc:sldMkLst>
          <pc:docMk/>
          <pc:sldMk cId="3317365786" sldId="417"/>
        </pc:sldMkLst>
      </pc:sldChg>
      <pc:sldChg chg="add del">
        <pc:chgData name="Mago, Nitika" userId="eb4dfd7f-5a13-4bd1-acb0-2d627733e6c8" providerId="ADAL" clId="{A8C21264-932A-4594-81BD-41BDE48608D4}" dt="2023-08-02T15:42:30.675" v="5745" actId="47"/>
        <pc:sldMkLst>
          <pc:docMk/>
          <pc:sldMk cId="1065600454" sldId="576"/>
        </pc:sldMkLst>
      </pc:sldChg>
      <pc:sldChg chg="del">
        <pc:chgData name="Mago, Nitika" userId="eb4dfd7f-5a13-4bd1-acb0-2d627733e6c8" providerId="ADAL" clId="{A8C21264-932A-4594-81BD-41BDE48608D4}" dt="2023-08-02T09:48:03.594" v="2770" actId="2696"/>
        <pc:sldMkLst>
          <pc:docMk/>
          <pc:sldMk cId="3824964751" sldId="576"/>
        </pc:sldMkLst>
      </pc:sldChg>
      <pc:sldChg chg="modSp mod">
        <pc:chgData name="Mago, Nitika" userId="eb4dfd7f-5a13-4bd1-acb0-2d627733e6c8" providerId="ADAL" clId="{A8C21264-932A-4594-81BD-41BDE48608D4}" dt="2023-08-02T15:41:03.737" v="5744" actId="14"/>
        <pc:sldMkLst>
          <pc:docMk/>
          <pc:sldMk cId="453444707" sldId="597"/>
        </pc:sldMkLst>
        <pc:spChg chg="mod">
          <ac:chgData name="Mago, Nitika" userId="eb4dfd7f-5a13-4bd1-acb0-2d627733e6c8" providerId="ADAL" clId="{A8C21264-932A-4594-81BD-41BDE48608D4}" dt="2023-08-02T15:41:03.737" v="5744" actId="14"/>
          <ac:spMkLst>
            <pc:docMk/>
            <pc:sldMk cId="453444707" sldId="597"/>
            <ac:spMk id="7" creationId="{8E0B594E-14D9-0904-2AA7-4C99AB2590E2}"/>
          </ac:spMkLst>
        </pc:spChg>
      </pc:sldChg>
      <pc:sldChg chg="add del delCm">
        <pc:chgData name="Mago, Nitika" userId="eb4dfd7f-5a13-4bd1-acb0-2d627733e6c8" providerId="ADAL" clId="{A8C21264-932A-4594-81BD-41BDE48608D4}" dt="2023-08-02T15:31:03.293" v="4112" actId="47"/>
        <pc:sldMkLst>
          <pc:docMk/>
          <pc:sldMk cId="4162954764" sldId="599"/>
        </pc:sldMkLst>
      </pc:sldChg>
      <pc:sldChg chg="add">
        <pc:chgData name="Mago, Nitika" userId="eb4dfd7f-5a13-4bd1-acb0-2d627733e6c8" providerId="ADAL" clId="{A8C21264-932A-4594-81BD-41BDE48608D4}" dt="2023-08-02T09:01:21.367" v="28"/>
        <pc:sldMkLst>
          <pc:docMk/>
          <pc:sldMk cId="1653334167" sldId="603"/>
        </pc:sldMkLst>
      </pc:sldChg>
      <pc:sldChg chg="modSp add mod">
        <pc:chgData name="Mago, Nitika" userId="eb4dfd7f-5a13-4bd1-acb0-2d627733e6c8" providerId="ADAL" clId="{A8C21264-932A-4594-81BD-41BDE48608D4}" dt="2023-08-02T15:32:24.186" v="4124" actId="20577"/>
        <pc:sldMkLst>
          <pc:docMk/>
          <pc:sldMk cId="69389829" sldId="605"/>
        </pc:sldMkLst>
        <pc:spChg chg="mod">
          <ac:chgData name="Mago, Nitika" userId="eb4dfd7f-5a13-4bd1-acb0-2d627733e6c8" providerId="ADAL" clId="{A8C21264-932A-4594-81BD-41BDE48608D4}" dt="2023-08-02T09:37:12.080" v="2060" actId="6549"/>
          <ac:spMkLst>
            <pc:docMk/>
            <pc:sldMk cId="69389829" sldId="605"/>
            <ac:spMk id="2" creationId="{0495E6B8-D1D3-E658-05C1-176BFEA8DA07}"/>
          </ac:spMkLst>
        </pc:spChg>
        <pc:spChg chg="mod">
          <ac:chgData name="Mago, Nitika" userId="eb4dfd7f-5a13-4bd1-acb0-2d627733e6c8" providerId="ADAL" clId="{A8C21264-932A-4594-81BD-41BDE48608D4}" dt="2023-08-02T15:32:24.186" v="4124" actId="20577"/>
          <ac:spMkLst>
            <pc:docMk/>
            <pc:sldMk cId="69389829" sldId="605"/>
            <ac:spMk id="3" creationId="{A42D693D-CCC2-D11A-CD0A-AEBF53E4850C}"/>
          </ac:spMkLst>
        </pc:spChg>
        <pc:spChg chg="mod">
          <ac:chgData name="Mago, Nitika" userId="eb4dfd7f-5a13-4bd1-acb0-2d627733e6c8" providerId="ADAL" clId="{A8C21264-932A-4594-81BD-41BDE48608D4}" dt="2023-08-02T09:19:31.690" v="962" actId="14100"/>
          <ac:spMkLst>
            <pc:docMk/>
            <pc:sldMk cId="69389829" sldId="605"/>
            <ac:spMk id="6" creationId="{83573691-6884-978D-000E-0F0A74FF9D27}"/>
          </ac:spMkLst>
        </pc:spChg>
        <pc:picChg chg="mod">
          <ac:chgData name="Mago, Nitika" userId="eb4dfd7f-5a13-4bd1-acb0-2d627733e6c8" providerId="ADAL" clId="{A8C21264-932A-4594-81BD-41BDE48608D4}" dt="2023-08-02T09:20:00.534" v="973" actId="1076"/>
          <ac:picMkLst>
            <pc:docMk/>
            <pc:sldMk cId="69389829" sldId="605"/>
            <ac:picMk id="5" creationId="{D91E9712-2D09-5569-AD3C-42F01D16CA1D}"/>
          </ac:picMkLst>
        </pc:picChg>
      </pc:sldChg>
      <pc:sldChg chg="modSp add mod">
        <pc:chgData name="Mago, Nitika" userId="eb4dfd7f-5a13-4bd1-acb0-2d627733e6c8" providerId="ADAL" clId="{A8C21264-932A-4594-81BD-41BDE48608D4}" dt="2023-08-02T09:02:13.467" v="86" actId="20577"/>
        <pc:sldMkLst>
          <pc:docMk/>
          <pc:sldMk cId="3691744227" sldId="606"/>
        </pc:sldMkLst>
        <pc:spChg chg="mod">
          <ac:chgData name="Mago, Nitika" userId="eb4dfd7f-5a13-4bd1-acb0-2d627733e6c8" providerId="ADAL" clId="{A8C21264-932A-4594-81BD-41BDE48608D4}" dt="2023-08-02T09:02:13.467" v="86" actId="20577"/>
          <ac:spMkLst>
            <pc:docMk/>
            <pc:sldMk cId="3691744227" sldId="606"/>
            <ac:spMk id="5" creationId="{A2DB4AF4-0E4A-6EA0-38E4-AD319C7C21EB}"/>
          </ac:spMkLst>
        </pc:spChg>
      </pc:sldChg>
      <pc:sldChg chg="del">
        <pc:chgData name="Mago, Nitika" userId="eb4dfd7f-5a13-4bd1-acb0-2d627733e6c8" providerId="ADAL" clId="{A8C21264-932A-4594-81BD-41BDE48608D4}" dt="2023-08-02T09:48:03.594" v="2770" actId="2696"/>
        <pc:sldMkLst>
          <pc:docMk/>
          <pc:sldMk cId="3424965664" sldId="852"/>
        </pc:sldMkLst>
      </pc:sldChg>
      <pc:sldChg chg="add del">
        <pc:chgData name="Mago, Nitika" userId="eb4dfd7f-5a13-4bd1-acb0-2d627733e6c8" providerId="ADAL" clId="{A8C21264-932A-4594-81BD-41BDE48608D4}" dt="2023-08-02T15:42:30.675" v="5745" actId="47"/>
        <pc:sldMkLst>
          <pc:docMk/>
          <pc:sldMk cId="4106896833" sldId="852"/>
        </pc:sldMkLst>
      </pc:sldChg>
      <pc:sldChg chg="add del">
        <pc:chgData name="Mago, Nitika" userId="eb4dfd7f-5a13-4bd1-acb0-2d627733e6c8" providerId="ADAL" clId="{A8C21264-932A-4594-81BD-41BDE48608D4}" dt="2023-08-02T15:42:30.675" v="5745" actId="47"/>
        <pc:sldMkLst>
          <pc:docMk/>
          <pc:sldMk cId="1861916890" sldId="853"/>
        </pc:sldMkLst>
      </pc:sldChg>
      <pc:sldChg chg="del">
        <pc:chgData name="Mago, Nitika" userId="eb4dfd7f-5a13-4bd1-acb0-2d627733e6c8" providerId="ADAL" clId="{A8C21264-932A-4594-81BD-41BDE48608D4}" dt="2023-08-02T09:48:03.594" v="2770" actId="2696"/>
        <pc:sldMkLst>
          <pc:docMk/>
          <pc:sldMk cId="2089270868" sldId="853"/>
        </pc:sldMkLst>
      </pc:sldChg>
      <pc:sldChg chg="modSp mod chgLayout">
        <pc:chgData name="Mago, Nitika" userId="eb4dfd7f-5a13-4bd1-acb0-2d627733e6c8" providerId="ADAL" clId="{A8C21264-932A-4594-81BD-41BDE48608D4}" dt="2023-08-02T09:13:15.493" v="552" actId="700"/>
        <pc:sldMkLst>
          <pc:docMk/>
          <pc:sldMk cId="3841573618" sldId="873"/>
        </pc:sldMkLst>
        <pc:spChg chg="mod ord">
          <ac:chgData name="Mago, Nitika" userId="eb4dfd7f-5a13-4bd1-acb0-2d627733e6c8" providerId="ADAL" clId="{A8C21264-932A-4594-81BD-41BDE48608D4}" dt="2023-08-02T09:13:15.493" v="552" actId="700"/>
          <ac:spMkLst>
            <pc:docMk/>
            <pc:sldMk cId="3841573618" sldId="873"/>
            <ac:spMk id="2" creationId="{C6208C6F-B84B-F8E2-8B91-8E9F22F8BA29}"/>
          </ac:spMkLst>
        </pc:spChg>
        <pc:spChg chg="mod ord">
          <ac:chgData name="Mago, Nitika" userId="eb4dfd7f-5a13-4bd1-acb0-2d627733e6c8" providerId="ADAL" clId="{A8C21264-932A-4594-81BD-41BDE48608D4}" dt="2023-08-02T09:13:15.493" v="552" actId="700"/>
          <ac:spMkLst>
            <pc:docMk/>
            <pc:sldMk cId="3841573618" sldId="873"/>
            <ac:spMk id="3" creationId="{E5C6A2EC-7E85-9BC5-897E-9760FAE0CC80}"/>
          </ac:spMkLst>
        </pc:spChg>
        <pc:spChg chg="mod ord">
          <ac:chgData name="Mago, Nitika" userId="eb4dfd7f-5a13-4bd1-acb0-2d627733e6c8" providerId="ADAL" clId="{A8C21264-932A-4594-81BD-41BDE48608D4}" dt="2023-08-02T09:13:15.493" v="552" actId="700"/>
          <ac:spMkLst>
            <pc:docMk/>
            <pc:sldMk cId="3841573618" sldId="873"/>
            <ac:spMk id="4" creationId="{4C8D945C-8DB5-143D-43E6-B8C9BE852DFA}"/>
          </ac:spMkLst>
        </pc:spChg>
      </pc:sldChg>
      <pc:sldChg chg="modSp mod">
        <pc:chgData name="Mago, Nitika" userId="eb4dfd7f-5a13-4bd1-acb0-2d627733e6c8" providerId="ADAL" clId="{A8C21264-932A-4594-81BD-41BDE48608D4}" dt="2023-08-02T09:49:33.574" v="2911" actId="20577"/>
        <pc:sldMkLst>
          <pc:docMk/>
          <pc:sldMk cId="91337660" sldId="893"/>
        </pc:sldMkLst>
        <pc:spChg chg="mod">
          <ac:chgData name="Mago, Nitika" userId="eb4dfd7f-5a13-4bd1-acb0-2d627733e6c8" providerId="ADAL" clId="{A8C21264-932A-4594-81BD-41BDE48608D4}" dt="2023-08-02T09:49:33.574" v="2911" actId="20577"/>
          <ac:spMkLst>
            <pc:docMk/>
            <pc:sldMk cId="91337660" sldId="893"/>
            <ac:spMk id="5" creationId="{DC305445-E271-7038-E11D-061CA0C85D57}"/>
          </ac:spMkLst>
        </pc:spChg>
      </pc:sldChg>
      <pc:sldChg chg="modSp mod">
        <pc:chgData name="Mago, Nitika" userId="eb4dfd7f-5a13-4bd1-acb0-2d627733e6c8" providerId="ADAL" clId="{A8C21264-932A-4594-81BD-41BDE48608D4}" dt="2023-08-02T09:48:52.043" v="2800" actId="20577"/>
        <pc:sldMkLst>
          <pc:docMk/>
          <pc:sldMk cId="2313512193" sldId="895"/>
        </pc:sldMkLst>
        <pc:spChg chg="mod">
          <ac:chgData name="Mago, Nitika" userId="eb4dfd7f-5a13-4bd1-acb0-2d627733e6c8" providerId="ADAL" clId="{A8C21264-932A-4594-81BD-41BDE48608D4}" dt="2023-08-02T09:48:52.043" v="2800" actId="20577"/>
          <ac:spMkLst>
            <pc:docMk/>
            <pc:sldMk cId="2313512193" sldId="895"/>
            <ac:spMk id="5" creationId="{00EECA96-783C-C793-10A5-94B8EC17A8E0}"/>
          </ac:spMkLst>
        </pc:spChg>
      </pc:sldChg>
      <pc:sldChg chg="del">
        <pc:chgData name="Mago, Nitika" userId="eb4dfd7f-5a13-4bd1-acb0-2d627733e6c8" providerId="ADAL" clId="{A8C21264-932A-4594-81BD-41BDE48608D4}" dt="2023-08-02T09:14:46.610" v="571" actId="47"/>
        <pc:sldMkLst>
          <pc:docMk/>
          <pc:sldMk cId="1430993073" sldId="896"/>
        </pc:sldMkLst>
      </pc:sldChg>
      <pc:sldChg chg="modSp add del mod chgLayout">
        <pc:chgData name="Mago, Nitika" userId="eb4dfd7f-5a13-4bd1-acb0-2d627733e6c8" providerId="ADAL" clId="{A8C21264-932A-4594-81BD-41BDE48608D4}" dt="2023-08-02T15:32:03.242" v="4118" actId="47"/>
        <pc:sldMkLst>
          <pc:docMk/>
          <pc:sldMk cId="786312932" sldId="897"/>
        </pc:sldMkLst>
        <pc:spChg chg="mod ord">
          <ac:chgData name="Mago, Nitika" userId="eb4dfd7f-5a13-4bd1-acb0-2d627733e6c8" providerId="ADAL" clId="{A8C21264-932A-4594-81BD-41BDE48608D4}" dt="2023-08-02T09:40:46.429" v="2233" actId="403"/>
          <ac:spMkLst>
            <pc:docMk/>
            <pc:sldMk cId="786312932" sldId="897"/>
            <ac:spMk id="2" creationId="{72299A9B-4EC2-BCB5-5E32-EB183EFFDC51}"/>
          </ac:spMkLst>
        </pc:spChg>
        <pc:spChg chg="mod ord">
          <ac:chgData name="Mago, Nitika" userId="eb4dfd7f-5a13-4bd1-acb0-2d627733e6c8" providerId="ADAL" clId="{A8C21264-932A-4594-81BD-41BDE48608D4}" dt="2023-08-02T09:47:05.216" v="2717" actId="947"/>
          <ac:spMkLst>
            <pc:docMk/>
            <pc:sldMk cId="786312932" sldId="897"/>
            <ac:spMk id="3" creationId="{160F4A19-BD9B-2810-BEBA-476E64A5A283}"/>
          </ac:spMkLst>
        </pc:spChg>
        <pc:spChg chg="mod ord">
          <ac:chgData name="Mago, Nitika" userId="eb4dfd7f-5a13-4bd1-acb0-2d627733e6c8" providerId="ADAL" clId="{A8C21264-932A-4594-81BD-41BDE48608D4}" dt="2023-08-02T09:21:15.933" v="1044" actId="700"/>
          <ac:spMkLst>
            <pc:docMk/>
            <pc:sldMk cId="786312932" sldId="897"/>
            <ac:spMk id="4" creationId="{355FD25D-CBA9-6462-401C-A9E616C18F07}"/>
          </ac:spMkLst>
        </pc:spChg>
        <pc:picChg chg="mod">
          <ac:chgData name="Mago, Nitika" userId="eb4dfd7f-5a13-4bd1-acb0-2d627733e6c8" providerId="ADAL" clId="{A8C21264-932A-4594-81BD-41BDE48608D4}" dt="2023-08-02T09:43:09.423" v="2324" actId="1076"/>
          <ac:picMkLst>
            <pc:docMk/>
            <pc:sldMk cId="786312932" sldId="897"/>
            <ac:picMk id="7" creationId="{F1ACD950-CDC8-CDD5-BFFA-B6F3763D91BB}"/>
          </ac:picMkLst>
        </pc:picChg>
      </pc:sldChg>
      <pc:sldChg chg="modSp add mod">
        <pc:chgData name="Mago, Nitika" userId="eb4dfd7f-5a13-4bd1-acb0-2d627733e6c8" providerId="ADAL" clId="{A8C21264-932A-4594-81BD-41BDE48608D4}" dt="2023-08-02T09:01:48.863" v="84" actId="20577"/>
        <pc:sldMkLst>
          <pc:docMk/>
          <pc:sldMk cId="1835535438" sldId="899"/>
        </pc:sldMkLst>
        <pc:spChg chg="mod">
          <ac:chgData name="Mago, Nitika" userId="eb4dfd7f-5a13-4bd1-acb0-2d627733e6c8" providerId="ADAL" clId="{A8C21264-932A-4594-81BD-41BDE48608D4}" dt="2023-08-02T09:01:48.863" v="84" actId="20577"/>
          <ac:spMkLst>
            <pc:docMk/>
            <pc:sldMk cId="1835535438" sldId="899"/>
            <ac:spMk id="5" creationId="{CD7D1739-9DA9-19C0-4CA2-4882703D7C75}"/>
          </ac:spMkLst>
        </pc:spChg>
      </pc:sldChg>
      <pc:sldChg chg="modSp add mod">
        <pc:chgData name="Mago, Nitika" userId="eb4dfd7f-5a13-4bd1-acb0-2d627733e6c8" providerId="ADAL" clId="{A8C21264-932A-4594-81BD-41BDE48608D4}" dt="2023-08-02T09:51:29.464" v="2937" actId="20577"/>
        <pc:sldMkLst>
          <pc:docMk/>
          <pc:sldMk cId="1057431220" sldId="900"/>
        </pc:sldMkLst>
        <pc:spChg chg="mod">
          <ac:chgData name="Mago, Nitika" userId="eb4dfd7f-5a13-4bd1-acb0-2d627733e6c8" providerId="ADAL" clId="{A8C21264-932A-4594-81BD-41BDE48608D4}" dt="2023-08-02T09:51:29.464" v="2937" actId="20577"/>
          <ac:spMkLst>
            <pc:docMk/>
            <pc:sldMk cId="1057431220" sldId="900"/>
            <ac:spMk id="3" creationId="{D8DBC2EA-A2FC-B3C8-5F12-4E1C4F8E3558}"/>
          </ac:spMkLst>
        </pc:spChg>
      </pc:sldChg>
      <pc:sldChg chg="modSp new del mod">
        <pc:chgData name="Mago, Nitika" userId="eb4dfd7f-5a13-4bd1-acb0-2d627733e6c8" providerId="ADAL" clId="{A8C21264-932A-4594-81BD-41BDE48608D4}" dt="2023-08-02T09:05:16.981" v="219" actId="2696"/>
        <pc:sldMkLst>
          <pc:docMk/>
          <pc:sldMk cId="3802179824" sldId="900"/>
        </pc:sldMkLst>
        <pc:spChg chg="mod">
          <ac:chgData name="Mago, Nitika" userId="eb4dfd7f-5a13-4bd1-acb0-2d627733e6c8" providerId="ADAL" clId="{A8C21264-932A-4594-81BD-41BDE48608D4}" dt="2023-08-02T09:02:30.848" v="102" actId="20577"/>
          <ac:spMkLst>
            <pc:docMk/>
            <pc:sldMk cId="3802179824" sldId="900"/>
            <ac:spMk id="2" creationId="{0EC1B68D-1EE9-8440-13A6-BC1A4135C179}"/>
          </ac:spMkLst>
        </pc:spChg>
        <pc:spChg chg="mod">
          <ac:chgData name="Mago, Nitika" userId="eb4dfd7f-5a13-4bd1-acb0-2d627733e6c8" providerId="ADAL" clId="{A8C21264-932A-4594-81BD-41BDE48608D4}" dt="2023-08-02T09:04:45.245" v="218" actId="20577"/>
          <ac:spMkLst>
            <pc:docMk/>
            <pc:sldMk cId="3802179824" sldId="900"/>
            <ac:spMk id="3" creationId="{D8DBC2EA-A2FC-B3C8-5F12-4E1C4F8E3558}"/>
          </ac:spMkLst>
        </pc:spChg>
      </pc:sldChg>
      <pc:sldChg chg="modSp add mod">
        <pc:chgData name="Mago, Nitika" userId="eb4dfd7f-5a13-4bd1-acb0-2d627733e6c8" providerId="ADAL" clId="{A8C21264-932A-4594-81BD-41BDE48608D4}" dt="2023-08-02T09:37:06.729" v="2059" actId="20577"/>
        <pc:sldMkLst>
          <pc:docMk/>
          <pc:sldMk cId="3879972690" sldId="901"/>
        </pc:sldMkLst>
        <pc:spChg chg="mod">
          <ac:chgData name="Mago, Nitika" userId="eb4dfd7f-5a13-4bd1-acb0-2d627733e6c8" providerId="ADAL" clId="{A8C21264-932A-4594-81BD-41BDE48608D4}" dt="2023-08-02T09:37:06.729" v="2059" actId="20577"/>
          <ac:spMkLst>
            <pc:docMk/>
            <pc:sldMk cId="3879972690" sldId="901"/>
            <ac:spMk id="2" creationId="{3D4F4811-D3A5-0F04-C3D2-F82D46F02CA8}"/>
          </ac:spMkLst>
        </pc:spChg>
        <pc:spChg chg="mod">
          <ac:chgData name="Mago, Nitika" userId="eb4dfd7f-5a13-4bd1-acb0-2d627733e6c8" providerId="ADAL" clId="{A8C21264-932A-4594-81BD-41BDE48608D4}" dt="2023-08-02T09:37:00.587" v="2054" actId="12"/>
          <ac:spMkLst>
            <pc:docMk/>
            <pc:sldMk cId="3879972690" sldId="901"/>
            <ac:spMk id="3" creationId="{D71D8451-D3CC-F1D2-74D1-5E23DE881022}"/>
          </ac:spMkLst>
        </pc:spChg>
      </pc:sldChg>
      <pc:sldChg chg="add del">
        <pc:chgData name="Mago, Nitika" userId="eb4dfd7f-5a13-4bd1-acb0-2d627733e6c8" providerId="ADAL" clId="{A8C21264-932A-4594-81BD-41BDE48608D4}" dt="2023-08-02T09:21:09.006" v="1043" actId="47"/>
        <pc:sldMkLst>
          <pc:docMk/>
          <pc:sldMk cId="893526382" sldId="902"/>
        </pc:sldMkLst>
      </pc:sldChg>
      <pc:sldChg chg="modSp add del mod chgLayout">
        <pc:chgData name="Mago, Nitika" userId="eb4dfd7f-5a13-4bd1-acb0-2d627733e6c8" providerId="ADAL" clId="{A8C21264-932A-4594-81BD-41BDE48608D4}" dt="2023-08-02T15:32:03.242" v="4118" actId="47"/>
        <pc:sldMkLst>
          <pc:docMk/>
          <pc:sldMk cId="681724728" sldId="903"/>
        </pc:sldMkLst>
        <pc:spChg chg="mod ord">
          <ac:chgData name="Mago, Nitika" userId="eb4dfd7f-5a13-4bd1-acb0-2d627733e6c8" providerId="ADAL" clId="{A8C21264-932A-4594-81BD-41BDE48608D4}" dt="2023-08-02T09:25:28.090" v="1230" actId="20577"/>
          <ac:spMkLst>
            <pc:docMk/>
            <pc:sldMk cId="681724728" sldId="903"/>
            <ac:spMk id="2" creationId="{8E4FA517-16C0-3CB9-7078-DD4FBFA48F62}"/>
          </ac:spMkLst>
        </pc:spChg>
        <pc:spChg chg="mod ord">
          <ac:chgData name="Mago, Nitika" userId="eb4dfd7f-5a13-4bd1-acb0-2d627733e6c8" providerId="ADAL" clId="{A8C21264-932A-4594-81BD-41BDE48608D4}" dt="2023-08-02T09:40:05.487" v="2210" actId="20577"/>
          <ac:spMkLst>
            <pc:docMk/>
            <pc:sldMk cId="681724728" sldId="903"/>
            <ac:spMk id="3" creationId="{64D8205A-7075-5984-3DBC-112E89FEA2B4}"/>
          </ac:spMkLst>
        </pc:spChg>
        <pc:spChg chg="mod ord">
          <ac:chgData name="Mago, Nitika" userId="eb4dfd7f-5a13-4bd1-acb0-2d627733e6c8" providerId="ADAL" clId="{A8C21264-932A-4594-81BD-41BDE48608D4}" dt="2023-08-02T09:21:15.933" v="1044" actId="700"/>
          <ac:spMkLst>
            <pc:docMk/>
            <pc:sldMk cId="681724728" sldId="903"/>
            <ac:spMk id="4" creationId="{E829681A-5845-6310-26FC-C701256176E7}"/>
          </ac:spMkLst>
        </pc:spChg>
        <pc:graphicFrameChg chg="mod modGraphic">
          <ac:chgData name="Mago, Nitika" userId="eb4dfd7f-5a13-4bd1-acb0-2d627733e6c8" providerId="ADAL" clId="{A8C21264-932A-4594-81BD-41BDE48608D4}" dt="2023-08-02T09:26:17.891" v="1288" actId="1076"/>
          <ac:graphicFrameMkLst>
            <pc:docMk/>
            <pc:sldMk cId="681724728" sldId="903"/>
            <ac:graphicFrameMk id="8" creationId="{4B1148A4-B87A-E0B8-71EA-A54176DC4570}"/>
          </ac:graphicFrameMkLst>
        </pc:graphicFrameChg>
        <pc:picChg chg="mod">
          <ac:chgData name="Mago, Nitika" userId="eb4dfd7f-5a13-4bd1-acb0-2d627733e6c8" providerId="ADAL" clId="{A8C21264-932A-4594-81BD-41BDE48608D4}" dt="2023-08-02T09:26:20.313" v="1289" actId="1076"/>
          <ac:picMkLst>
            <pc:docMk/>
            <pc:sldMk cId="681724728" sldId="903"/>
            <ac:picMk id="5" creationId="{46D203C6-218F-BCF2-F490-F043DBD691C7}"/>
          </ac:picMkLst>
        </pc:picChg>
      </pc:sldChg>
      <pc:sldChg chg="modSp add del mod chgLayout">
        <pc:chgData name="Mago, Nitika" userId="eb4dfd7f-5a13-4bd1-acb0-2d627733e6c8" providerId="ADAL" clId="{A8C21264-932A-4594-81BD-41BDE48608D4}" dt="2023-08-02T15:32:03.242" v="4118" actId="47"/>
        <pc:sldMkLst>
          <pc:docMk/>
          <pc:sldMk cId="2554607642" sldId="904"/>
        </pc:sldMkLst>
        <pc:spChg chg="mod ord">
          <ac:chgData name="Mago, Nitika" userId="eb4dfd7f-5a13-4bd1-acb0-2d627733e6c8" providerId="ADAL" clId="{A8C21264-932A-4594-81BD-41BDE48608D4}" dt="2023-08-02T09:25:32.675" v="1240" actId="20577"/>
          <ac:spMkLst>
            <pc:docMk/>
            <pc:sldMk cId="2554607642" sldId="904"/>
            <ac:spMk id="2" creationId="{2FF232DE-355F-0966-141B-F8350E7A7754}"/>
          </ac:spMkLst>
        </pc:spChg>
        <pc:spChg chg="mod ord">
          <ac:chgData name="Mago, Nitika" userId="eb4dfd7f-5a13-4bd1-acb0-2d627733e6c8" providerId="ADAL" clId="{A8C21264-932A-4594-81BD-41BDE48608D4}" dt="2023-08-02T09:37:33.576" v="2063" actId="15"/>
          <ac:spMkLst>
            <pc:docMk/>
            <pc:sldMk cId="2554607642" sldId="904"/>
            <ac:spMk id="3" creationId="{3EF0180B-436D-6C13-9296-C4CF622EB672}"/>
          </ac:spMkLst>
        </pc:spChg>
        <pc:spChg chg="mod ord">
          <ac:chgData name="Mago, Nitika" userId="eb4dfd7f-5a13-4bd1-acb0-2d627733e6c8" providerId="ADAL" clId="{A8C21264-932A-4594-81BD-41BDE48608D4}" dt="2023-08-02T09:21:15.933" v="1044" actId="700"/>
          <ac:spMkLst>
            <pc:docMk/>
            <pc:sldMk cId="2554607642" sldId="904"/>
            <ac:spMk id="4" creationId="{F892429E-9DDC-F11A-3A35-85DA39B0D856}"/>
          </ac:spMkLst>
        </pc:spChg>
        <pc:graphicFrameChg chg="mod modGraphic">
          <ac:chgData name="Mago, Nitika" userId="eb4dfd7f-5a13-4bd1-acb0-2d627733e6c8" providerId="ADAL" clId="{A8C21264-932A-4594-81BD-41BDE48608D4}" dt="2023-08-02T09:31:31.016" v="1826" actId="207"/>
          <ac:graphicFrameMkLst>
            <pc:docMk/>
            <pc:sldMk cId="2554607642" sldId="904"/>
            <ac:graphicFrameMk id="5" creationId="{277651DD-46C9-F9D2-07D2-CBD92BF61AE9}"/>
          </ac:graphicFrameMkLst>
        </pc:graphicFrameChg>
        <pc:picChg chg="mod">
          <ac:chgData name="Mago, Nitika" userId="eb4dfd7f-5a13-4bd1-acb0-2d627733e6c8" providerId="ADAL" clId="{A8C21264-932A-4594-81BD-41BDE48608D4}" dt="2023-08-02T09:37:38.206" v="2064" actId="1076"/>
          <ac:picMkLst>
            <pc:docMk/>
            <pc:sldMk cId="2554607642" sldId="904"/>
            <ac:picMk id="11" creationId="{184CFDDF-94E4-B891-627D-F2A546D2ED2C}"/>
          </ac:picMkLst>
        </pc:picChg>
      </pc:sldChg>
      <pc:sldChg chg="modSp add del mod chgLayout">
        <pc:chgData name="Mago, Nitika" userId="eb4dfd7f-5a13-4bd1-acb0-2d627733e6c8" providerId="ADAL" clId="{A8C21264-932A-4594-81BD-41BDE48608D4}" dt="2023-08-02T15:32:03.242" v="4118" actId="47"/>
        <pc:sldMkLst>
          <pc:docMk/>
          <pc:sldMk cId="4237701963" sldId="905"/>
        </pc:sldMkLst>
        <pc:spChg chg="mod ord">
          <ac:chgData name="Mago, Nitika" userId="eb4dfd7f-5a13-4bd1-acb0-2d627733e6c8" providerId="ADAL" clId="{A8C21264-932A-4594-81BD-41BDE48608D4}" dt="2023-08-02T09:36:45.467" v="2052" actId="20577"/>
          <ac:spMkLst>
            <pc:docMk/>
            <pc:sldMk cId="4237701963" sldId="905"/>
            <ac:spMk id="2" creationId="{B002857B-963D-87E7-869F-97569A5BE4F9}"/>
          </ac:spMkLst>
        </pc:spChg>
        <pc:spChg chg="mod ord">
          <ac:chgData name="Mago, Nitika" userId="eb4dfd7f-5a13-4bd1-acb0-2d627733e6c8" providerId="ADAL" clId="{A8C21264-932A-4594-81BD-41BDE48608D4}" dt="2023-08-02T09:40:18.620" v="2212" actId="21"/>
          <ac:spMkLst>
            <pc:docMk/>
            <pc:sldMk cId="4237701963" sldId="905"/>
            <ac:spMk id="3" creationId="{75A45A01-E98D-518E-BFAF-120C83024DEE}"/>
          </ac:spMkLst>
        </pc:spChg>
        <pc:spChg chg="mod ord">
          <ac:chgData name="Mago, Nitika" userId="eb4dfd7f-5a13-4bd1-acb0-2d627733e6c8" providerId="ADAL" clId="{A8C21264-932A-4594-81BD-41BDE48608D4}" dt="2023-08-02T09:21:15.933" v="1044" actId="700"/>
          <ac:spMkLst>
            <pc:docMk/>
            <pc:sldMk cId="4237701963" sldId="905"/>
            <ac:spMk id="4" creationId="{9D132D52-05C6-1855-F449-D2754FA8B971}"/>
          </ac:spMkLst>
        </pc:spChg>
        <pc:picChg chg="mod">
          <ac:chgData name="Mago, Nitika" userId="eb4dfd7f-5a13-4bd1-acb0-2d627733e6c8" providerId="ADAL" clId="{A8C21264-932A-4594-81BD-41BDE48608D4}" dt="2023-08-02T09:36:40.511" v="2042" actId="1076"/>
          <ac:picMkLst>
            <pc:docMk/>
            <pc:sldMk cId="4237701963" sldId="905"/>
            <ac:picMk id="9" creationId="{700EC46C-568A-3D5C-CD1E-D1087A153352}"/>
          </ac:picMkLst>
        </pc:picChg>
      </pc:sldChg>
      <pc:sldChg chg="modSp add del mod chgLayout">
        <pc:chgData name="Mago, Nitika" userId="eb4dfd7f-5a13-4bd1-acb0-2d627733e6c8" providerId="ADAL" clId="{A8C21264-932A-4594-81BD-41BDE48608D4}" dt="2023-08-02T09:47:54.778" v="2768" actId="2696"/>
        <pc:sldMkLst>
          <pc:docMk/>
          <pc:sldMk cId="1693309092" sldId="906"/>
        </pc:sldMkLst>
        <pc:spChg chg="mod ord">
          <ac:chgData name="Mago, Nitika" userId="eb4dfd7f-5a13-4bd1-acb0-2d627733e6c8" providerId="ADAL" clId="{A8C21264-932A-4594-81BD-41BDE48608D4}" dt="2023-08-02T09:47:19.941" v="2731" actId="404"/>
          <ac:spMkLst>
            <pc:docMk/>
            <pc:sldMk cId="1693309092" sldId="906"/>
            <ac:spMk id="2" creationId="{626E9591-3920-A0F6-DBFF-716BBDA18032}"/>
          </ac:spMkLst>
        </pc:spChg>
        <pc:spChg chg="mod ord">
          <ac:chgData name="Mago, Nitika" userId="eb4dfd7f-5a13-4bd1-acb0-2d627733e6c8" providerId="ADAL" clId="{A8C21264-932A-4594-81BD-41BDE48608D4}" dt="2023-08-02T09:21:15.933" v="1044" actId="700"/>
          <ac:spMkLst>
            <pc:docMk/>
            <pc:sldMk cId="1693309092" sldId="906"/>
            <ac:spMk id="4" creationId="{53BA44D3-8BE3-435D-7D55-9E22EDDE63CB}"/>
          </ac:spMkLst>
        </pc:spChg>
        <pc:spChg chg="mod ord">
          <ac:chgData name="Mago, Nitika" userId="eb4dfd7f-5a13-4bd1-acb0-2d627733e6c8" providerId="ADAL" clId="{A8C21264-932A-4594-81BD-41BDE48608D4}" dt="2023-08-02T09:47:32.145" v="2749" actId="6549"/>
          <ac:spMkLst>
            <pc:docMk/>
            <pc:sldMk cId="1693309092" sldId="906"/>
            <ac:spMk id="7" creationId="{B7CA4520-0540-CA8A-A0F9-E08BD801DB83}"/>
          </ac:spMkLst>
        </pc:spChg>
        <pc:picChg chg="mod">
          <ac:chgData name="Mago, Nitika" userId="eb4dfd7f-5a13-4bd1-acb0-2d627733e6c8" providerId="ADAL" clId="{A8C21264-932A-4594-81BD-41BDE48608D4}" dt="2023-08-02T09:47:37.428" v="2751" actId="1076"/>
          <ac:picMkLst>
            <pc:docMk/>
            <pc:sldMk cId="1693309092" sldId="906"/>
            <ac:picMk id="12" creationId="{5060E372-4516-69AC-06C6-B8E46CBE970E}"/>
          </ac:picMkLst>
        </pc:picChg>
      </pc:sldChg>
      <pc:sldChg chg="add">
        <pc:chgData name="Mago, Nitika" userId="eb4dfd7f-5a13-4bd1-acb0-2d627733e6c8" providerId="ADAL" clId="{A8C21264-932A-4594-81BD-41BDE48608D4}" dt="2023-08-02T09:47:58.131" v="2769"/>
        <pc:sldMkLst>
          <pc:docMk/>
          <pc:sldMk cId="2314414137" sldId="906"/>
        </pc:sldMkLst>
      </pc:sldChg>
      <pc:sldChg chg="add">
        <pc:chgData name="Mago, Nitika" userId="eb4dfd7f-5a13-4bd1-acb0-2d627733e6c8" providerId="ADAL" clId="{A8C21264-932A-4594-81BD-41BDE48608D4}" dt="2023-08-02T09:47:58.131" v="2769"/>
        <pc:sldMkLst>
          <pc:docMk/>
          <pc:sldMk cId="1760382937" sldId="907"/>
        </pc:sldMkLst>
      </pc:sldChg>
      <pc:sldChg chg="modSp add del mod chgLayout">
        <pc:chgData name="Mago, Nitika" userId="eb4dfd7f-5a13-4bd1-acb0-2d627733e6c8" providerId="ADAL" clId="{A8C21264-932A-4594-81BD-41BDE48608D4}" dt="2023-08-02T09:47:54.778" v="2768" actId="2696"/>
        <pc:sldMkLst>
          <pc:docMk/>
          <pc:sldMk cId="2333074306" sldId="907"/>
        </pc:sldMkLst>
        <pc:spChg chg="mod ord">
          <ac:chgData name="Mago, Nitika" userId="eb4dfd7f-5a13-4bd1-acb0-2d627733e6c8" providerId="ADAL" clId="{A8C21264-932A-4594-81BD-41BDE48608D4}" dt="2023-08-02T09:47:45.994" v="2767" actId="404"/>
          <ac:spMkLst>
            <pc:docMk/>
            <pc:sldMk cId="2333074306" sldId="907"/>
            <ac:spMk id="2" creationId="{0D915AB3-F9CA-F2B9-015D-C6611EF81050}"/>
          </ac:spMkLst>
        </pc:spChg>
        <pc:spChg chg="mod ord">
          <ac:chgData name="Mago, Nitika" userId="eb4dfd7f-5a13-4bd1-acb0-2d627733e6c8" providerId="ADAL" clId="{A8C21264-932A-4594-81BD-41BDE48608D4}" dt="2023-08-02T09:33:20.360" v="1842" actId="20577"/>
          <ac:spMkLst>
            <pc:docMk/>
            <pc:sldMk cId="2333074306" sldId="907"/>
            <ac:spMk id="3" creationId="{18EA25B1-7C9E-0837-F8AC-734E9BB0553D}"/>
          </ac:spMkLst>
        </pc:spChg>
        <pc:spChg chg="mod ord">
          <ac:chgData name="Mago, Nitika" userId="eb4dfd7f-5a13-4bd1-acb0-2d627733e6c8" providerId="ADAL" clId="{A8C21264-932A-4594-81BD-41BDE48608D4}" dt="2023-08-02T09:21:15.933" v="1044" actId="700"/>
          <ac:spMkLst>
            <pc:docMk/>
            <pc:sldMk cId="2333074306" sldId="907"/>
            <ac:spMk id="4" creationId="{2099055B-D51C-0856-68DC-D8890BD4AA39}"/>
          </ac:spMkLst>
        </pc:spChg>
        <pc:picChg chg="mod">
          <ac:chgData name="Mago, Nitika" userId="eb4dfd7f-5a13-4bd1-acb0-2d627733e6c8" providerId="ADAL" clId="{A8C21264-932A-4594-81BD-41BDE48608D4}" dt="2023-08-02T09:33:23.012" v="1843" actId="1076"/>
          <ac:picMkLst>
            <pc:docMk/>
            <pc:sldMk cId="2333074306" sldId="907"/>
            <ac:picMk id="5" creationId="{A74450E7-ECE2-44B8-5962-AA20E78CA4AC}"/>
          </ac:picMkLst>
        </pc:picChg>
      </pc:sldChg>
      <pc:sldChg chg="modSp new mod">
        <pc:chgData name="Mago, Nitika" userId="eb4dfd7f-5a13-4bd1-acb0-2d627733e6c8" providerId="ADAL" clId="{A8C21264-932A-4594-81BD-41BDE48608D4}" dt="2023-08-02T15:31:08.750" v="4116" actId="20577"/>
        <pc:sldMkLst>
          <pc:docMk/>
          <pc:sldMk cId="4201633975" sldId="908"/>
        </pc:sldMkLst>
        <pc:spChg chg="mod">
          <ac:chgData name="Mago, Nitika" userId="eb4dfd7f-5a13-4bd1-acb0-2d627733e6c8" providerId="ADAL" clId="{A8C21264-932A-4594-81BD-41BDE48608D4}" dt="2023-08-02T15:31:08.750" v="4116" actId="20577"/>
          <ac:spMkLst>
            <pc:docMk/>
            <pc:sldMk cId="4201633975" sldId="908"/>
            <ac:spMk id="2" creationId="{41F31A6E-F052-E609-D8E3-C7978331AF83}"/>
          </ac:spMkLst>
        </pc:spChg>
        <pc:spChg chg="mod">
          <ac:chgData name="Mago, Nitika" userId="eb4dfd7f-5a13-4bd1-acb0-2d627733e6c8" providerId="ADAL" clId="{A8C21264-932A-4594-81BD-41BDE48608D4}" dt="2023-08-02T15:30:25.763" v="4111" actId="113"/>
          <ac:spMkLst>
            <pc:docMk/>
            <pc:sldMk cId="4201633975" sldId="908"/>
            <ac:spMk id="3" creationId="{BB904FE9-AF99-F1C2-096B-09B744B88E9C}"/>
          </ac:spMkLst>
        </pc:spChg>
      </pc:sldChg>
      <pc:sldChg chg="add">
        <pc:chgData name="Mago, Nitika" userId="eb4dfd7f-5a13-4bd1-acb0-2d627733e6c8" providerId="ADAL" clId="{A8C21264-932A-4594-81BD-41BDE48608D4}" dt="2023-08-02T15:31:57.406" v="4117"/>
        <pc:sldMkLst>
          <pc:docMk/>
          <pc:sldMk cId="3792074370" sldId="909"/>
        </pc:sldMkLst>
      </pc:sldChg>
      <pc:sldChg chg="add">
        <pc:chgData name="Mago, Nitika" userId="eb4dfd7f-5a13-4bd1-acb0-2d627733e6c8" providerId="ADAL" clId="{A8C21264-932A-4594-81BD-41BDE48608D4}" dt="2023-08-02T15:31:57.406" v="4117"/>
        <pc:sldMkLst>
          <pc:docMk/>
          <pc:sldMk cId="2328110654" sldId="910"/>
        </pc:sldMkLst>
      </pc:sldChg>
      <pc:sldChg chg="add">
        <pc:chgData name="Mago, Nitika" userId="eb4dfd7f-5a13-4bd1-acb0-2d627733e6c8" providerId="ADAL" clId="{A8C21264-932A-4594-81BD-41BDE48608D4}" dt="2023-08-02T15:31:57.406" v="4117"/>
        <pc:sldMkLst>
          <pc:docMk/>
          <pc:sldMk cId="2406380290" sldId="911"/>
        </pc:sldMkLst>
      </pc:sldChg>
      <pc:sldChg chg="add">
        <pc:chgData name="Mago, Nitika" userId="eb4dfd7f-5a13-4bd1-acb0-2d627733e6c8" providerId="ADAL" clId="{A8C21264-932A-4594-81BD-41BDE48608D4}" dt="2023-08-02T15:31:57.406" v="4117"/>
        <pc:sldMkLst>
          <pc:docMk/>
          <pc:sldMk cId="692009581" sldId="912"/>
        </pc:sldMkLst>
      </pc:sldChg>
      <pc:sldChg chg="modSp new mod">
        <pc:chgData name="Mago, Nitika" userId="eb4dfd7f-5a13-4bd1-acb0-2d627733e6c8" providerId="ADAL" clId="{A8C21264-932A-4594-81BD-41BDE48608D4}" dt="2023-08-02T15:40:53.494" v="5741" actId="20577"/>
        <pc:sldMkLst>
          <pc:docMk/>
          <pc:sldMk cId="185542641" sldId="913"/>
        </pc:sldMkLst>
        <pc:spChg chg="mod">
          <ac:chgData name="Mago, Nitika" userId="eb4dfd7f-5a13-4bd1-acb0-2d627733e6c8" providerId="ADAL" clId="{A8C21264-932A-4594-81BD-41BDE48608D4}" dt="2023-08-02T15:32:42.016" v="4144" actId="20577"/>
          <ac:spMkLst>
            <pc:docMk/>
            <pc:sldMk cId="185542641" sldId="913"/>
            <ac:spMk id="2" creationId="{704024C6-9B0A-89D5-0E4E-D489E9E1A7F6}"/>
          </ac:spMkLst>
        </pc:spChg>
        <pc:spChg chg="mod">
          <ac:chgData name="Mago, Nitika" userId="eb4dfd7f-5a13-4bd1-acb0-2d627733e6c8" providerId="ADAL" clId="{A8C21264-932A-4594-81BD-41BDE48608D4}" dt="2023-08-02T15:40:53.494" v="5741" actId="20577"/>
          <ac:spMkLst>
            <pc:docMk/>
            <pc:sldMk cId="185542641" sldId="913"/>
            <ac:spMk id="3" creationId="{3BE318E4-879E-1F27-5B4B-B025CC340D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8/2/2023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8/2/2023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ESR is providing 40 MW of FFR and has a 40*.25 = 10MWh SOC requirement</a:t>
            </a:r>
          </a:p>
          <a:p>
            <a:r>
              <a:rPr lang="en-US" dirty="0"/>
              <a:t>2 – FFR event occurs (t0), ESR is injecting MWs into grid. SOC requirement declines</a:t>
            </a:r>
          </a:p>
          <a:p>
            <a:r>
              <a:rPr lang="en-US" dirty="0"/>
              <a:t>3 – At t0 + 10 mins have elapsed and FFR is recalled. for 15mins after FFR is recalled, the SOC requirement for FFR is same as SOC Req at t0 + 10min.</a:t>
            </a:r>
          </a:p>
          <a:p>
            <a:r>
              <a:rPr lang="en-US" dirty="0"/>
              <a:t>4 –  SOC requirement is restored.</a:t>
            </a:r>
          </a:p>
        </p:txBody>
      </p:sp>
      <p:sp>
        <p:nvSpPr>
          <p:cNvPr id="4" name="Slide Number Placeholder 3"/>
          <p:cNvSpPr>
            <a:spLocks noGrp="1"/>
          </p:cNvSpPr>
          <p:nvPr>
            <p:ph type="sldNum" sz="quarter" idx="5"/>
          </p:nvPr>
        </p:nvSpPr>
        <p:spPr/>
        <p:txBody>
          <a:bodyPr/>
          <a:lstStyle/>
          <a:p>
            <a:fld id="{A772613F-3576-4EE9-945C-25503B987A39}" type="slidenum">
              <a:rPr lang="en-US" smtClean="0"/>
              <a:t>5</a:t>
            </a:fld>
            <a:endParaRPr lang="en-US"/>
          </a:p>
        </p:txBody>
      </p:sp>
    </p:spTree>
    <p:extLst>
      <p:ext uri="{BB962C8B-B14F-4D97-AF65-F5344CB8AC3E}">
        <p14:creationId xmlns:p14="http://schemas.microsoft.com/office/powerpoint/2010/main" val="210814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8</a:t>
            </a:fld>
            <a:endParaRPr lang="en-US"/>
          </a:p>
        </p:txBody>
      </p:sp>
    </p:spTree>
    <p:extLst>
      <p:ext uri="{BB962C8B-B14F-4D97-AF65-F5344CB8AC3E}">
        <p14:creationId xmlns:p14="http://schemas.microsoft.com/office/powerpoint/2010/main" val="399323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23</a:t>
            </a:fld>
            <a:endParaRPr lang="en-US"/>
          </a:p>
        </p:txBody>
      </p:sp>
    </p:spTree>
    <p:extLst>
      <p:ext uri="{BB962C8B-B14F-4D97-AF65-F5344CB8AC3E}">
        <p14:creationId xmlns:p14="http://schemas.microsoft.com/office/powerpoint/2010/main" val="329690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43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98019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 id="2147483704" r:id="rId6"/>
    <p:sldLayoutId id="2147483705" r:id="rId7"/>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kenneth.ragsdale@ercot.com" TargetMode="External"/><Relationship Id="rId2" Type="http://schemas.openxmlformats.org/officeDocument/2006/relationships/hyperlink" Target="mailto:nmago@ercot.com" TargetMode="External"/><Relationship Id="rId1" Type="http://schemas.openxmlformats.org/officeDocument/2006/relationships/slideLayout" Target="../slideLayouts/slideLayout2.xml"/><Relationship Id="rId5" Type="http://schemas.openxmlformats.org/officeDocument/2006/relationships/hyperlink" Target="mailto:pshaw@ercot.com" TargetMode="External"/><Relationship Id="rId4" Type="http://schemas.openxmlformats.org/officeDocument/2006/relationships/hyperlink" Target="mailto:smoorty@erco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rcot.com/calendar/07192023-Workshop_--Discuss-NPRR1186" TargetMode="External"/><Relationship Id="rId2" Type="http://schemas.openxmlformats.org/officeDocument/2006/relationships/hyperlink" Target="https://www.ercot.com/calendar/06222023-Changes-to-improve-monitoring" TargetMode="External"/><Relationship Id="rId1" Type="http://schemas.openxmlformats.org/officeDocument/2006/relationships/slideLayout" Target="../slideLayouts/slideLayout2.xml"/><Relationship Id="rId4" Type="http://schemas.openxmlformats.org/officeDocument/2006/relationships/hyperlink" Target="https://www.ercot.com/calendar/08022023-Workshop_-Continue-Discussion-NPRR118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r>
              <a:rPr lang="en-US" dirty="0"/>
              <a:t>August 2, 2023</a:t>
            </a:r>
          </a:p>
        </p:txBody>
      </p:sp>
      <p:sp>
        <p:nvSpPr>
          <p:cNvPr id="4" name="Text Placeholder 3"/>
          <p:cNvSpPr>
            <a:spLocks noGrp="1"/>
          </p:cNvSpPr>
          <p:nvPr>
            <p:ph type="body" sz="quarter" idx="10"/>
          </p:nvPr>
        </p:nvSpPr>
        <p:spPr>
          <a:xfrm>
            <a:off x="3547872" y="3905250"/>
            <a:ext cx="4465283" cy="447294"/>
          </a:xfrm>
        </p:spPr>
        <p:txBody>
          <a:bodyPr/>
          <a:lstStyle/>
          <a:p>
            <a:r>
              <a:rPr lang="en-US" dirty="0"/>
              <a:t>ERCOT Staff</a:t>
            </a:r>
          </a:p>
        </p:txBody>
      </p:sp>
      <p:sp>
        <p:nvSpPr>
          <p:cNvPr id="5" name="Text Placeholder 4"/>
          <p:cNvSpPr>
            <a:spLocks noGrp="1"/>
          </p:cNvSpPr>
          <p:nvPr>
            <p:ph type="body" sz="quarter" idx="11"/>
          </p:nvPr>
        </p:nvSpPr>
        <p:spPr/>
        <p:txBody>
          <a:bodyPr/>
          <a:lstStyle/>
          <a:p>
            <a:r>
              <a:rPr lang="en-US" dirty="0"/>
              <a:t>NPRR1186 </a:t>
            </a:r>
          </a:p>
          <a:p>
            <a:r>
              <a:rPr lang="en-US" sz="1800" dirty="0">
                <a:effectLst/>
                <a:latin typeface="Times New Roman" panose="02020603050405020304" pitchFamily="18" charset="0"/>
                <a:ea typeface="Times New Roman" panose="02020603050405020304" pitchFamily="18" charset="0"/>
              </a:rPr>
              <a:t>Improvements Prior to the RTC+B Project for Better ESR State of Charge Awareness, Accounting, and Monitoring </a:t>
            </a:r>
            <a:endParaRPr lang="en-US" sz="1800" dirty="0">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ndParaRPr>
          </a:p>
          <a:p>
            <a:r>
              <a:rPr lang="en-US" sz="3200" dirty="0"/>
              <a:t>Discuss 7/31 Comments</a:t>
            </a:r>
          </a:p>
        </p:txBody>
      </p:sp>
    </p:spTree>
    <p:extLst>
      <p:ext uri="{BB962C8B-B14F-4D97-AF65-F5344CB8AC3E}">
        <p14:creationId xmlns:p14="http://schemas.microsoft.com/office/powerpoint/2010/main" val="180837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ED17-2E68-CC01-CD3E-05E4DFF56DE7}"/>
              </a:ext>
            </a:extLst>
          </p:cNvPr>
          <p:cNvSpPr>
            <a:spLocks noGrp="1"/>
          </p:cNvSpPr>
          <p:nvPr>
            <p:ph type="title"/>
          </p:nvPr>
        </p:nvSpPr>
        <p:spPr/>
        <p:txBody>
          <a:bodyPr/>
          <a:lstStyle/>
          <a:p>
            <a:r>
              <a:rPr lang="en-US" sz="2800" dirty="0"/>
              <a:t>Example 1: Minimum SOC Violation Not Flagged</a:t>
            </a:r>
          </a:p>
        </p:txBody>
      </p:sp>
      <p:sp>
        <p:nvSpPr>
          <p:cNvPr id="3" name="Content Placeholder 2">
            <a:extLst>
              <a:ext uri="{FF2B5EF4-FFF2-40B4-BE49-F238E27FC236}">
                <a16:creationId xmlns:a16="http://schemas.microsoft.com/office/drawing/2014/main" id="{D7EB4025-7FE3-61D8-A88E-DD0AFD88160A}"/>
              </a:ext>
            </a:extLst>
          </p:cNvPr>
          <p:cNvSpPr>
            <a:spLocks noGrp="1"/>
          </p:cNvSpPr>
          <p:nvPr>
            <p:ph idx="1"/>
          </p:nvPr>
        </p:nvSpPr>
        <p:spPr/>
        <p:txBody>
          <a:bodyPr/>
          <a:lstStyle/>
          <a:p>
            <a:r>
              <a:rPr lang="en-US" sz="1400" dirty="0"/>
              <a:t>The ESR started the hour with SOC lower than SOC Requirement. The ESR received charging base points, quickly raising their SOC above the SOC requirement for this hour and ensuring SOC will be greater than the requirement at the start of the next hour</a:t>
            </a:r>
          </a:p>
        </p:txBody>
      </p:sp>
      <p:sp>
        <p:nvSpPr>
          <p:cNvPr id="4" name="Slide Number Placeholder 3">
            <a:extLst>
              <a:ext uri="{FF2B5EF4-FFF2-40B4-BE49-F238E27FC236}">
                <a16:creationId xmlns:a16="http://schemas.microsoft.com/office/drawing/2014/main" id="{229CDD1F-8EDD-9E01-76E4-477DE6A0305E}"/>
              </a:ext>
            </a:extLst>
          </p:cNvPr>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4098" name="Picture 2" descr="image">
            <a:extLst>
              <a:ext uri="{FF2B5EF4-FFF2-40B4-BE49-F238E27FC236}">
                <a16:creationId xmlns:a16="http://schemas.microsoft.com/office/drawing/2014/main" id="{D2F45D3F-61F0-E433-EF75-D8BC95232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9"/>
          <a:stretch/>
        </p:blipFill>
        <p:spPr bwMode="auto">
          <a:xfrm>
            <a:off x="38501" y="1395167"/>
            <a:ext cx="9066998" cy="4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6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960A-F13D-6918-754E-D98A06C5E845}"/>
              </a:ext>
            </a:extLst>
          </p:cNvPr>
          <p:cNvSpPr>
            <a:spLocks noGrp="1"/>
          </p:cNvSpPr>
          <p:nvPr>
            <p:ph type="title"/>
          </p:nvPr>
        </p:nvSpPr>
        <p:spPr/>
        <p:txBody>
          <a:bodyPr/>
          <a:lstStyle/>
          <a:p>
            <a:r>
              <a:rPr lang="en-US" sz="2800" dirty="0"/>
              <a:t>Example 2: Minimum SOC Violation Not Flagged</a:t>
            </a:r>
          </a:p>
        </p:txBody>
      </p:sp>
      <p:sp>
        <p:nvSpPr>
          <p:cNvPr id="3" name="Content Placeholder 2">
            <a:extLst>
              <a:ext uri="{FF2B5EF4-FFF2-40B4-BE49-F238E27FC236}">
                <a16:creationId xmlns:a16="http://schemas.microsoft.com/office/drawing/2014/main" id="{453BFBCD-208F-A685-8E17-094FEC12219E}"/>
              </a:ext>
            </a:extLst>
          </p:cNvPr>
          <p:cNvSpPr>
            <a:spLocks noGrp="1"/>
          </p:cNvSpPr>
          <p:nvPr>
            <p:ph idx="1"/>
          </p:nvPr>
        </p:nvSpPr>
        <p:spPr/>
        <p:txBody>
          <a:bodyPr/>
          <a:lstStyle/>
          <a:p>
            <a:r>
              <a:rPr lang="en-US" sz="1400" dirty="0"/>
              <a:t>The ESR started the hour with SOC &lt; SOC Requirement. Moved AS Responsibility to another unit a few minutes into the hour</a:t>
            </a:r>
          </a:p>
        </p:txBody>
      </p:sp>
      <p:sp>
        <p:nvSpPr>
          <p:cNvPr id="4" name="Slide Number Placeholder 3">
            <a:extLst>
              <a:ext uri="{FF2B5EF4-FFF2-40B4-BE49-F238E27FC236}">
                <a16:creationId xmlns:a16="http://schemas.microsoft.com/office/drawing/2014/main" id="{5DCA65F3-BB76-C2BE-0301-6052E59D5D8C}"/>
              </a:ext>
            </a:extLst>
          </p:cNvPr>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10" name="Picture 9" descr="Background pattern&#10;&#10;Description automatically generated">
            <a:extLst>
              <a:ext uri="{FF2B5EF4-FFF2-40B4-BE49-F238E27FC236}">
                <a16:creationId xmlns:a16="http://schemas.microsoft.com/office/drawing/2014/main" id="{05CA121B-8223-A7E1-776E-4C1598CF4EFA}"/>
              </a:ext>
            </a:extLst>
          </p:cNvPr>
          <p:cNvPicPr>
            <a:picLocks noChangeAspect="1"/>
          </p:cNvPicPr>
          <p:nvPr/>
        </p:nvPicPr>
        <p:blipFill rotWithShape="1">
          <a:blip r:embed="rId2">
            <a:extLst>
              <a:ext uri="{28A0092B-C50C-407E-A947-70E740481C1C}">
                <a14:useLocalDpi xmlns:a14="http://schemas.microsoft.com/office/drawing/2010/main" val="0"/>
              </a:ext>
            </a:extLst>
          </a:blip>
          <a:srcRect l="5541"/>
          <a:stretch/>
        </p:blipFill>
        <p:spPr>
          <a:xfrm>
            <a:off x="59549" y="1305808"/>
            <a:ext cx="9024902" cy="4246384"/>
          </a:xfrm>
          <a:prstGeom prst="rect">
            <a:avLst/>
          </a:prstGeom>
        </p:spPr>
      </p:pic>
    </p:spTree>
    <p:extLst>
      <p:ext uri="{BB962C8B-B14F-4D97-AF65-F5344CB8AC3E}">
        <p14:creationId xmlns:p14="http://schemas.microsoft.com/office/powerpoint/2010/main" val="412911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EAF2-5FFB-3DA7-2B26-9CD9937DB806}"/>
              </a:ext>
            </a:extLst>
          </p:cNvPr>
          <p:cNvSpPr>
            <a:spLocks noGrp="1"/>
          </p:cNvSpPr>
          <p:nvPr>
            <p:ph type="title"/>
          </p:nvPr>
        </p:nvSpPr>
        <p:spPr/>
        <p:txBody>
          <a:bodyPr/>
          <a:lstStyle/>
          <a:p>
            <a:r>
              <a:rPr lang="en-US" sz="2800" dirty="0"/>
              <a:t>Example 3: Minimum SOC Violation flagged by 20% threshold</a:t>
            </a:r>
          </a:p>
        </p:txBody>
      </p:sp>
      <p:sp>
        <p:nvSpPr>
          <p:cNvPr id="8" name="Content Placeholder 7">
            <a:extLst>
              <a:ext uri="{FF2B5EF4-FFF2-40B4-BE49-F238E27FC236}">
                <a16:creationId xmlns:a16="http://schemas.microsoft.com/office/drawing/2014/main" id="{3B8FC7BE-ED40-AA5B-25CB-CA99B96E1B99}"/>
              </a:ext>
            </a:extLst>
          </p:cNvPr>
          <p:cNvSpPr>
            <a:spLocks noGrp="1"/>
          </p:cNvSpPr>
          <p:nvPr>
            <p:ph idx="1"/>
          </p:nvPr>
        </p:nvSpPr>
        <p:spPr>
          <a:xfrm>
            <a:off x="304800" y="1106905"/>
            <a:ext cx="8534400" cy="4813128"/>
          </a:xfrm>
        </p:spPr>
        <p:txBody>
          <a:bodyPr/>
          <a:lstStyle/>
          <a:p>
            <a:r>
              <a:rPr lang="en-US" sz="1400" dirty="0"/>
              <a:t>The ESR started the hour with its SOC below the minimum SOC requirement and was consistently low till just prior to 30minutes into the hour. The 20% threshold will flag this scenario.</a:t>
            </a:r>
          </a:p>
          <a:p>
            <a:endParaRPr lang="en-US" dirty="0"/>
          </a:p>
        </p:txBody>
      </p:sp>
      <p:sp>
        <p:nvSpPr>
          <p:cNvPr id="4" name="Slide Number Placeholder 3">
            <a:extLst>
              <a:ext uri="{FF2B5EF4-FFF2-40B4-BE49-F238E27FC236}">
                <a16:creationId xmlns:a16="http://schemas.microsoft.com/office/drawing/2014/main" id="{3826FB63-8C8E-0CFD-4B00-CEDA244F095E}"/>
              </a:ext>
            </a:extLst>
          </p:cNvPr>
          <p:cNvSpPr>
            <a:spLocks noGrp="1"/>
          </p:cNvSpPr>
          <p:nvPr>
            <p:ph type="sldNum" sz="quarter" idx="4"/>
          </p:nvPr>
        </p:nvSpPr>
        <p:spPr/>
        <p:txBody>
          <a:bodyPr/>
          <a:lstStyle/>
          <a:p>
            <a:fld id="{1D93BD3E-1E9A-4970-A6F7-E7AC52762E0C}" type="slidenum">
              <a:rPr lang="en-US" smtClean="0"/>
              <a:pPr/>
              <a:t>12</a:t>
            </a:fld>
            <a:endParaRPr lang="en-US"/>
          </a:p>
        </p:txBody>
      </p:sp>
      <p:pic>
        <p:nvPicPr>
          <p:cNvPr id="1026" name="Picture 2">
            <a:extLst>
              <a:ext uri="{FF2B5EF4-FFF2-40B4-BE49-F238E27FC236}">
                <a16:creationId xmlns:a16="http://schemas.microsoft.com/office/drawing/2014/main" id="{C30DB710-B0FD-EF73-F5B7-E404888430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08"/>
          <a:stretch/>
        </p:blipFill>
        <p:spPr bwMode="auto">
          <a:xfrm>
            <a:off x="170852" y="1522244"/>
            <a:ext cx="8878495" cy="424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5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724F8E-508B-BAD0-EDE4-6550D13A364F}"/>
              </a:ext>
            </a:extLst>
          </p:cNvPr>
          <p:cNvSpPr>
            <a:spLocks noGrp="1"/>
          </p:cNvSpPr>
          <p:nvPr>
            <p:ph idx="1"/>
          </p:nvPr>
        </p:nvSpPr>
        <p:spPr>
          <a:xfrm>
            <a:off x="304800" y="1212783"/>
            <a:ext cx="8534400" cy="4707250"/>
          </a:xfrm>
        </p:spPr>
        <p:txBody>
          <a:bodyPr/>
          <a:lstStyle/>
          <a:p>
            <a:r>
              <a:rPr lang="en-US" sz="1400" dirty="0"/>
              <a:t>The ESR started the hour with its SOC below the minimum SOC requirement and was consistently low till just prior to 30minutes into the hour. The 8 </a:t>
            </a:r>
            <a:r>
              <a:rPr lang="en-US" sz="1400" dirty="0" err="1"/>
              <a:t>MWhh</a:t>
            </a:r>
            <a:r>
              <a:rPr lang="en-US" sz="1400" dirty="0"/>
              <a:t> threshold will flag this scenario.</a:t>
            </a:r>
          </a:p>
          <a:p>
            <a:endParaRPr lang="en-US" dirty="0"/>
          </a:p>
        </p:txBody>
      </p:sp>
      <p:sp>
        <p:nvSpPr>
          <p:cNvPr id="2" name="Title 1">
            <a:extLst>
              <a:ext uri="{FF2B5EF4-FFF2-40B4-BE49-F238E27FC236}">
                <a16:creationId xmlns:a16="http://schemas.microsoft.com/office/drawing/2014/main" id="{546533A5-6A6D-5EA4-9CAE-6252117CC083}"/>
              </a:ext>
            </a:extLst>
          </p:cNvPr>
          <p:cNvSpPr>
            <a:spLocks noGrp="1"/>
          </p:cNvSpPr>
          <p:nvPr>
            <p:ph type="title"/>
          </p:nvPr>
        </p:nvSpPr>
        <p:spPr/>
        <p:txBody>
          <a:bodyPr/>
          <a:lstStyle/>
          <a:p>
            <a:r>
              <a:rPr lang="en-US" sz="2800" dirty="0"/>
              <a:t>Example 5: Minimum SOC Violation flagged by 8MWhh threshold</a:t>
            </a:r>
          </a:p>
        </p:txBody>
      </p:sp>
      <p:sp>
        <p:nvSpPr>
          <p:cNvPr id="4" name="Slide Number Placeholder 3">
            <a:extLst>
              <a:ext uri="{FF2B5EF4-FFF2-40B4-BE49-F238E27FC236}">
                <a16:creationId xmlns:a16="http://schemas.microsoft.com/office/drawing/2014/main" id="{DDC83D49-C99A-2628-244F-578A5975076B}"/>
              </a:ext>
            </a:extLst>
          </p:cNvPr>
          <p:cNvSpPr>
            <a:spLocks noGrp="1"/>
          </p:cNvSpPr>
          <p:nvPr>
            <p:ph type="sldNum" sz="quarter" idx="4"/>
          </p:nvPr>
        </p:nvSpPr>
        <p:spPr/>
        <p:txBody>
          <a:bodyPr/>
          <a:lstStyle/>
          <a:p>
            <a:fld id="{1D93BD3E-1E9A-4970-A6F7-E7AC52762E0C}" type="slidenum">
              <a:rPr lang="en-US" smtClean="0"/>
              <a:pPr/>
              <a:t>13</a:t>
            </a:fld>
            <a:endParaRPr lang="en-US"/>
          </a:p>
        </p:txBody>
      </p:sp>
      <p:pic>
        <p:nvPicPr>
          <p:cNvPr id="9" name="Content Placeholder 5">
            <a:extLst>
              <a:ext uri="{FF2B5EF4-FFF2-40B4-BE49-F238E27FC236}">
                <a16:creationId xmlns:a16="http://schemas.microsoft.com/office/drawing/2014/main" id="{D766F9A4-00C5-A2AF-A37C-E4EE4BFBBC8E}"/>
              </a:ext>
            </a:extLst>
          </p:cNvPr>
          <p:cNvPicPr>
            <a:picLocks noChangeAspect="1"/>
          </p:cNvPicPr>
          <p:nvPr/>
        </p:nvPicPr>
        <p:blipFill rotWithShape="1">
          <a:blip r:embed="rId2">
            <a:extLst>
              <a:ext uri="{28A0092B-C50C-407E-A947-70E740481C1C}">
                <a14:useLocalDpi xmlns:a14="http://schemas.microsoft.com/office/drawing/2010/main" val="0"/>
              </a:ext>
            </a:extLst>
          </a:blip>
          <a:srcRect l="7496"/>
          <a:stretch/>
        </p:blipFill>
        <p:spPr>
          <a:xfrm>
            <a:off x="0" y="1568344"/>
            <a:ext cx="9057373" cy="4351689"/>
          </a:xfrm>
          <a:prstGeom prst="rect">
            <a:avLst/>
          </a:prstGeom>
        </p:spPr>
      </p:pic>
    </p:spTree>
    <p:extLst>
      <p:ext uri="{BB962C8B-B14F-4D97-AF65-F5344CB8AC3E}">
        <p14:creationId xmlns:p14="http://schemas.microsoft.com/office/powerpoint/2010/main" val="201022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FBEE-72AA-7E2C-7753-641869243C95}"/>
              </a:ext>
            </a:extLst>
          </p:cNvPr>
          <p:cNvSpPr>
            <a:spLocks noGrp="1"/>
          </p:cNvSpPr>
          <p:nvPr>
            <p:ph type="title"/>
          </p:nvPr>
        </p:nvSpPr>
        <p:spPr/>
        <p:txBody>
          <a:bodyPr/>
          <a:lstStyle/>
          <a:p>
            <a:r>
              <a:rPr lang="en-US" sz="2400" dirty="0"/>
              <a:t>Thresholds Explanation – Maximum SOC Requirement</a:t>
            </a:r>
          </a:p>
        </p:txBody>
      </p:sp>
      <p:sp>
        <p:nvSpPr>
          <p:cNvPr id="3" name="Content Placeholder 2">
            <a:extLst>
              <a:ext uri="{FF2B5EF4-FFF2-40B4-BE49-F238E27FC236}">
                <a16:creationId xmlns:a16="http://schemas.microsoft.com/office/drawing/2014/main" id="{E4EAB156-E813-CED3-FF68-E88DB79008FE}"/>
              </a:ext>
            </a:extLst>
          </p:cNvPr>
          <p:cNvSpPr>
            <a:spLocks noGrp="1"/>
          </p:cNvSpPr>
          <p:nvPr>
            <p:ph idx="1"/>
          </p:nvPr>
        </p:nvSpPr>
        <p:spPr/>
        <p:txBody>
          <a:bodyPr/>
          <a:lstStyle/>
          <a:p>
            <a:r>
              <a:rPr lang="en-US" sz="1400" dirty="0">
                <a:solidFill>
                  <a:schemeClr val="accent1"/>
                </a:solidFill>
              </a:rPr>
              <a:t>Integrated shortfall </a:t>
            </a:r>
            <a:r>
              <a:rPr lang="en-US" sz="1400" dirty="0"/>
              <a:t>for maximum SOC requirement is area between SOC and maximum SOC requirement (grey area)</a:t>
            </a:r>
          </a:p>
          <a:p>
            <a:endParaRPr lang="en-US" sz="800" dirty="0"/>
          </a:p>
          <a:p>
            <a:r>
              <a:rPr lang="en-US" sz="1400" dirty="0">
                <a:solidFill>
                  <a:schemeClr val="accent1"/>
                </a:solidFill>
              </a:rPr>
              <a:t>Integrated requirement </a:t>
            </a:r>
            <a:r>
              <a:rPr lang="en-US" sz="1400" dirty="0"/>
              <a:t>is the area under between the maximum SOC requirement and the maximum state-of-charge of the ESR (grey + blue area)</a:t>
            </a:r>
          </a:p>
          <a:p>
            <a:endParaRPr lang="en-US" sz="800" dirty="0"/>
          </a:p>
          <a:p>
            <a:r>
              <a:rPr lang="en-US" sz="1400" dirty="0">
                <a:solidFill>
                  <a:schemeClr val="accent1"/>
                </a:solidFill>
              </a:rPr>
              <a:t>Integrated shortfall percentage </a:t>
            </a:r>
            <a:r>
              <a:rPr lang="en-US" sz="1400" dirty="0"/>
              <a:t>is equal to the integrated shortfall over the integrated requirement</a:t>
            </a:r>
          </a:p>
          <a:p>
            <a:pPr lvl="1"/>
            <a:r>
              <a:rPr lang="en-US" sz="1400" dirty="0"/>
              <a:t>i.e. grey area divided by</a:t>
            </a:r>
            <a:br>
              <a:rPr lang="en-US" sz="1400" dirty="0"/>
            </a:br>
            <a:r>
              <a:rPr lang="en-US" sz="1400" dirty="0"/>
              <a:t>grey area + blue area</a:t>
            </a:r>
          </a:p>
        </p:txBody>
      </p:sp>
      <p:sp>
        <p:nvSpPr>
          <p:cNvPr id="4" name="Slide Number Placeholder 3">
            <a:extLst>
              <a:ext uri="{FF2B5EF4-FFF2-40B4-BE49-F238E27FC236}">
                <a16:creationId xmlns:a16="http://schemas.microsoft.com/office/drawing/2014/main" id="{EB4947F1-D6DC-16BC-2A7C-D84360DA8DF3}"/>
              </a:ext>
            </a:extLst>
          </p:cNvPr>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Picture 2">
            <a:extLst>
              <a:ext uri="{FF2B5EF4-FFF2-40B4-BE49-F238E27FC236}">
                <a16:creationId xmlns:a16="http://schemas.microsoft.com/office/drawing/2014/main" id="{57C0F907-7F60-7D10-CB6A-26BD691A10D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610" y="3023118"/>
            <a:ext cx="4404780" cy="324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52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ED17-2E68-CC01-CD3E-05E4DFF56DE7}"/>
              </a:ext>
            </a:extLst>
          </p:cNvPr>
          <p:cNvSpPr>
            <a:spLocks noGrp="1"/>
          </p:cNvSpPr>
          <p:nvPr>
            <p:ph type="title"/>
          </p:nvPr>
        </p:nvSpPr>
        <p:spPr/>
        <p:txBody>
          <a:bodyPr/>
          <a:lstStyle/>
          <a:p>
            <a:r>
              <a:rPr lang="en-US" sz="2800" dirty="0"/>
              <a:t>Example 6: Maximum SOC Violation Not Flagged</a:t>
            </a:r>
          </a:p>
        </p:txBody>
      </p:sp>
      <p:sp>
        <p:nvSpPr>
          <p:cNvPr id="7" name="Content Placeholder 6">
            <a:extLst>
              <a:ext uri="{FF2B5EF4-FFF2-40B4-BE49-F238E27FC236}">
                <a16:creationId xmlns:a16="http://schemas.microsoft.com/office/drawing/2014/main" id="{C3E21C99-AAF7-1633-C481-6358B5691FA2}"/>
              </a:ext>
            </a:extLst>
          </p:cNvPr>
          <p:cNvSpPr>
            <a:spLocks noGrp="1"/>
          </p:cNvSpPr>
          <p:nvPr>
            <p:ph idx="1"/>
          </p:nvPr>
        </p:nvSpPr>
        <p:spPr/>
        <p:txBody>
          <a:bodyPr/>
          <a:lstStyle/>
          <a:p>
            <a:r>
              <a:rPr lang="en-US" sz="1400" dirty="0"/>
              <a:t>The ESR started the hour with SOC greater than the maximum SOC requirement. The ESR discharged at the beginning of the hour, lowering their SOC below the maximum SOC requirement for this hour and ensuring SOC will be lower than the requirement at the start of the next hour.</a:t>
            </a:r>
          </a:p>
          <a:p>
            <a:endParaRPr lang="en-US" dirty="0"/>
          </a:p>
        </p:txBody>
      </p:sp>
      <p:sp>
        <p:nvSpPr>
          <p:cNvPr id="4" name="Slide Number Placeholder 3">
            <a:extLst>
              <a:ext uri="{FF2B5EF4-FFF2-40B4-BE49-F238E27FC236}">
                <a16:creationId xmlns:a16="http://schemas.microsoft.com/office/drawing/2014/main" id="{229CDD1F-8EDD-9E01-76E4-477DE6A0305E}"/>
              </a:ext>
            </a:extLst>
          </p:cNvPr>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3" name="Picture 2" descr="A picture containing chart&#10;&#10;Description automatically generated">
            <a:extLst>
              <a:ext uri="{FF2B5EF4-FFF2-40B4-BE49-F238E27FC236}">
                <a16:creationId xmlns:a16="http://schemas.microsoft.com/office/drawing/2014/main" id="{6614CE42-04BC-B92A-77D1-FDE581D95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17" y="1654562"/>
            <a:ext cx="9597311" cy="4265471"/>
          </a:xfrm>
          <a:prstGeom prst="rect">
            <a:avLst/>
          </a:prstGeom>
        </p:spPr>
      </p:pic>
    </p:spTree>
    <p:extLst>
      <p:ext uri="{BB962C8B-B14F-4D97-AF65-F5344CB8AC3E}">
        <p14:creationId xmlns:p14="http://schemas.microsoft.com/office/powerpoint/2010/main" val="268217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DA9A-6A16-4E5D-0608-E407FE4E1543}"/>
              </a:ext>
            </a:extLst>
          </p:cNvPr>
          <p:cNvSpPr>
            <a:spLocks noGrp="1"/>
          </p:cNvSpPr>
          <p:nvPr>
            <p:ph type="title"/>
          </p:nvPr>
        </p:nvSpPr>
        <p:spPr/>
        <p:txBody>
          <a:bodyPr/>
          <a:lstStyle/>
          <a:p>
            <a:r>
              <a:rPr lang="en-US" sz="2800" dirty="0"/>
              <a:t>Example 7: Maximum SOC Violation flagged by 20% threshold </a:t>
            </a:r>
          </a:p>
        </p:txBody>
      </p:sp>
      <p:sp>
        <p:nvSpPr>
          <p:cNvPr id="8" name="Content Placeholder 7">
            <a:extLst>
              <a:ext uri="{FF2B5EF4-FFF2-40B4-BE49-F238E27FC236}">
                <a16:creationId xmlns:a16="http://schemas.microsoft.com/office/drawing/2014/main" id="{AB4327BA-175E-C531-EFD3-4043B672D55D}"/>
              </a:ext>
            </a:extLst>
          </p:cNvPr>
          <p:cNvSpPr>
            <a:spLocks noGrp="1"/>
          </p:cNvSpPr>
          <p:nvPr>
            <p:ph idx="1"/>
          </p:nvPr>
        </p:nvSpPr>
        <p:spPr>
          <a:xfrm>
            <a:off x="304800" y="1264997"/>
            <a:ext cx="8534400" cy="4655035"/>
          </a:xfrm>
        </p:spPr>
        <p:txBody>
          <a:bodyPr/>
          <a:lstStyle/>
          <a:p>
            <a:r>
              <a:rPr lang="en-US" sz="1400" dirty="0"/>
              <a:t>This ESR came into the hour with SOC above requirement and stayed above till just prior to 30min into the hour. The 20% threshold will flag this scenario.</a:t>
            </a:r>
            <a:endParaRPr lang="en-US" dirty="0"/>
          </a:p>
        </p:txBody>
      </p:sp>
      <p:sp>
        <p:nvSpPr>
          <p:cNvPr id="4" name="Slide Number Placeholder 3">
            <a:extLst>
              <a:ext uri="{FF2B5EF4-FFF2-40B4-BE49-F238E27FC236}">
                <a16:creationId xmlns:a16="http://schemas.microsoft.com/office/drawing/2014/main" id="{BBD221F1-F475-14A6-FABB-657AA220FC51}"/>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CC0B016-0386-9D33-79C6-072CF9882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09" y="2022569"/>
            <a:ext cx="9599092" cy="4266263"/>
          </a:xfrm>
          <a:prstGeom prst="rect">
            <a:avLst/>
          </a:prstGeom>
        </p:spPr>
      </p:pic>
    </p:spTree>
    <p:extLst>
      <p:ext uri="{BB962C8B-B14F-4D97-AF65-F5344CB8AC3E}">
        <p14:creationId xmlns:p14="http://schemas.microsoft.com/office/powerpoint/2010/main" val="349602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454517-558D-C305-E9A5-49AEFF6E639D}"/>
              </a:ext>
            </a:extLst>
          </p:cNvPr>
          <p:cNvSpPr>
            <a:spLocks noGrp="1"/>
          </p:cNvSpPr>
          <p:nvPr>
            <p:ph idx="1"/>
          </p:nvPr>
        </p:nvSpPr>
        <p:spPr>
          <a:xfrm>
            <a:off x="304800" y="1190157"/>
            <a:ext cx="8534400" cy="4729876"/>
          </a:xfrm>
        </p:spPr>
        <p:txBody>
          <a:bodyPr/>
          <a:lstStyle/>
          <a:p>
            <a:r>
              <a:rPr lang="en-US" sz="1400" dirty="0"/>
              <a:t>This ESR came into the hour with SOC above requirement and stayed above till just prior to 30min into the hour. The 8MWhh threshold will flag this scenario.</a:t>
            </a:r>
          </a:p>
          <a:p>
            <a:endParaRPr lang="en-US" dirty="0"/>
          </a:p>
        </p:txBody>
      </p:sp>
      <p:sp>
        <p:nvSpPr>
          <p:cNvPr id="2" name="Title 1">
            <a:extLst>
              <a:ext uri="{FF2B5EF4-FFF2-40B4-BE49-F238E27FC236}">
                <a16:creationId xmlns:a16="http://schemas.microsoft.com/office/drawing/2014/main" id="{CBEC023C-68E8-981D-8773-6BD0A22C1B73}"/>
              </a:ext>
            </a:extLst>
          </p:cNvPr>
          <p:cNvSpPr>
            <a:spLocks noGrp="1"/>
          </p:cNvSpPr>
          <p:nvPr>
            <p:ph type="title"/>
          </p:nvPr>
        </p:nvSpPr>
        <p:spPr/>
        <p:txBody>
          <a:bodyPr/>
          <a:lstStyle/>
          <a:p>
            <a:r>
              <a:rPr lang="en-US" sz="2800" dirty="0"/>
              <a:t>Example 7: Maximum SOC Violation flagged by 8 </a:t>
            </a:r>
            <a:r>
              <a:rPr lang="en-US" sz="2800" dirty="0" err="1"/>
              <a:t>MWhh</a:t>
            </a:r>
            <a:r>
              <a:rPr lang="en-US" sz="2800" dirty="0"/>
              <a:t> threshold</a:t>
            </a:r>
          </a:p>
        </p:txBody>
      </p:sp>
      <p:sp>
        <p:nvSpPr>
          <p:cNvPr id="4" name="Slide Number Placeholder 3">
            <a:extLst>
              <a:ext uri="{FF2B5EF4-FFF2-40B4-BE49-F238E27FC236}">
                <a16:creationId xmlns:a16="http://schemas.microsoft.com/office/drawing/2014/main" id="{6C919026-1D9D-BD95-DF50-CB43ED1D3D29}"/>
              </a:ext>
            </a:extLst>
          </p:cNvPr>
          <p:cNvSpPr>
            <a:spLocks noGrp="1"/>
          </p:cNvSpPr>
          <p:nvPr>
            <p:ph type="sldNum" sz="quarter" idx="4"/>
          </p:nvPr>
        </p:nvSpPr>
        <p:spPr/>
        <p:txBody>
          <a:bodyPr/>
          <a:lstStyle/>
          <a:p>
            <a:fld id="{1D93BD3E-1E9A-4970-A6F7-E7AC52762E0C}" type="slidenum">
              <a:rPr lang="en-US" smtClean="0"/>
              <a:pPr/>
              <a:t>17</a:t>
            </a:fld>
            <a:endParaRPr lang="en-US" dirty="0"/>
          </a:p>
        </p:txBody>
      </p:sp>
      <p:sp>
        <p:nvSpPr>
          <p:cNvPr id="11" name="Content Placeholder 2">
            <a:extLst>
              <a:ext uri="{FF2B5EF4-FFF2-40B4-BE49-F238E27FC236}">
                <a16:creationId xmlns:a16="http://schemas.microsoft.com/office/drawing/2014/main" id="{3A7649C0-5138-BDD6-5191-1D34951CE635}"/>
              </a:ext>
            </a:extLst>
          </p:cNvPr>
          <p:cNvSpPr txBox="1">
            <a:spLocks/>
          </p:cNvSpPr>
          <p:nvPr/>
        </p:nvSpPr>
        <p:spPr>
          <a:xfrm>
            <a:off x="304800" y="855406"/>
            <a:ext cx="8534400"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dirty="0"/>
          </a:p>
        </p:txBody>
      </p:sp>
      <p:pic>
        <p:nvPicPr>
          <p:cNvPr id="3" name="Content Placeholder 6" descr="Graphical user interface&#10;&#10;Description automatically generated with medium confidence">
            <a:extLst>
              <a:ext uri="{FF2B5EF4-FFF2-40B4-BE49-F238E27FC236}">
                <a16:creationId xmlns:a16="http://schemas.microsoft.com/office/drawing/2014/main" id="{E744850B-6381-F63D-F0DF-1E03AA557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32" y="1669693"/>
            <a:ext cx="9678732" cy="4301658"/>
          </a:xfrm>
          <a:prstGeom prst="rect">
            <a:avLst/>
          </a:prstGeom>
        </p:spPr>
      </p:pic>
    </p:spTree>
    <p:extLst>
      <p:ext uri="{BB962C8B-B14F-4D97-AF65-F5344CB8AC3E}">
        <p14:creationId xmlns:p14="http://schemas.microsoft.com/office/powerpoint/2010/main" val="90304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91545F-0331-EA49-0C0D-83EB8D0D60D6}"/>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5" name="Content Placeholder 4">
            <a:extLst>
              <a:ext uri="{FF2B5EF4-FFF2-40B4-BE49-F238E27FC236}">
                <a16:creationId xmlns:a16="http://schemas.microsoft.com/office/drawing/2014/main" id="{CD7D1739-9DA9-19C0-4CA2-4882703D7C75}"/>
              </a:ext>
            </a:extLst>
          </p:cNvPr>
          <p:cNvSpPr>
            <a:spLocks noGrp="1"/>
          </p:cNvSpPr>
          <p:nvPr>
            <p:ph idx="16"/>
          </p:nvPr>
        </p:nvSpPr>
        <p:spPr/>
        <p:txBody>
          <a:bodyPr/>
          <a:lstStyle/>
          <a:p>
            <a:r>
              <a:rPr lang="en-US" dirty="0"/>
              <a:t>ESR AS Telemetry Change</a:t>
            </a:r>
          </a:p>
          <a:p>
            <a:r>
              <a:rPr lang="en-US" sz="2800" i="1" dirty="0">
                <a:solidFill>
                  <a:schemeClr val="accent1"/>
                </a:solidFill>
              </a:rPr>
              <a:t>Luis Hinojosa</a:t>
            </a:r>
          </a:p>
        </p:txBody>
      </p:sp>
    </p:spTree>
    <p:extLst>
      <p:ext uri="{BB962C8B-B14F-4D97-AF65-F5344CB8AC3E}">
        <p14:creationId xmlns:p14="http://schemas.microsoft.com/office/powerpoint/2010/main" val="165333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E6B8-D1D3-E658-05C1-176BFEA8DA07}"/>
              </a:ext>
            </a:extLst>
          </p:cNvPr>
          <p:cNvSpPr>
            <a:spLocks noGrp="1"/>
          </p:cNvSpPr>
          <p:nvPr>
            <p:ph type="title"/>
          </p:nvPr>
        </p:nvSpPr>
        <p:spPr/>
        <p:txBody>
          <a:bodyPr/>
          <a:lstStyle/>
          <a:p>
            <a:r>
              <a:rPr lang="en-US" sz="2400" dirty="0"/>
              <a:t>ESR AS Telemetry Change – Not tied to NPRR1186</a:t>
            </a:r>
          </a:p>
        </p:txBody>
      </p:sp>
      <p:sp>
        <p:nvSpPr>
          <p:cNvPr id="3" name="Content Placeholder 2">
            <a:extLst>
              <a:ext uri="{FF2B5EF4-FFF2-40B4-BE49-F238E27FC236}">
                <a16:creationId xmlns:a16="http://schemas.microsoft.com/office/drawing/2014/main" id="{A42D693D-CCC2-D11A-CD0A-AEBF53E4850C}"/>
              </a:ext>
            </a:extLst>
          </p:cNvPr>
          <p:cNvSpPr>
            <a:spLocks noGrp="1"/>
          </p:cNvSpPr>
          <p:nvPr>
            <p:ph idx="1"/>
          </p:nvPr>
        </p:nvSpPr>
        <p:spPr>
          <a:xfrm>
            <a:off x="304800" y="972152"/>
            <a:ext cx="8534400" cy="4947881"/>
          </a:xfrm>
        </p:spPr>
        <p:txBody>
          <a:bodyPr/>
          <a:lstStyle/>
          <a:p>
            <a:r>
              <a:rPr lang="en-US" sz="1400" dirty="0"/>
              <a:t>The current combo model for ESR (combo of ESR-GR and ESR-CLR) has complicated the process of the QSE moving the AS responsibilities on an ESR between its modeled ESR-GR and ESR-CLR to self-manage SOC. In addition, under certain scenarios, an ESR-GR and/or ESR-CLR may incur compliance violations and Base Point Deviation charges even when the overall ESR performance meets expectations.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509588" lvl="1" indent="-166688">
              <a:buFont typeface="+mj-lt"/>
              <a:buAutoNum type="arabicPeriod" startAt="2"/>
            </a:pPr>
            <a:r>
              <a:rPr lang="en-US" sz="1400" dirty="0"/>
              <a:t>The telemetered Regulation Up and Regulation Down participation factors are expected to be updated based on Regulation deployment amounts for both ESR-GR and ESR-CLR so that ERCOT can compute expected Regulation deployment from both sides of the ESR. </a:t>
            </a:r>
            <a:endParaRPr lang="en-US" sz="1200" dirty="0"/>
          </a:p>
          <a:p>
            <a:endParaRPr lang="en-US" sz="1400" dirty="0"/>
          </a:p>
          <a:p>
            <a:r>
              <a:rPr lang="en-US" sz="1400" i="1" dirty="0">
                <a:solidFill>
                  <a:schemeClr val="accent6"/>
                </a:solidFill>
              </a:rPr>
              <a:t>In order to support (2) above changes to ERCOT system are needed to enable this feature. ERCOT has tested that </a:t>
            </a:r>
            <a:r>
              <a:rPr lang="en-US" sz="1400" b="1" i="1" dirty="0">
                <a:solidFill>
                  <a:schemeClr val="accent6"/>
                </a:solidFill>
              </a:rPr>
              <a:t>if this feature is enabled the current approach for telemetering AS continues to work</a:t>
            </a:r>
            <a:r>
              <a:rPr lang="en-US" sz="1400" i="1" dirty="0">
                <a:solidFill>
                  <a:schemeClr val="accent6"/>
                </a:solidFill>
              </a:rPr>
              <a:t>. Following slides provide additional details.</a:t>
            </a:r>
            <a:endParaRPr lang="en-US" sz="1400" dirty="0"/>
          </a:p>
          <a:p>
            <a:endParaRPr lang="en-US" sz="700" dirty="0"/>
          </a:p>
        </p:txBody>
      </p:sp>
      <p:sp>
        <p:nvSpPr>
          <p:cNvPr id="4" name="Slide Number Placeholder 3">
            <a:extLst>
              <a:ext uri="{FF2B5EF4-FFF2-40B4-BE49-F238E27FC236}">
                <a16:creationId xmlns:a16="http://schemas.microsoft.com/office/drawing/2014/main" id="{487438E0-EBAC-E3E5-9D5A-EECA533C98ED}"/>
              </a:ext>
            </a:extLst>
          </p:cNvPr>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5" name="Picture 4">
            <a:extLst>
              <a:ext uri="{FF2B5EF4-FFF2-40B4-BE49-F238E27FC236}">
                <a16:creationId xmlns:a16="http://schemas.microsoft.com/office/drawing/2014/main" id="{D91E9712-2D09-5569-AD3C-42F01D16CA1D}"/>
              </a:ext>
            </a:extLst>
          </p:cNvPr>
          <p:cNvPicPr>
            <a:picLocks noChangeAspect="1"/>
          </p:cNvPicPr>
          <p:nvPr/>
        </p:nvPicPr>
        <p:blipFill>
          <a:blip r:embed="rId2"/>
          <a:stretch>
            <a:fillRect/>
          </a:stretch>
        </p:blipFill>
        <p:spPr>
          <a:xfrm>
            <a:off x="4819026" y="2006127"/>
            <a:ext cx="4324974" cy="2487272"/>
          </a:xfrm>
          <a:prstGeom prst="rect">
            <a:avLst/>
          </a:prstGeom>
        </p:spPr>
      </p:pic>
      <p:sp>
        <p:nvSpPr>
          <p:cNvPr id="6" name="Content Placeholder 2">
            <a:extLst>
              <a:ext uri="{FF2B5EF4-FFF2-40B4-BE49-F238E27FC236}">
                <a16:creationId xmlns:a16="http://schemas.microsoft.com/office/drawing/2014/main" id="{83573691-6884-978D-000E-0F0A74FF9D27}"/>
              </a:ext>
            </a:extLst>
          </p:cNvPr>
          <p:cNvSpPr txBox="1">
            <a:spLocks/>
          </p:cNvSpPr>
          <p:nvPr/>
        </p:nvSpPr>
        <p:spPr>
          <a:xfrm>
            <a:off x="242419" y="2175309"/>
            <a:ext cx="4514226" cy="238546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400" dirty="0"/>
              <a:t>Proposed change in ESR AS telemetry</a:t>
            </a:r>
          </a:p>
          <a:p>
            <a:pPr marL="571500" lvl="1" indent="-228600">
              <a:buFont typeface="+mj-lt"/>
              <a:buAutoNum type="arabicPeriod"/>
            </a:pPr>
            <a:r>
              <a:rPr lang="en-US" sz="1400" dirty="0"/>
              <a:t>All up AS Responsibilities be carried first on the ESR-GR side of the ESR up till HSL and any remaining up AS Responsibility then be carried on the ESR-CLR side. Similarly, all the Regulation Down Responsibility be carried first on the ESR-CLR side of the ESR up till MPC and any remaining Regulation Down Responsibility then be carried on the ESR-GR side.</a:t>
            </a:r>
          </a:p>
        </p:txBody>
      </p:sp>
    </p:spTree>
    <p:extLst>
      <p:ext uri="{BB962C8B-B14F-4D97-AF65-F5344CB8AC3E}">
        <p14:creationId xmlns:p14="http://schemas.microsoft.com/office/powerpoint/2010/main" val="6938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305445-E271-7038-E11D-061CA0C85D57}"/>
              </a:ext>
            </a:extLst>
          </p:cNvPr>
          <p:cNvSpPr>
            <a:spLocks noGrp="1"/>
          </p:cNvSpPr>
          <p:nvPr>
            <p:ph idx="1"/>
          </p:nvPr>
        </p:nvSpPr>
        <p:spPr/>
        <p:txBody>
          <a:bodyPr/>
          <a:lstStyle/>
          <a:p>
            <a:pPr marL="0" indent="0">
              <a:buNone/>
            </a:pPr>
            <a:r>
              <a:rPr lang="en-US" b="1" dirty="0">
                <a:solidFill>
                  <a:schemeClr val="accent1"/>
                </a:solidFill>
              </a:rPr>
              <a:t>Agenda</a:t>
            </a:r>
          </a:p>
          <a:p>
            <a:r>
              <a:rPr lang="en-US" sz="1600" dirty="0"/>
              <a:t>Discuss the 7/31 ERCOT Comments on NPRR1186 </a:t>
            </a:r>
          </a:p>
          <a:p>
            <a:pPr lvl="1"/>
            <a:r>
              <a:rPr lang="en-US" sz="1600" dirty="0"/>
              <a:t>Review additional examples for SOC Requirement</a:t>
            </a:r>
          </a:p>
          <a:p>
            <a:pPr lvl="1"/>
            <a:r>
              <a:rPr lang="en-US" sz="1600" dirty="0"/>
              <a:t>Discuss Section 8.1 Edits with Examples</a:t>
            </a:r>
          </a:p>
          <a:p>
            <a:pPr lvl="1"/>
            <a:endParaRPr lang="en-US" sz="1600" dirty="0"/>
          </a:p>
          <a:p>
            <a:r>
              <a:rPr lang="en-US" sz="1600" dirty="0"/>
              <a:t>Discuss the proposed single model approach for telemetering AS responsibilities with examples.</a:t>
            </a:r>
          </a:p>
          <a:p>
            <a:pPr lvl="1"/>
            <a:r>
              <a:rPr lang="en-US" sz="1600" dirty="0"/>
              <a:t>Update on backward compatibility testing</a:t>
            </a:r>
          </a:p>
          <a:p>
            <a:pPr lvl="1"/>
            <a:r>
              <a:rPr lang="en-US" sz="1600" dirty="0"/>
              <a:t>Discuss potential implementation timeline for this change.</a:t>
            </a:r>
          </a:p>
          <a:p>
            <a:endParaRPr lang="en-US" sz="1600" dirty="0"/>
          </a:p>
          <a:p>
            <a:r>
              <a:rPr lang="en-US" sz="1600" dirty="0"/>
              <a:t>Summary and Next Steps</a:t>
            </a:r>
          </a:p>
          <a:p>
            <a:endParaRPr lang="en-US" dirty="0"/>
          </a:p>
        </p:txBody>
      </p:sp>
    </p:spTree>
    <p:extLst>
      <p:ext uri="{BB962C8B-B14F-4D97-AF65-F5344CB8AC3E}">
        <p14:creationId xmlns:p14="http://schemas.microsoft.com/office/powerpoint/2010/main" val="9133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4811-D3A5-0F04-C3D2-F82D46F02CA8}"/>
              </a:ext>
            </a:extLst>
          </p:cNvPr>
          <p:cNvSpPr>
            <a:spLocks noGrp="1"/>
          </p:cNvSpPr>
          <p:nvPr>
            <p:ph type="title"/>
          </p:nvPr>
        </p:nvSpPr>
        <p:spPr/>
        <p:txBody>
          <a:bodyPr/>
          <a:lstStyle/>
          <a:p>
            <a:r>
              <a:rPr lang="en-US" dirty="0"/>
              <a:t>ESR Regulation Adjustment Logic - Recap</a:t>
            </a:r>
          </a:p>
        </p:txBody>
      </p:sp>
      <p:sp>
        <p:nvSpPr>
          <p:cNvPr id="3" name="Content Placeholder 2">
            <a:extLst>
              <a:ext uri="{FF2B5EF4-FFF2-40B4-BE49-F238E27FC236}">
                <a16:creationId xmlns:a16="http://schemas.microsoft.com/office/drawing/2014/main" id="{D71D8451-D3CC-F1D2-74D1-5E23DE881022}"/>
              </a:ext>
            </a:extLst>
          </p:cNvPr>
          <p:cNvSpPr>
            <a:spLocks noGrp="1"/>
          </p:cNvSpPr>
          <p:nvPr>
            <p:ph idx="1"/>
          </p:nvPr>
        </p:nvSpPr>
        <p:spPr/>
        <p:txBody>
          <a:bodyPr/>
          <a:lstStyle/>
          <a:p>
            <a:r>
              <a:rPr lang="en-US" sz="1400" dirty="0"/>
              <a:t>When this logic is enabled, </a:t>
            </a:r>
          </a:p>
          <a:p>
            <a:pPr lvl="1"/>
            <a:r>
              <a:rPr lang="en-US" sz="1400" dirty="0"/>
              <a:t>Regulation Responsibility no longer needs to be moved across the ESR. This will limit the ESR from being “locked” due to AS.</a:t>
            </a:r>
          </a:p>
          <a:p>
            <a:pPr lvl="1"/>
            <a:r>
              <a:rPr lang="en-US" sz="1400" dirty="0"/>
              <a:t>As discussed in the previous workshop, participation factors should be updated to represent which portion of the ESR is providing regulation. Sum of participation factors should equal 1</a:t>
            </a:r>
          </a:p>
          <a:p>
            <a:pPr lvl="1"/>
            <a:r>
              <a:rPr lang="en-US" sz="1400" dirty="0"/>
              <a:t>If participation calculations are wrong, regulation deployment calculations will be incorrect and compliance reporting will be impacted.</a:t>
            </a:r>
          </a:p>
          <a:p>
            <a:pPr lvl="1"/>
            <a:endParaRPr lang="en-US" sz="1400" dirty="0"/>
          </a:p>
          <a:p>
            <a:pPr lvl="1"/>
            <a:endParaRPr lang="en-US" dirty="0"/>
          </a:p>
        </p:txBody>
      </p:sp>
      <p:sp>
        <p:nvSpPr>
          <p:cNvPr id="4" name="Slide Number Placeholder 3">
            <a:extLst>
              <a:ext uri="{FF2B5EF4-FFF2-40B4-BE49-F238E27FC236}">
                <a16:creationId xmlns:a16="http://schemas.microsoft.com/office/drawing/2014/main" id="{E2AB2D8E-F2C2-6AEA-61B2-283156D9B68C}"/>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Tree>
    <p:extLst>
      <p:ext uri="{BB962C8B-B14F-4D97-AF65-F5344CB8AC3E}">
        <p14:creationId xmlns:p14="http://schemas.microsoft.com/office/powerpoint/2010/main" val="387997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411C49-B8D7-3295-B38B-1BDA8F05B55D}"/>
              </a:ext>
            </a:extLst>
          </p:cNvPr>
          <p:cNvPicPr>
            <a:picLocks noChangeAspect="1"/>
          </p:cNvPicPr>
          <p:nvPr/>
        </p:nvPicPr>
        <p:blipFill>
          <a:blip r:embed="rId2"/>
          <a:stretch>
            <a:fillRect/>
          </a:stretch>
        </p:blipFill>
        <p:spPr>
          <a:xfrm>
            <a:off x="0" y="1822021"/>
            <a:ext cx="9144000" cy="2933255"/>
          </a:xfrm>
          <a:prstGeom prst="rect">
            <a:avLst/>
          </a:prstGeom>
        </p:spPr>
      </p:pic>
      <p:sp>
        <p:nvSpPr>
          <p:cNvPr id="2" name="Title 1">
            <a:extLst>
              <a:ext uri="{FF2B5EF4-FFF2-40B4-BE49-F238E27FC236}">
                <a16:creationId xmlns:a16="http://schemas.microsoft.com/office/drawing/2014/main" id="{8E4FA517-16C0-3CB9-7078-DD4FBFA48F62}"/>
              </a:ext>
            </a:extLst>
          </p:cNvPr>
          <p:cNvSpPr>
            <a:spLocks noGrp="1"/>
          </p:cNvSpPr>
          <p:nvPr>
            <p:ph type="title"/>
          </p:nvPr>
        </p:nvSpPr>
        <p:spPr/>
        <p:txBody>
          <a:bodyPr/>
          <a:lstStyle/>
          <a:p>
            <a:r>
              <a:rPr lang="en-US" dirty="0"/>
              <a:t>ESR Regulation Adjustment Logic – Note 1</a:t>
            </a:r>
          </a:p>
        </p:txBody>
      </p:sp>
      <p:sp>
        <p:nvSpPr>
          <p:cNvPr id="3" name="Content Placeholder 2">
            <a:extLst>
              <a:ext uri="{FF2B5EF4-FFF2-40B4-BE49-F238E27FC236}">
                <a16:creationId xmlns:a16="http://schemas.microsoft.com/office/drawing/2014/main" id="{64D8205A-7075-5984-3DBC-112E89FEA2B4}"/>
              </a:ext>
            </a:extLst>
          </p:cNvPr>
          <p:cNvSpPr>
            <a:spLocks noGrp="1"/>
          </p:cNvSpPr>
          <p:nvPr>
            <p:ph idx="1"/>
          </p:nvPr>
        </p:nvSpPr>
        <p:spPr/>
        <p:txBody>
          <a:bodyPr/>
          <a:lstStyle/>
          <a:p>
            <a:r>
              <a:rPr lang="en-US" sz="1400" dirty="0"/>
              <a:t>When this logic is enabled, QSEs do not need to move the regulation responsibility across the ESR-Gen and ESR-CLR. ERCOT can compute Regulation deployment by using the telemetered regulation participation factors on both the ESR-GR and ESR-CLR. </a:t>
            </a:r>
          </a:p>
          <a:p>
            <a:pPr lvl="1"/>
            <a:r>
              <a:rPr lang="en-US" sz="1400" dirty="0"/>
              <a:t>Example below shows telemetry setup using proposed approach.</a:t>
            </a:r>
          </a:p>
          <a:p>
            <a:endParaRPr lang="en-US" dirty="0"/>
          </a:p>
        </p:txBody>
      </p:sp>
      <p:sp>
        <p:nvSpPr>
          <p:cNvPr id="4" name="Slide Number Placeholder 3">
            <a:extLst>
              <a:ext uri="{FF2B5EF4-FFF2-40B4-BE49-F238E27FC236}">
                <a16:creationId xmlns:a16="http://schemas.microsoft.com/office/drawing/2014/main" id="{E829681A-5845-6310-26FC-C701256176E7}"/>
              </a:ext>
            </a:extLst>
          </p:cNvPr>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8" name="Table 7">
            <a:extLst>
              <a:ext uri="{FF2B5EF4-FFF2-40B4-BE49-F238E27FC236}">
                <a16:creationId xmlns:a16="http://schemas.microsoft.com/office/drawing/2014/main" id="{4B1148A4-B87A-E0B8-71EA-A54176DC4570}"/>
              </a:ext>
            </a:extLst>
          </p:cNvPr>
          <p:cNvGraphicFramePr>
            <a:graphicFrameLocks noGrp="1"/>
          </p:cNvGraphicFramePr>
          <p:nvPr/>
        </p:nvGraphicFramePr>
        <p:xfrm>
          <a:off x="2136986" y="4755276"/>
          <a:ext cx="6311382" cy="1714500"/>
        </p:xfrm>
        <a:graphic>
          <a:graphicData uri="http://schemas.openxmlformats.org/drawingml/2006/table">
            <a:tbl>
              <a:tblPr>
                <a:tableStyleId>{BC89EF96-8CEA-46FF-86C4-4CE0E7609802}</a:tableStyleId>
              </a:tblPr>
              <a:tblGrid>
                <a:gridCol w="1367030">
                  <a:extLst>
                    <a:ext uri="{9D8B030D-6E8A-4147-A177-3AD203B41FA5}">
                      <a16:colId xmlns:a16="http://schemas.microsoft.com/office/drawing/2014/main" val="869669700"/>
                    </a:ext>
                  </a:extLst>
                </a:gridCol>
                <a:gridCol w="1194187">
                  <a:extLst>
                    <a:ext uri="{9D8B030D-6E8A-4147-A177-3AD203B41FA5}">
                      <a16:colId xmlns:a16="http://schemas.microsoft.com/office/drawing/2014/main" val="1234541531"/>
                    </a:ext>
                  </a:extLst>
                </a:gridCol>
                <a:gridCol w="1194187">
                  <a:extLst>
                    <a:ext uri="{9D8B030D-6E8A-4147-A177-3AD203B41FA5}">
                      <a16:colId xmlns:a16="http://schemas.microsoft.com/office/drawing/2014/main" val="2193052551"/>
                    </a:ext>
                  </a:extLst>
                </a:gridCol>
                <a:gridCol w="1277989">
                  <a:extLst>
                    <a:ext uri="{9D8B030D-6E8A-4147-A177-3AD203B41FA5}">
                      <a16:colId xmlns:a16="http://schemas.microsoft.com/office/drawing/2014/main" val="3994028427"/>
                    </a:ext>
                  </a:extLst>
                </a:gridCol>
                <a:gridCol w="1277989">
                  <a:extLst>
                    <a:ext uri="{9D8B030D-6E8A-4147-A177-3AD203B41FA5}">
                      <a16:colId xmlns:a16="http://schemas.microsoft.com/office/drawing/2014/main" val="3003395970"/>
                    </a:ext>
                  </a:extLst>
                </a:gridCol>
              </a:tblGrid>
              <a:tr h="190500">
                <a:tc>
                  <a:txBody>
                    <a:bodyPr/>
                    <a:lstStyle/>
                    <a:p>
                      <a:pPr algn="ctr" fontAlgn="b"/>
                      <a:r>
                        <a:rPr lang="en-US" sz="1100" b="1" u="none" strike="noStrike" dirty="0">
                          <a:effectLst/>
                        </a:rPr>
                        <a:t>Date-Time</a:t>
                      </a:r>
                      <a:endParaRPr lang="en-US" sz="1100" b="1" i="0" u="none" strike="noStrike" dirty="0">
                        <a:solidFill>
                          <a:srgbClr val="FFFFFF"/>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GR-RURS</a:t>
                      </a:r>
                      <a:endParaRPr lang="en-US" sz="1100" b="1" i="0" u="none" strike="noStrike" dirty="0">
                        <a:solidFill>
                          <a:srgbClr val="FFFFFF"/>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GR-RUPF</a:t>
                      </a:r>
                      <a:endParaRPr lang="en-US" sz="1100" b="1" i="0" u="none" strike="noStrike" dirty="0">
                        <a:solidFill>
                          <a:srgbClr val="FFFFFF"/>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CLR-RURS</a:t>
                      </a:r>
                      <a:endParaRPr lang="en-US" sz="1100" b="1" i="0" u="none" strike="noStrike" dirty="0">
                        <a:solidFill>
                          <a:srgbClr val="FFFFFF"/>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CLR-RUPF</a:t>
                      </a:r>
                      <a:endParaRPr lang="en-US" sz="1100" b="1" i="0" u="none" strike="noStrike" dirty="0">
                        <a:solidFill>
                          <a:srgbClr val="FFFFFF"/>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428642869"/>
                  </a:ext>
                </a:extLst>
              </a:tr>
              <a:tr h="190500">
                <a:tc>
                  <a:txBody>
                    <a:bodyPr/>
                    <a:lstStyle/>
                    <a:p>
                      <a:pPr algn="ctr" fontAlgn="b"/>
                      <a:r>
                        <a:rPr lang="en-US" sz="1100" u="none" strike="noStrike" dirty="0">
                          <a:effectLst/>
                        </a:rPr>
                        <a:t>17:05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4713055"/>
                  </a:ext>
                </a:extLst>
              </a:tr>
              <a:tr h="190500">
                <a:tc>
                  <a:txBody>
                    <a:bodyPr/>
                    <a:lstStyle/>
                    <a:p>
                      <a:pPr algn="ctr" fontAlgn="b"/>
                      <a:r>
                        <a:rPr lang="en-US" sz="1100" u="none" strike="noStrike" dirty="0">
                          <a:effectLst/>
                        </a:rPr>
                        <a:t>17:10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8915688"/>
                  </a:ext>
                </a:extLst>
              </a:tr>
              <a:tr h="190500">
                <a:tc>
                  <a:txBody>
                    <a:bodyPr/>
                    <a:lstStyle/>
                    <a:p>
                      <a:pPr algn="ctr" fontAlgn="b"/>
                      <a:r>
                        <a:rPr lang="en-US" sz="1100" u="none" strike="noStrike" dirty="0">
                          <a:effectLst/>
                        </a:rPr>
                        <a:t>17:30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9228065"/>
                  </a:ext>
                </a:extLst>
              </a:tr>
              <a:tr h="190500">
                <a:tc>
                  <a:txBody>
                    <a:bodyPr/>
                    <a:lstStyle/>
                    <a:p>
                      <a:pPr algn="ctr" fontAlgn="b"/>
                      <a:r>
                        <a:rPr lang="en-US" sz="1100" u="none" strike="noStrike">
                          <a:effectLst/>
                        </a:rPr>
                        <a:t>17:35</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2150777"/>
                  </a:ext>
                </a:extLst>
              </a:tr>
              <a:tr h="190500">
                <a:tc>
                  <a:txBody>
                    <a:bodyPr/>
                    <a:lstStyle/>
                    <a:p>
                      <a:pPr algn="ctr" fontAlgn="b"/>
                      <a:r>
                        <a:rPr lang="en-US" sz="1100" u="none" strike="noStrike" dirty="0">
                          <a:effectLst/>
                        </a:rPr>
                        <a:t>17:40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2323751"/>
                  </a:ext>
                </a:extLst>
              </a:tr>
              <a:tr h="190500">
                <a:tc>
                  <a:txBody>
                    <a:bodyPr/>
                    <a:lstStyle/>
                    <a:p>
                      <a:pPr algn="ctr" fontAlgn="b"/>
                      <a:r>
                        <a:rPr lang="en-US" sz="1100" u="none" strike="noStrike" dirty="0">
                          <a:effectLst/>
                        </a:rPr>
                        <a:t>17:45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2056999"/>
                  </a:ext>
                </a:extLst>
              </a:tr>
              <a:tr h="190500">
                <a:tc>
                  <a:txBody>
                    <a:bodyPr/>
                    <a:lstStyle/>
                    <a:p>
                      <a:pPr algn="ctr" fontAlgn="b"/>
                      <a:r>
                        <a:rPr lang="en-US" sz="1100" u="none" strike="noStrike" dirty="0">
                          <a:effectLst/>
                        </a:rPr>
                        <a:t>17:50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980855"/>
                  </a:ext>
                </a:extLst>
              </a:tr>
              <a:tr h="190500">
                <a:tc>
                  <a:txBody>
                    <a:bodyPr/>
                    <a:lstStyle/>
                    <a:p>
                      <a:pPr algn="ctr" fontAlgn="b"/>
                      <a:r>
                        <a:rPr lang="en-US" sz="1100" u="none" strike="noStrike" dirty="0">
                          <a:effectLst/>
                        </a:rPr>
                        <a:t>17:55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9877687"/>
                  </a:ext>
                </a:extLst>
              </a:tr>
            </a:tbl>
          </a:graphicData>
        </a:graphic>
      </p:graphicFrame>
    </p:spTree>
    <p:extLst>
      <p:ext uri="{BB962C8B-B14F-4D97-AF65-F5344CB8AC3E}">
        <p14:creationId xmlns:p14="http://schemas.microsoft.com/office/powerpoint/2010/main" val="379207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32DE-355F-0966-141B-F8350E7A7754}"/>
              </a:ext>
            </a:extLst>
          </p:cNvPr>
          <p:cNvSpPr>
            <a:spLocks noGrp="1"/>
          </p:cNvSpPr>
          <p:nvPr>
            <p:ph type="title"/>
          </p:nvPr>
        </p:nvSpPr>
        <p:spPr/>
        <p:txBody>
          <a:bodyPr/>
          <a:lstStyle/>
          <a:p>
            <a:r>
              <a:rPr lang="en-US" dirty="0"/>
              <a:t>ESR Regulation Adjustment Logic – Note 2</a:t>
            </a:r>
          </a:p>
        </p:txBody>
      </p:sp>
      <p:sp>
        <p:nvSpPr>
          <p:cNvPr id="3" name="Content Placeholder 2">
            <a:extLst>
              <a:ext uri="{FF2B5EF4-FFF2-40B4-BE49-F238E27FC236}">
                <a16:creationId xmlns:a16="http://schemas.microsoft.com/office/drawing/2014/main" id="{3EF0180B-436D-6C13-9296-C4CF622EB672}"/>
              </a:ext>
            </a:extLst>
          </p:cNvPr>
          <p:cNvSpPr>
            <a:spLocks noGrp="1"/>
          </p:cNvSpPr>
          <p:nvPr>
            <p:ph idx="1"/>
          </p:nvPr>
        </p:nvSpPr>
        <p:spPr/>
        <p:txBody>
          <a:bodyPr/>
          <a:lstStyle/>
          <a:p>
            <a:r>
              <a:rPr lang="en-US" sz="1400" dirty="0"/>
              <a:t>When this logic is enabled, QSEs may continue using current approach of transitioning Regulation responsibilities as well. Note that the current approach is vulnerable to false positive compliance violations under certain scenarios. </a:t>
            </a:r>
          </a:p>
          <a:p>
            <a:pPr lvl="1"/>
            <a:r>
              <a:rPr lang="en-US" sz="1400" dirty="0"/>
              <a:t>Example below shows telemetry setup using current approach for the same conditions as in previous slide. Note that the only change between the two examples is Regulation Up responsibility telemetry.</a:t>
            </a:r>
          </a:p>
        </p:txBody>
      </p:sp>
      <p:sp>
        <p:nvSpPr>
          <p:cNvPr id="4" name="Slide Number Placeholder 3">
            <a:extLst>
              <a:ext uri="{FF2B5EF4-FFF2-40B4-BE49-F238E27FC236}">
                <a16:creationId xmlns:a16="http://schemas.microsoft.com/office/drawing/2014/main" id="{F892429E-9DDC-F11A-3A35-85DA39B0D856}"/>
              </a:ext>
            </a:extLst>
          </p:cNvPr>
          <p:cNvSpPr>
            <a:spLocks noGrp="1"/>
          </p:cNvSpPr>
          <p:nvPr>
            <p:ph type="sldNum" sz="quarter" idx="4"/>
          </p:nvPr>
        </p:nvSpPr>
        <p:spPr/>
        <p:txBody>
          <a:bodyPr/>
          <a:lstStyle/>
          <a:p>
            <a:fld id="{1D93BD3E-1E9A-4970-A6F7-E7AC52762E0C}" type="slidenum">
              <a:rPr lang="en-US" smtClean="0"/>
              <a:pPr/>
              <a:t>22</a:t>
            </a:fld>
            <a:endParaRPr lang="en-US" dirty="0"/>
          </a:p>
        </p:txBody>
      </p:sp>
      <p:graphicFrame>
        <p:nvGraphicFramePr>
          <p:cNvPr id="5" name="Table 4">
            <a:extLst>
              <a:ext uri="{FF2B5EF4-FFF2-40B4-BE49-F238E27FC236}">
                <a16:creationId xmlns:a16="http://schemas.microsoft.com/office/drawing/2014/main" id="{277651DD-46C9-F9D2-07D2-CBD92BF61AE9}"/>
              </a:ext>
            </a:extLst>
          </p:cNvPr>
          <p:cNvGraphicFramePr>
            <a:graphicFrameLocks noGrp="1"/>
          </p:cNvGraphicFramePr>
          <p:nvPr/>
        </p:nvGraphicFramePr>
        <p:xfrm>
          <a:off x="2211353" y="4968037"/>
          <a:ext cx="6465615" cy="1691525"/>
        </p:xfrm>
        <a:graphic>
          <a:graphicData uri="http://schemas.openxmlformats.org/drawingml/2006/table">
            <a:tbl>
              <a:tblPr>
                <a:tableStyleId>{BC89EF96-8CEA-46FF-86C4-4CE0E7609802}</a:tableStyleId>
              </a:tblPr>
              <a:tblGrid>
                <a:gridCol w="1337713">
                  <a:extLst>
                    <a:ext uri="{9D8B030D-6E8A-4147-A177-3AD203B41FA5}">
                      <a16:colId xmlns:a16="http://schemas.microsoft.com/office/drawing/2014/main" val="62219929"/>
                    </a:ext>
                  </a:extLst>
                </a:gridCol>
                <a:gridCol w="1560665">
                  <a:extLst>
                    <a:ext uri="{9D8B030D-6E8A-4147-A177-3AD203B41FA5}">
                      <a16:colId xmlns:a16="http://schemas.microsoft.com/office/drawing/2014/main" val="2004511553"/>
                    </a:ext>
                  </a:extLst>
                </a:gridCol>
                <a:gridCol w="1189079">
                  <a:extLst>
                    <a:ext uri="{9D8B030D-6E8A-4147-A177-3AD203B41FA5}">
                      <a16:colId xmlns:a16="http://schemas.microsoft.com/office/drawing/2014/main" val="3884977912"/>
                    </a:ext>
                  </a:extLst>
                </a:gridCol>
                <a:gridCol w="1189079">
                  <a:extLst>
                    <a:ext uri="{9D8B030D-6E8A-4147-A177-3AD203B41FA5}">
                      <a16:colId xmlns:a16="http://schemas.microsoft.com/office/drawing/2014/main" val="309372513"/>
                    </a:ext>
                  </a:extLst>
                </a:gridCol>
                <a:gridCol w="1189079">
                  <a:extLst>
                    <a:ext uri="{9D8B030D-6E8A-4147-A177-3AD203B41FA5}">
                      <a16:colId xmlns:a16="http://schemas.microsoft.com/office/drawing/2014/main" val="2009116161"/>
                    </a:ext>
                  </a:extLst>
                </a:gridCol>
              </a:tblGrid>
              <a:tr h="187862">
                <a:tc>
                  <a:txBody>
                    <a:bodyPr/>
                    <a:lstStyle/>
                    <a:p>
                      <a:pPr algn="ctr" fontAlgn="b"/>
                      <a:r>
                        <a:rPr lang="en-US" sz="1100" b="1" u="none" strike="noStrike" dirty="0">
                          <a:effectLst/>
                        </a:rPr>
                        <a:t>Date-Time</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GR-RURS</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GR-RUPF</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CLR-RURS</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b="1" u="none" strike="noStrike" dirty="0">
                          <a:effectLst/>
                        </a:rPr>
                        <a:t>CLR-RUPF</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550471973"/>
                  </a:ext>
                </a:extLst>
              </a:tr>
              <a:tr h="187862">
                <a:tc>
                  <a:txBody>
                    <a:bodyPr/>
                    <a:lstStyle/>
                    <a:p>
                      <a:pPr algn="ctr" fontAlgn="b"/>
                      <a:r>
                        <a:rPr lang="en-US" sz="1100" u="none" strike="noStrike" dirty="0">
                          <a:effectLst/>
                        </a:rPr>
                        <a:t>17:05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5224989"/>
                  </a:ext>
                </a:extLst>
              </a:tr>
              <a:tr h="187862">
                <a:tc>
                  <a:txBody>
                    <a:bodyPr/>
                    <a:lstStyle/>
                    <a:p>
                      <a:pPr algn="ctr" fontAlgn="b"/>
                      <a:r>
                        <a:rPr lang="en-US" sz="1100" u="none" strike="noStrike" dirty="0">
                          <a:effectLst/>
                        </a:rPr>
                        <a:t>17:10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7251973"/>
                  </a:ext>
                </a:extLst>
              </a:tr>
              <a:tr h="188629">
                <a:tc>
                  <a:txBody>
                    <a:bodyPr/>
                    <a:lstStyle/>
                    <a:p>
                      <a:pPr algn="ctr" fontAlgn="b"/>
                      <a:r>
                        <a:rPr lang="en-US" sz="1100" u="none" strike="noStrike" dirty="0">
                          <a:effectLst/>
                        </a:rPr>
                        <a:t>17:30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5015565"/>
                  </a:ext>
                </a:extLst>
              </a:tr>
              <a:tr h="187862">
                <a:tc>
                  <a:txBody>
                    <a:bodyPr/>
                    <a:lstStyle/>
                    <a:p>
                      <a:pPr algn="ctr" fontAlgn="b"/>
                      <a:r>
                        <a:rPr lang="en-US" sz="1100" u="none" strike="noStrike" dirty="0">
                          <a:effectLst/>
                        </a:rPr>
                        <a:t>17:35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0586170"/>
                  </a:ext>
                </a:extLst>
              </a:tr>
              <a:tr h="187862">
                <a:tc>
                  <a:txBody>
                    <a:bodyPr/>
                    <a:lstStyle/>
                    <a:p>
                      <a:pPr algn="ctr" fontAlgn="b"/>
                      <a:r>
                        <a:rPr lang="en-US" sz="1100" u="none" strike="noStrike" dirty="0">
                          <a:effectLst/>
                        </a:rPr>
                        <a:t>17:40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8923501"/>
                  </a:ext>
                </a:extLst>
              </a:tr>
              <a:tr h="187862">
                <a:tc>
                  <a:txBody>
                    <a:bodyPr/>
                    <a:lstStyle/>
                    <a:p>
                      <a:pPr algn="ctr" fontAlgn="b"/>
                      <a:r>
                        <a:rPr lang="en-US" sz="1100" u="none" strike="noStrike" dirty="0">
                          <a:effectLst/>
                        </a:rPr>
                        <a:t>17:45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9143945"/>
                  </a:ext>
                </a:extLst>
              </a:tr>
              <a:tr h="187862">
                <a:tc>
                  <a:txBody>
                    <a:bodyPr/>
                    <a:lstStyle/>
                    <a:p>
                      <a:pPr algn="ctr" fontAlgn="b"/>
                      <a:r>
                        <a:rPr lang="en-US" sz="1100" u="none" strike="noStrike" dirty="0">
                          <a:effectLst/>
                        </a:rPr>
                        <a:t>17:50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3902979"/>
                  </a:ext>
                </a:extLst>
              </a:tr>
              <a:tr h="187862">
                <a:tc>
                  <a:txBody>
                    <a:bodyPr/>
                    <a:lstStyle/>
                    <a:p>
                      <a:pPr algn="ctr" fontAlgn="b"/>
                      <a:r>
                        <a:rPr lang="en-US" sz="1100" u="none" strike="noStrike" dirty="0">
                          <a:effectLst/>
                        </a:rPr>
                        <a:t>17:55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7805980"/>
                  </a:ext>
                </a:extLst>
              </a:tr>
            </a:tbl>
          </a:graphicData>
        </a:graphic>
      </p:graphicFrame>
      <p:pic>
        <p:nvPicPr>
          <p:cNvPr id="6" name="Picture 5">
            <a:extLst>
              <a:ext uri="{FF2B5EF4-FFF2-40B4-BE49-F238E27FC236}">
                <a16:creationId xmlns:a16="http://schemas.microsoft.com/office/drawing/2014/main" id="{2584C5BC-2263-7D01-9C52-EDCB002BE44D}"/>
              </a:ext>
            </a:extLst>
          </p:cNvPr>
          <p:cNvPicPr>
            <a:picLocks noChangeAspect="1"/>
          </p:cNvPicPr>
          <p:nvPr/>
        </p:nvPicPr>
        <p:blipFill>
          <a:blip r:embed="rId2"/>
          <a:stretch>
            <a:fillRect/>
          </a:stretch>
        </p:blipFill>
        <p:spPr>
          <a:xfrm>
            <a:off x="0" y="1794912"/>
            <a:ext cx="9144000" cy="3079719"/>
          </a:xfrm>
          <a:prstGeom prst="rect">
            <a:avLst/>
          </a:prstGeom>
        </p:spPr>
      </p:pic>
    </p:spTree>
    <p:extLst>
      <p:ext uri="{BB962C8B-B14F-4D97-AF65-F5344CB8AC3E}">
        <p14:creationId xmlns:p14="http://schemas.microsoft.com/office/powerpoint/2010/main" val="232811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92F2C-40D2-F173-28BC-B92E76919BDE}"/>
              </a:ext>
            </a:extLst>
          </p:cNvPr>
          <p:cNvPicPr>
            <a:picLocks noChangeAspect="1"/>
          </p:cNvPicPr>
          <p:nvPr/>
        </p:nvPicPr>
        <p:blipFill>
          <a:blip r:embed="rId3"/>
          <a:stretch>
            <a:fillRect/>
          </a:stretch>
        </p:blipFill>
        <p:spPr>
          <a:xfrm>
            <a:off x="0" y="2404472"/>
            <a:ext cx="9144000" cy="3265304"/>
          </a:xfrm>
          <a:prstGeom prst="rect">
            <a:avLst/>
          </a:prstGeom>
        </p:spPr>
      </p:pic>
      <p:sp>
        <p:nvSpPr>
          <p:cNvPr id="2" name="Title 1">
            <a:extLst>
              <a:ext uri="{FF2B5EF4-FFF2-40B4-BE49-F238E27FC236}">
                <a16:creationId xmlns:a16="http://schemas.microsoft.com/office/drawing/2014/main" id="{B002857B-963D-87E7-869F-97569A5BE4F9}"/>
              </a:ext>
            </a:extLst>
          </p:cNvPr>
          <p:cNvSpPr>
            <a:spLocks noGrp="1"/>
          </p:cNvSpPr>
          <p:nvPr>
            <p:ph type="title"/>
          </p:nvPr>
        </p:nvSpPr>
        <p:spPr/>
        <p:txBody>
          <a:bodyPr/>
          <a:lstStyle/>
          <a:p>
            <a:r>
              <a:rPr lang="en-US" dirty="0"/>
              <a:t>ESR Regulation Adjustment Logic – Note 3</a:t>
            </a:r>
          </a:p>
        </p:txBody>
      </p:sp>
      <p:sp>
        <p:nvSpPr>
          <p:cNvPr id="3" name="Content Placeholder 2">
            <a:extLst>
              <a:ext uri="{FF2B5EF4-FFF2-40B4-BE49-F238E27FC236}">
                <a16:creationId xmlns:a16="http://schemas.microsoft.com/office/drawing/2014/main" id="{75A45A01-E98D-518E-BFAF-120C83024DEE}"/>
              </a:ext>
            </a:extLst>
          </p:cNvPr>
          <p:cNvSpPr>
            <a:spLocks noGrp="1"/>
          </p:cNvSpPr>
          <p:nvPr>
            <p:ph idx="1"/>
          </p:nvPr>
        </p:nvSpPr>
        <p:spPr/>
        <p:txBody>
          <a:bodyPr/>
          <a:lstStyle/>
          <a:p>
            <a:r>
              <a:rPr lang="en-US" sz="1400" dirty="0"/>
              <a:t>If regulation participation factors are not accurately updated, then regulation deployment will be incorrectly calculated. </a:t>
            </a:r>
          </a:p>
          <a:p>
            <a:pPr lvl="1"/>
            <a:r>
              <a:rPr lang="en-US" sz="1400" dirty="0"/>
              <a:t>Example below demonstrates a scenario where an ESR step changes GR-PUPFR from 1 to 0 and CLR-PUPFR from 0 to 1 when responsibility is moved, while the ESR-GR is still injecting. For the highlighted red period where the ESR-GR is still providing MW &lt;&gt; 0, regulation deployment will be inaccurately calculated.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D132D52-05C6-1855-F449-D2754FA8B971}"/>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240638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9A9B-4EC2-BCB5-5E32-EB183EFFDC51}"/>
              </a:ext>
            </a:extLst>
          </p:cNvPr>
          <p:cNvSpPr>
            <a:spLocks noGrp="1"/>
          </p:cNvSpPr>
          <p:nvPr>
            <p:ph type="title"/>
          </p:nvPr>
        </p:nvSpPr>
        <p:spPr/>
        <p:txBody>
          <a:bodyPr/>
          <a:lstStyle/>
          <a:p>
            <a:r>
              <a:rPr lang="en-US" sz="2800" dirty="0"/>
              <a:t>ESR Regulation Adjustment Logic – Note 3 Contd.</a:t>
            </a:r>
          </a:p>
        </p:txBody>
      </p:sp>
      <p:sp>
        <p:nvSpPr>
          <p:cNvPr id="3" name="Content Placeholder 2">
            <a:extLst>
              <a:ext uri="{FF2B5EF4-FFF2-40B4-BE49-F238E27FC236}">
                <a16:creationId xmlns:a16="http://schemas.microsoft.com/office/drawing/2014/main" id="{160F4A19-BD9B-2810-BEBA-476E64A5A283}"/>
              </a:ext>
            </a:extLst>
          </p:cNvPr>
          <p:cNvSpPr>
            <a:spLocks noGrp="1"/>
          </p:cNvSpPr>
          <p:nvPr>
            <p:ph idx="1"/>
          </p:nvPr>
        </p:nvSpPr>
        <p:spPr>
          <a:xfrm>
            <a:off x="304800" y="1078584"/>
            <a:ext cx="8534400" cy="4841449"/>
          </a:xfrm>
        </p:spPr>
        <p:txBody>
          <a:bodyPr/>
          <a:lstStyle/>
          <a:p>
            <a:r>
              <a:rPr lang="en-US" sz="1400" dirty="0"/>
              <a:t>If regulation participation factors are not accurately updated, then regulation deployment will be incorrectly calculated. </a:t>
            </a:r>
          </a:p>
          <a:p>
            <a:pPr lvl="1"/>
            <a:r>
              <a:rPr lang="en-US" sz="1400" dirty="0"/>
              <a:t>Example below demonstrates as scenario, when Reg Up responsibility is moved to ESR-CLR but the ESR-GR’s RUPF incorrectly remains at 1. </a:t>
            </a:r>
          </a:p>
          <a:p>
            <a:pPr lvl="1"/>
            <a:r>
              <a:rPr lang="en-US" sz="1400" dirty="0"/>
              <a:t>In the past, this would be ignored since the ESR-GR does not have a Regulation Up responsibility. However, when this logic is enabled, the ESR-GR’s RUPF will be accounted in regulation deployment that is calculated for the ESR-GR and ESR-CLR. </a:t>
            </a:r>
          </a:p>
          <a:p>
            <a:r>
              <a:rPr lang="en-US" sz="1400" dirty="0"/>
              <a:t>When this logic is enabled, if QSEs chose to operate using current telemetry setup then care should be taken to ensure that when an ESR-GR or ESR-CLR has a zero Regulation Up (or Down) responsibility then the corresponding Participation Factor should equal 0. </a:t>
            </a:r>
            <a:endParaRPr lang="en-US" dirty="0"/>
          </a:p>
        </p:txBody>
      </p:sp>
      <p:sp>
        <p:nvSpPr>
          <p:cNvPr id="4" name="Slide Number Placeholder 3">
            <a:extLst>
              <a:ext uri="{FF2B5EF4-FFF2-40B4-BE49-F238E27FC236}">
                <a16:creationId xmlns:a16="http://schemas.microsoft.com/office/drawing/2014/main" id="{355FD25D-CBA9-6462-401C-A9E616C18F07}"/>
              </a:ext>
            </a:extLst>
          </p:cNvPr>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6" name="Picture 5">
            <a:extLst>
              <a:ext uri="{FF2B5EF4-FFF2-40B4-BE49-F238E27FC236}">
                <a16:creationId xmlns:a16="http://schemas.microsoft.com/office/drawing/2014/main" id="{94D99526-12F5-90F6-93FB-0C4207A41F3E}"/>
              </a:ext>
            </a:extLst>
          </p:cNvPr>
          <p:cNvPicPr>
            <a:picLocks noChangeAspect="1"/>
          </p:cNvPicPr>
          <p:nvPr/>
        </p:nvPicPr>
        <p:blipFill>
          <a:blip r:embed="rId2"/>
          <a:stretch>
            <a:fillRect/>
          </a:stretch>
        </p:blipFill>
        <p:spPr>
          <a:xfrm>
            <a:off x="0" y="3428999"/>
            <a:ext cx="9144000" cy="2807617"/>
          </a:xfrm>
          <a:prstGeom prst="rect">
            <a:avLst/>
          </a:prstGeom>
        </p:spPr>
      </p:pic>
    </p:spTree>
    <p:extLst>
      <p:ext uri="{BB962C8B-B14F-4D97-AF65-F5344CB8AC3E}">
        <p14:creationId xmlns:p14="http://schemas.microsoft.com/office/powerpoint/2010/main" val="69200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24C6-9B0A-89D5-0E4E-D489E9E1A7F6}"/>
              </a:ext>
            </a:extLst>
          </p:cNvPr>
          <p:cNvSpPr>
            <a:spLocks noGrp="1"/>
          </p:cNvSpPr>
          <p:nvPr>
            <p:ph type="title"/>
          </p:nvPr>
        </p:nvSpPr>
        <p:spPr/>
        <p:txBody>
          <a:bodyPr/>
          <a:lstStyle/>
          <a:p>
            <a:r>
              <a:rPr lang="en-US" sz="3200" dirty="0"/>
              <a:t>ESR AS Telemetry Change Timeline</a:t>
            </a:r>
            <a:endParaRPr lang="en-US" dirty="0"/>
          </a:p>
        </p:txBody>
      </p:sp>
      <p:sp>
        <p:nvSpPr>
          <p:cNvPr id="3" name="Content Placeholder 2">
            <a:extLst>
              <a:ext uri="{FF2B5EF4-FFF2-40B4-BE49-F238E27FC236}">
                <a16:creationId xmlns:a16="http://schemas.microsoft.com/office/drawing/2014/main" id="{3BE318E4-879E-1F27-5B4B-B025CC340D55}"/>
              </a:ext>
            </a:extLst>
          </p:cNvPr>
          <p:cNvSpPr>
            <a:spLocks noGrp="1"/>
          </p:cNvSpPr>
          <p:nvPr>
            <p:ph idx="1"/>
          </p:nvPr>
        </p:nvSpPr>
        <p:spPr/>
        <p:txBody>
          <a:bodyPr/>
          <a:lstStyle/>
          <a:p>
            <a:r>
              <a:rPr lang="en-US" sz="1400" dirty="0"/>
              <a:t>ERCOT understands that making proposed AS telemetry changes will take more time for some ESR QSEs than others. </a:t>
            </a:r>
          </a:p>
          <a:p>
            <a:endParaRPr lang="en-US" sz="1400" dirty="0"/>
          </a:p>
          <a:p>
            <a:r>
              <a:rPr lang="en-US" sz="1400" dirty="0"/>
              <a:t>The testing that ERCOT has done in this regards is helpful as it lets an option be considered where the feature can be enabled before all ESR QSEs are ready.</a:t>
            </a:r>
          </a:p>
          <a:p>
            <a:pPr lvl="1"/>
            <a:r>
              <a:rPr lang="en-US" sz="1400" dirty="0"/>
              <a:t>Note that if this option were to be considered, the current transition requirements would continue to apply to those ESRs and QSEs that stay on current approach.</a:t>
            </a:r>
          </a:p>
          <a:p>
            <a:pPr lvl="1"/>
            <a:r>
              <a:rPr lang="en-US" sz="1400" dirty="0"/>
              <a:t>This in turn makes operational performance monitoring very tricky both in Real Time and post hoc. </a:t>
            </a:r>
          </a:p>
          <a:p>
            <a:pPr lvl="1"/>
            <a:r>
              <a:rPr lang="en-US" sz="1400" dirty="0"/>
              <a:t>Hence to ERCOT an approach like this is a temporary and by a certain date all ESR QSE telemetry should be transitioned to the proposed approach.</a:t>
            </a:r>
            <a:endParaRPr lang="en-US" dirty="0"/>
          </a:p>
        </p:txBody>
      </p:sp>
      <p:sp>
        <p:nvSpPr>
          <p:cNvPr id="4" name="Slide Number Placeholder 3">
            <a:extLst>
              <a:ext uri="{FF2B5EF4-FFF2-40B4-BE49-F238E27FC236}">
                <a16:creationId xmlns:a16="http://schemas.microsoft.com/office/drawing/2014/main" id="{45E25591-30C0-3574-9943-A072A5BC28CD}"/>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18554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5CA4E-8097-1AAF-5B90-EAF9281FEF81}"/>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
        <p:nvSpPr>
          <p:cNvPr id="5" name="Content Placeholder 4">
            <a:extLst>
              <a:ext uri="{FF2B5EF4-FFF2-40B4-BE49-F238E27FC236}">
                <a16:creationId xmlns:a16="http://schemas.microsoft.com/office/drawing/2014/main" id="{A2DB4AF4-0E4A-6EA0-38E4-AD319C7C21EB}"/>
              </a:ext>
            </a:extLst>
          </p:cNvPr>
          <p:cNvSpPr>
            <a:spLocks noGrp="1"/>
          </p:cNvSpPr>
          <p:nvPr>
            <p:ph idx="16"/>
          </p:nvPr>
        </p:nvSpPr>
        <p:spPr/>
        <p:txBody>
          <a:bodyPr/>
          <a:lstStyle/>
          <a:p>
            <a:r>
              <a:rPr lang="en-US" dirty="0"/>
              <a:t>Summary</a:t>
            </a:r>
          </a:p>
          <a:p>
            <a:r>
              <a:rPr lang="en-US" sz="2800" i="1" dirty="0">
                <a:solidFill>
                  <a:schemeClr val="accent1"/>
                </a:solidFill>
              </a:rPr>
              <a:t>Nitika Mago</a:t>
            </a:r>
          </a:p>
        </p:txBody>
      </p:sp>
    </p:spTree>
    <p:extLst>
      <p:ext uri="{BB962C8B-B14F-4D97-AF65-F5344CB8AC3E}">
        <p14:creationId xmlns:p14="http://schemas.microsoft.com/office/powerpoint/2010/main" val="369174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BC7E-3B36-6162-D6B3-3E7E8EF2405D}"/>
              </a:ext>
            </a:extLst>
          </p:cNvPr>
          <p:cNvSpPr>
            <a:spLocks noGrp="1"/>
          </p:cNvSpPr>
          <p:nvPr>
            <p:ph type="title"/>
          </p:nvPr>
        </p:nvSpPr>
        <p:spPr/>
        <p:txBody>
          <a:bodyPr/>
          <a:lstStyle/>
          <a:p>
            <a:r>
              <a:rPr lang="en-US" sz="2400" dirty="0"/>
              <a:t>NPRR 1186 Summary of Changes with 7/31 Comments</a:t>
            </a:r>
          </a:p>
        </p:txBody>
      </p:sp>
      <p:sp>
        <p:nvSpPr>
          <p:cNvPr id="3" name="Content Placeholder 2">
            <a:extLst>
              <a:ext uri="{FF2B5EF4-FFF2-40B4-BE49-F238E27FC236}">
                <a16:creationId xmlns:a16="http://schemas.microsoft.com/office/drawing/2014/main" id="{4DE2CFEF-79D5-EFA1-EE98-725C85DABD70}"/>
              </a:ext>
            </a:extLst>
          </p:cNvPr>
          <p:cNvSpPr>
            <a:spLocks noGrp="1"/>
          </p:cNvSpPr>
          <p:nvPr>
            <p:ph idx="1"/>
          </p:nvPr>
        </p:nvSpPr>
        <p:spPr/>
        <p:txBody>
          <a:bodyPr/>
          <a:lstStyle/>
          <a:p>
            <a:r>
              <a:rPr lang="en-US" sz="1100" strike="sngStrike" dirty="0"/>
              <a:t>Alter Day-Ahead Market (DAM) process so that the Day-Ahead Ancillary Service (AS) awards respect the duration requirements for AS. Absent this change, in some cases DAM AS awards may not be operationally feasible. </a:t>
            </a:r>
            <a:r>
              <a:rPr lang="en-US" sz="1100" i="1" strike="sngStrike" dirty="0">
                <a:solidFill>
                  <a:schemeClr val="accent3"/>
                </a:solidFill>
              </a:rPr>
              <a:t>[Protocol Section: 4.5.1, 6.4.9.2.2]</a:t>
            </a:r>
            <a:r>
              <a:rPr lang="en-US" sz="1100" strike="sngStrike" dirty="0">
                <a:solidFill>
                  <a:schemeClr val="accent3"/>
                </a:solidFill>
              </a:rPr>
              <a:t> </a:t>
            </a:r>
            <a:endParaRPr lang="en-US" sz="1000" i="1" strike="sngStrike" dirty="0">
              <a:solidFill>
                <a:schemeClr val="accent6"/>
              </a:solidFill>
            </a:endParaRPr>
          </a:p>
          <a:p>
            <a:pPr lvl="1"/>
            <a:endParaRPr lang="en-US" sz="600" dirty="0"/>
          </a:p>
          <a:p>
            <a:r>
              <a:rPr lang="en-US" sz="1400" dirty="0"/>
              <a:t>COP will be updated to include 3 new SOC related fields. These fields will be used to supplement the HASL used in RUC such that RUC only counts on SOC that an ESR plans to have in excess of SOC required for AS it is providing in every hour as being available for dispatch. </a:t>
            </a:r>
            <a:r>
              <a:rPr lang="en-US" sz="1400" dirty="0">
                <a:solidFill>
                  <a:schemeClr val="accent3"/>
                </a:solidFill>
              </a:rPr>
              <a:t>[</a:t>
            </a:r>
            <a:r>
              <a:rPr lang="en-US" sz="1400" i="1" dirty="0">
                <a:solidFill>
                  <a:schemeClr val="accent3"/>
                </a:solidFill>
              </a:rPr>
              <a:t>Protocol Section: 3.9.1, 5.5.2]</a:t>
            </a:r>
            <a:endParaRPr lang="en-US" sz="1400" dirty="0"/>
          </a:p>
          <a:p>
            <a:pPr lvl="1"/>
            <a:r>
              <a:rPr lang="en-US" sz="1200" dirty="0"/>
              <a:t>This change will alleviate some of the risks with RUC’s lack of visibility into ESRs. Three new SOC related fields will be added in COP. </a:t>
            </a:r>
          </a:p>
          <a:p>
            <a:pPr lvl="1"/>
            <a:r>
              <a:rPr lang="en-US" sz="1200" dirty="0"/>
              <a:t>Post NPRR1186, RUC will continue to treat ESRs as online or Out; RUC will not commit an ESR to come online; RUC will not model ESRs fully; RUC will only count on ESR being available to serve Load if it has SOC in excess of its AS obligation.</a:t>
            </a:r>
          </a:p>
          <a:p>
            <a:pPr lvl="1"/>
            <a:endParaRPr lang="en-US" sz="700" dirty="0"/>
          </a:p>
          <a:p>
            <a:r>
              <a:rPr lang="en-US" sz="1400" dirty="0"/>
              <a:t>Change the HASL calculation that is used by 5-min SCED to account for SOC required to support an ESR’s Ancillary Service Resource Responsibility. </a:t>
            </a:r>
            <a:r>
              <a:rPr lang="en-US" sz="1400" i="1" dirty="0">
                <a:solidFill>
                  <a:schemeClr val="accent3"/>
                </a:solidFill>
              </a:rPr>
              <a:t>[Protocol Section: 6.5.5.2, 6.5.7.2]</a:t>
            </a:r>
            <a:endParaRPr lang="en-US" sz="1400" i="1" dirty="0">
              <a:solidFill>
                <a:schemeClr val="accent6"/>
              </a:solidFill>
            </a:endParaRPr>
          </a:p>
          <a:p>
            <a:pPr lvl="1"/>
            <a:r>
              <a:rPr lang="en-US" sz="1200" dirty="0"/>
              <a:t>This change will ensure that an ESR’s Real Time injection HASL will be based on the SOC that the ESR actually has in excess of its SOC requirement. Similarly, an ESRs Real Time charging HASL will be based on the margin the ESR has to charge in excess of the SOC margin required to provide Regulation Down obligation (if any).</a:t>
            </a:r>
          </a:p>
          <a:p>
            <a:pPr lvl="1"/>
            <a:r>
              <a:rPr lang="en-US" sz="1200" dirty="0"/>
              <a:t>Post NPRR1186, the HASL changes, will not force an ESR to charge to replenish SOC. The obligation of taking actions such that the ESR stays in compliance with the SOC requirements falls on the QSE.</a:t>
            </a:r>
          </a:p>
          <a:p>
            <a:pPr lvl="2"/>
            <a:endParaRPr lang="en-US" sz="700" dirty="0"/>
          </a:p>
          <a:p>
            <a:r>
              <a:rPr lang="en-US" sz="1400" dirty="0"/>
              <a:t>Minimum and maximum SOC requirements that will be used for compliance measurements. </a:t>
            </a:r>
            <a:r>
              <a:rPr lang="en-US" sz="1400" i="1" dirty="0">
                <a:solidFill>
                  <a:schemeClr val="accent3"/>
                </a:solidFill>
              </a:rPr>
              <a:t>[Protocol Section: 8.1]</a:t>
            </a:r>
          </a:p>
          <a:p>
            <a:pPr lvl="1"/>
            <a:r>
              <a:rPr lang="en-US" sz="1200" dirty="0"/>
              <a:t>The SOC requirements will take current Operating Hour’s AS obligation the ESR is providing on the injection sides into account, the SOC requirement will reduce as time progresses within the hour and will also include a credit if the ESR has an active Base Point in excess of its LASL to charge.</a:t>
            </a:r>
            <a:endParaRPr lang="en-US" dirty="0"/>
          </a:p>
        </p:txBody>
      </p:sp>
      <p:sp>
        <p:nvSpPr>
          <p:cNvPr id="4" name="Slide Number Placeholder 3">
            <a:extLst>
              <a:ext uri="{FF2B5EF4-FFF2-40B4-BE49-F238E27FC236}">
                <a16:creationId xmlns:a16="http://schemas.microsoft.com/office/drawing/2014/main" id="{912CDCC8-069A-FDBB-47B4-9A20A691C6DF}"/>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23225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DF06E0-DC4F-C2DF-9B92-F8EF2C120482}"/>
              </a:ext>
            </a:extLst>
          </p:cNvPr>
          <p:cNvSpPr>
            <a:spLocks noGrp="1"/>
          </p:cNvSpPr>
          <p:nvPr>
            <p:ph type="title"/>
          </p:nvPr>
        </p:nvSpPr>
        <p:spPr/>
        <p:txBody>
          <a:bodyPr/>
          <a:lstStyle/>
          <a:p>
            <a:r>
              <a:rPr lang="en-US" dirty="0"/>
              <a:t>Review Timeline</a:t>
            </a:r>
          </a:p>
        </p:txBody>
      </p:sp>
      <p:sp>
        <p:nvSpPr>
          <p:cNvPr id="7" name="Content Placeholder 6">
            <a:extLst>
              <a:ext uri="{FF2B5EF4-FFF2-40B4-BE49-F238E27FC236}">
                <a16:creationId xmlns:a16="http://schemas.microsoft.com/office/drawing/2014/main" id="{8E0B594E-14D9-0904-2AA7-4C99AB2590E2}"/>
              </a:ext>
            </a:extLst>
          </p:cNvPr>
          <p:cNvSpPr>
            <a:spLocks noGrp="1"/>
          </p:cNvSpPr>
          <p:nvPr>
            <p:ph idx="1"/>
          </p:nvPr>
        </p:nvSpPr>
        <p:spPr/>
        <p:txBody>
          <a:bodyPr/>
          <a:lstStyle/>
          <a:p>
            <a:r>
              <a:rPr lang="en-US" sz="1600" dirty="0"/>
              <a:t>NPRR1186 continues to be on a fairly tight review timeline with the target of Aug 2023 </a:t>
            </a:r>
            <a:r>
              <a:rPr lang="en-US" sz="1600" dirty="0" err="1"/>
              <a:t>BoD</a:t>
            </a:r>
            <a:r>
              <a:rPr lang="en-US" sz="1600" dirty="0"/>
              <a:t> Meeting.</a:t>
            </a:r>
          </a:p>
          <a:p>
            <a:pPr lvl="1"/>
            <a:r>
              <a:rPr lang="en-US" sz="1600" dirty="0"/>
              <a:t>Aug 2, 2023 Workshop</a:t>
            </a:r>
          </a:p>
          <a:p>
            <a:pPr lvl="1"/>
            <a:r>
              <a:rPr lang="en-US" sz="1600" dirty="0"/>
              <a:t>Aug 10, 2023 PRS</a:t>
            </a:r>
          </a:p>
          <a:p>
            <a:pPr lvl="1"/>
            <a:r>
              <a:rPr lang="en-US" sz="1600" dirty="0"/>
              <a:t>Aug 22, 2023 TAC</a:t>
            </a:r>
          </a:p>
          <a:p>
            <a:pPr lvl="1"/>
            <a:r>
              <a:rPr lang="en-US" sz="1600" dirty="0"/>
              <a:t>Aug 31, 2023 </a:t>
            </a:r>
            <a:r>
              <a:rPr lang="en-US" sz="1600" dirty="0" err="1"/>
              <a:t>BoD</a:t>
            </a:r>
            <a:endParaRPr lang="en-US" sz="1600" dirty="0"/>
          </a:p>
          <a:p>
            <a:pPr lvl="1"/>
            <a:r>
              <a:rPr lang="en-US" sz="1600" dirty="0"/>
              <a:t>Sep 14, 2023 PUC OM</a:t>
            </a:r>
          </a:p>
          <a:p>
            <a:pPr lvl="1"/>
            <a:endParaRPr lang="en-US" sz="1600" dirty="0"/>
          </a:p>
          <a:p>
            <a:r>
              <a:rPr lang="en-US" sz="1600" dirty="0"/>
              <a:t>Stakeholders are requested to review the NPRRs and reach out with questions/comments to ERCOT as soon as practicable. </a:t>
            </a:r>
          </a:p>
          <a:p>
            <a:pPr lvl="1"/>
            <a:r>
              <a:rPr lang="en-US" sz="1600" dirty="0"/>
              <a:t>Please reach out to Nitika Mago (</a:t>
            </a:r>
            <a:r>
              <a:rPr lang="en-US" sz="1600" dirty="0">
                <a:hlinkClick r:id="rId2"/>
              </a:rPr>
              <a:t>nmago@ercot.com</a:t>
            </a:r>
            <a:r>
              <a:rPr lang="en-US" sz="1600" dirty="0"/>
              <a:t>), Kenneth Ragsdale (</a:t>
            </a:r>
            <a:r>
              <a:rPr lang="en-US" sz="1600" dirty="0">
                <a:hlinkClick r:id="rId3"/>
              </a:rPr>
              <a:t>kragsdale@ercot.com</a:t>
            </a:r>
            <a:r>
              <a:rPr lang="en-US" sz="1600" dirty="0"/>
              <a:t>), Sai Moorty (</a:t>
            </a:r>
            <a:r>
              <a:rPr lang="en-US" sz="1600" dirty="0">
                <a:hlinkClick r:id="rId4"/>
              </a:rPr>
              <a:t>smoorty@ercot.com</a:t>
            </a:r>
            <a:r>
              <a:rPr lang="en-US" sz="1600" dirty="0"/>
              <a:t>) or Pamela Shaw (</a:t>
            </a:r>
            <a:r>
              <a:rPr lang="en-US" sz="1600" dirty="0">
                <a:hlinkClick r:id="rId5"/>
              </a:rPr>
              <a:t>pshaw@ercot.com</a:t>
            </a:r>
            <a:r>
              <a:rPr lang="en-US" sz="1600" dirty="0"/>
              <a:t>).</a:t>
            </a:r>
          </a:p>
          <a:p>
            <a:pPr lvl="1"/>
            <a:endParaRPr lang="en-US" sz="1600" dirty="0"/>
          </a:p>
          <a:p>
            <a:endParaRPr lang="en-US" sz="1600" dirty="0"/>
          </a:p>
          <a:p>
            <a:endParaRPr lang="en-US" sz="1600" dirty="0"/>
          </a:p>
          <a:p>
            <a:endParaRPr lang="en-US" sz="1600" dirty="0"/>
          </a:p>
        </p:txBody>
      </p:sp>
      <p:sp>
        <p:nvSpPr>
          <p:cNvPr id="2" name="Slide Number Placeholder 1">
            <a:extLst>
              <a:ext uri="{FF2B5EF4-FFF2-40B4-BE49-F238E27FC236}">
                <a16:creationId xmlns:a16="http://schemas.microsoft.com/office/drawing/2014/main" id="{BDB933ED-65B0-67EC-4F55-5DE5207B81F4}"/>
              </a:ext>
            </a:extLst>
          </p:cNvPr>
          <p:cNvSpPr>
            <a:spLocks noGrp="1"/>
          </p:cNvSpPr>
          <p:nvPr>
            <p:ph type="sldNum" sz="quarter" idx="4"/>
          </p:nvPr>
        </p:nvSpPr>
        <p:spPr/>
        <p:txBody>
          <a:bodyPr/>
          <a:lstStyle/>
          <a:p>
            <a:fld id="{CDB75BAC-74D7-43DA-9DE7-3912ED22B407}" type="slidenum">
              <a:rPr lang="en-US" smtClean="0"/>
              <a:pPr/>
              <a:t>28</a:t>
            </a:fld>
            <a:endParaRPr lang="en-US" dirty="0"/>
          </a:p>
        </p:txBody>
      </p:sp>
    </p:spTree>
    <p:extLst>
      <p:ext uri="{BB962C8B-B14F-4D97-AF65-F5344CB8AC3E}">
        <p14:creationId xmlns:p14="http://schemas.microsoft.com/office/powerpoint/2010/main" val="45344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98CA1-F7EF-2D96-A41C-D5B52694E4B4}"/>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Content Placeholder 4">
            <a:extLst>
              <a:ext uri="{FF2B5EF4-FFF2-40B4-BE49-F238E27FC236}">
                <a16:creationId xmlns:a16="http://schemas.microsoft.com/office/drawing/2014/main" id="{27D31B6A-F980-564A-D6BF-F81B8B72951C}"/>
              </a:ext>
            </a:extLst>
          </p:cNvPr>
          <p:cNvSpPr>
            <a:spLocks noGrp="1"/>
          </p:cNvSpPr>
          <p:nvPr>
            <p:ph idx="16"/>
          </p:nvPr>
        </p:nvSpPr>
        <p:spPr/>
        <p:txBody>
          <a:bodyPr/>
          <a:lstStyle/>
          <a:p>
            <a:r>
              <a:rPr lang="en-US" dirty="0"/>
              <a:t>Extras</a:t>
            </a:r>
          </a:p>
        </p:txBody>
      </p:sp>
    </p:spTree>
    <p:extLst>
      <p:ext uri="{BB962C8B-B14F-4D97-AF65-F5344CB8AC3E}">
        <p14:creationId xmlns:p14="http://schemas.microsoft.com/office/powerpoint/2010/main" val="112761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8C6F-B84B-F8E2-8B91-8E9F22F8BA29}"/>
              </a:ext>
            </a:extLst>
          </p:cNvPr>
          <p:cNvSpPr>
            <a:spLocks noGrp="1"/>
          </p:cNvSpPr>
          <p:nvPr>
            <p:ph type="title"/>
          </p:nvPr>
        </p:nvSpPr>
        <p:spPr/>
        <p:txBody>
          <a:bodyPr/>
          <a:lstStyle/>
          <a:p>
            <a:r>
              <a:rPr lang="en-US" dirty="0"/>
              <a:t>Summary of  </a:t>
            </a:r>
            <a:r>
              <a:rPr lang="en-US" sz="3200" dirty="0"/>
              <a:t>7/31 Comments</a:t>
            </a:r>
            <a:endParaRPr lang="en-US" dirty="0"/>
          </a:p>
        </p:txBody>
      </p:sp>
      <p:sp>
        <p:nvSpPr>
          <p:cNvPr id="3" name="Content Placeholder 2">
            <a:extLst>
              <a:ext uri="{FF2B5EF4-FFF2-40B4-BE49-F238E27FC236}">
                <a16:creationId xmlns:a16="http://schemas.microsoft.com/office/drawing/2014/main" id="{E5C6A2EC-7E85-9BC5-897E-9760FAE0CC80}"/>
              </a:ext>
            </a:extLst>
          </p:cNvPr>
          <p:cNvSpPr>
            <a:spLocks noGrp="1"/>
          </p:cNvSpPr>
          <p:nvPr>
            <p:ph idx="1"/>
          </p:nvPr>
        </p:nvSpPr>
        <p:spPr/>
        <p:txBody>
          <a:bodyPr/>
          <a:lstStyle/>
          <a:p>
            <a:pPr marL="342900" marR="0" lvl="0" indent="-342900">
              <a:spcBef>
                <a:spcPts val="600"/>
              </a:spcBef>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Paragraph (4) of Section 4.5.1, DAM Clearing Process, and paragraph (1) of Section 6.4.9.2.2, SASM Clearing Process, have been updated to remove the proposed constraint that would limit Ancillary Service awards for Energy Storage Resources (ESRs) based on Ancillary Service duration requirements.  </a:t>
            </a:r>
          </a:p>
          <a:p>
            <a:pPr marL="642938" lvl="1" indent="-342900">
              <a:spcBef>
                <a:spcPts val="0"/>
              </a:spcBef>
              <a:spcAft>
                <a:spcPts val="6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In reviewing some examples, ERCOT recognized that the proposed constraint would not apply under all possible scenarios.  ERCOT will continue to explore potential solutions to improve the Day-Ahead Market (DAM) and Supplemental Ancillary Services Market (SASM) Ancillary Service clearing process so that the Ancillary Service duration requirements are taken into account.  Any identified resolution will be included in a separate NPRR. </a:t>
            </a:r>
          </a:p>
          <a:p>
            <a:pPr marL="342900" marR="0" lvl="0" indent="-342900">
              <a:spcBef>
                <a:spcPts val="600"/>
              </a:spcBef>
              <a:spcAft>
                <a:spcPts val="6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Paragraph (14) of Section 6.5.5.2, Operational Data Requirements, and paragraph (4) of Section 8.1, QSE and Resource Performance Monitoring, have been updated to provide different State of Charge (SOC) requirements when an ESR is providing Fast Frequency Response (FFR).</a:t>
            </a:r>
          </a:p>
          <a:p>
            <a:pPr marL="342900" marR="0" lvl="0" indent="-342900">
              <a:spcBef>
                <a:spcPts val="600"/>
              </a:spcBef>
              <a:spcAft>
                <a:spcPts val="6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Paragraph (4) of Section 8.1 has also been updated to include metrics that ERCOT will use to identify instances of non-compliance that must be reported.</a:t>
            </a:r>
          </a:p>
        </p:txBody>
      </p:sp>
      <p:sp>
        <p:nvSpPr>
          <p:cNvPr id="4" name="Slide Number Placeholder 3">
            <a:extLst>
              <a:ext uri="{FF2B5EF4-FFF2-40B4-BE49-F238E27FC236}">
                <a16:creationId xmlns:a16="http://schemas.microsoft.com/office/drawing/2014/main" id="{4C8D945C-8DB5-143D-43E6-B8C9BE852DFA}"/>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84157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E29A-D101-BF1E-C344-D62E7153469C}"/>
              </a:ext>
            </a:extLst>
          </p:cNvPr>
          <p:cNvSpPr>
            <a:spLocks noGrp="1"/>
          </p:cNvSpPr>
          <p:nvPr>
            <p:ph type="title"/>
          </p:nvPr>
        </p:nvSpPr>
        <p:spPr/>
        <p:txBody>
          <a:bodyPr/>
          <a:lstStyle/>
          <a:p>
            <a:r>
              <a:rPr lang="en-US" dirty="0"/>
              <a:t>Background &amp; NPRR 1186 Introduction</a:t>
            </a:r>
          </a:p>
        </p:txBody>
      </p:sp>
      <p:sp>
        <p:nvSpPr>
          <p:cNvPr id="4" name="Slide Number Placeholder 3">
            <a:extLst>
              <a:ext uri="{FF2B5EF4-FFF2-40B4-BE49-F238E27FC236}">
                <a16:creationId xmlns:a16="http://schemas.microsoft.com/office/drawing/2014/main" id="{31FC5358-9183-0C10-C023-9A9B419369B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9DFF3226-C5C6-0619-3175-C5F3F583459A}"/>
              </a:ext>
            </a:extLst>
          </p:cNvPr>
          <p:cNvPicPr>
            <a:picLocks noChangeAspect="1"/>
          </p:cNvPicPr>
          <p:nvPr/>
        </p:nvPicPr>
        <p:blipFill>
          <a:blip r:embed="rId2"/>
          <a:stretch>
            <a:fillRect/>
          </a:stretch>
        </p:blipFill>
        <p:spPr>
          <a:xfrm>
            <a:off x="5222222" y="725928"/>
            <a:ext cx="3616978" cy="2895600"/>
          </a:xfrm>
          <a:prstGeom prst="rect">
            <a:avLst/>
          </a:prstGeom>
        </p:spPr>
      </p:pic>
      <p:sp>
        <p:nvSpPr>
          <p:cNvPr id="5" name="Content Placeholder 2">
            <a:extLst>
              <a:ext uri="{FF2B5EF4-FFF2-40B4-BE49-F238E27FC236}">
                <a16:creationId xmlns:a16="http://schemas.microsoft.com/office/drawing/2014/main" id="{C326FDC7-1270-46C1-DDD5-70D1B7D0CD4F}"/>
              </a:ext>
            </a:extLst>
          </p:cNvPr>
          <p:cNvSpPr txBox="1">
            <a:spLocks/>
          </p:cNvSpPr>
          <p:nvPr/>
        </p:nvSpPr>
        <p:spPr>
          <a:xfrm>
            <a:off x="304800" y="762000"/>
            <a:ext cx="4625340" cy="5064627"/>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ERCOT has seen a steady growth in the capacity of interconnected battery Energy Storage Resources (ESRs). This rapid growth is expected to continue in the future as well.</a:t>
            </a:r>
          </a:p>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Most ESRs interconnected or planning to interconnect are less than 2 hours batteries.</a:t>
            </a:r>
          </a:p>
          <a:p>
            <a:pPr marL="557213" marR="0" lvl="1" indent="-214313"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ESRs are already providing more than 60% of ERCOT’s </a:t>
            </a:r>
            <a:r>
              <a:rPr lang="en-US" sz="1200" dirty="0">
                <a:solidFill>
                  <a:srgbClr val="5B6770"/>
                </a:solidFill>
                <a:latin typeface="Arial"/>
              </a:rPr>
              <a:t>R</a:t>
            </a:r>
            <a:r>
              <a:rPr kumimoji="0" lang="en-US" sz="1200" b="0" i="0" u="none" strike="noStrike" kern="1200" cap="none" spc="0" normalizeH="0" baseline="0" noProof="0" dirty="0" err="1">
                <a:ln>
                  <a:noFill/>
                </a:ln>
                <a:solidFill>
                  <a:srgbClr val="5B6770"/>
                </a:solidFill>
                <a:effectLst/>
                <a:uLnTx/>
                <a:uFillTx/>
                <a:latin typeface="Arial"/>
                <a:ea typeface="+mn-ea"/>
                <a:cs typeface="+mn-cs"/>
              </a:rPr>
              <a:t>egulation</a:t>
            </a:r>
            <a:r>
              <a:rPr kumimoji="0" lang="en-US" sz="1200" b="0" i="0" u="none" strike="noStrike" kern="1200" cap="none" spc="0" normalizeH="0" baseline="0" noProof="0" dirty="0">
                <a:ln>
                  <a:noFill/>
                </a:ln>
                <a:solidFill>
                  <a:srgbClr val="5B6770"/>
                </a:solidFill>
                <a:effectLst/>
                <a:uLnTx/>
                <a:uFillTx/>
                <a:latin typeface="Arial"/>
                <a:ea typeface="+mn-ea"/>
                <a:cs typeface="+mn-cs"/>
              </a:rPr>
              <a:t> Up and Responsive Reserve Service Ancillary Services (AS).</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5B6770"/>
              </a:solidFill>
              <a:effectLst/>
              <a:uLnTx/>
              <a:uFillTx/>
              <a:latin typeface="Arial"/>
              <a:ea typeface="+mn-ea"/>
              <a:cs typeface="+mn-cs"/>
            </a:endParaRP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ERCOT’s current systems and processes including DAM, RUC and SCED are not designed to account for capability i.e., State of Charge (SOC) of duration limited ESRs. Also, per the approved protocols, Real-Time Co-optimization (RTC) &amp; Single-Model ESR (“RTC+B” effort) systems as planned today will model ESRs but do not model SOC changes.</a:t>
            </a:r>
          </a:p>
          <a:p>
            <a:pPr algn="just">
              <a:defRPr/>
            </a:pPr>
            <a:endParaRPr lang="en-US" sz="700" dirty="0">
              <a:solidFill>
                <a:srgbClr val="5B6770"/>
              </a:solidFill>
              <a:latin typeface="Arial"/>
            </a:endParaRPr>
          </a:p>
        </p:txBody>
      </p:sp>
      <p:sp>
        <p:nvSpPr>
          <p:cNvPr id="9" name="Content Placeholder 2">
            <a:extLst>
              <a:ext uri="{FF2B5EF4-FFF2-40B4-BE49-F238E27FC236}">
                <a16:creationId xmlns:a16="http://schemas.microsoft.com/office/drawing/2014/main" id="{E8D25D68-5307-BE26-BAC3-BB49182418E6}"/>
              </a:ext>
            </a:extLst>
          </p:cNvPr>
          <p:cNvSpPr>
            <a:spLocks noGrp="1"/>
          </p:cNvSpPr>
          <p:nvPr>
            <p:ph idx="1"/>
          </p:nvPr>
        </p:nvSpPr>
        <p:spPr>
          <a:xfrm>
            <a:off x="381000" y="3621528"/>
            <a:ext cx="8534400" cy="2474472"/>
          </a:xfrm>
        </p:spPr>
        <p:txBody>
          <a:bodyPr/>
          <a:lstStyle/>
          <a:p>
            <a:pPr algn="ju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Absent SOC modeling, </a:t>
            </a:r>
          </a:p>
          <a:p>
            <a:pPr lvl="1" algn="just">
              <a:defRPr/>
            </a:pPr>
            <a:r>
              <a:rPr kumimoji="0" lang="en-US" sz="1200" b="0" i="0" u="none" strike="noStrike" kern="1200" cap="none" spc="0" normalizeH="0" baseline="0" noProof="0" dirty="0">
                <a:ln>
                  <a:noFill/>
                </a:ln>
                <a:solidFill>
                  <a:srgbClr val="5B6770"/>
                </a:solidFill>
                <a:effectLst/>
                <a:uLnTx/>
                <a:uFillTx/>
                <a:latin typeface="Arial"/>
                <a:ea typeface="+mn-ea"/>
                <a:cs typeface="+mn-cs"/>
              </a:rPr>
              <a:t>RUC may incorrectly assume an ESR’s capacity will be available for dispatch in a future hour when it may not be (due to SOC depletion). This could result in ERCOT failing to commit sufficient generation through RUC. </a:t>
            </a:r>
          </a:p>
          <a:p>
            <a:pPr lvl="1" algn="just">
              <a:defRPr/>
            </a:pPr>
            <a:r>
              <a:rPr lang="en-US" sz="1200" dirty="0">
                <a:solidFill>
                  <a:srgbClr val="5B6770"/>
                </a:solidFill>
                <a:latin typeface="Arial"/>
              </a:rPr>
              <a:t>SCED may send Base Points that may deplete an ESR’s SOC that should be preserved for its remaining AS obligation. (ESRs have the ability to reduce HSL/MPC to preserve SOC for AS but that alone may not be sufficient.)</a:t>
            </a:r>
            <a:endParaRPr kumimoji="0" lang="en-US" sz="1200" b="0" i="0" u="none" strike="noStrike" kern="1200" cap="none" spc="0" normalizeH="0" baseline="0" noProof="0" dirty="0">
              <a:ln>
                <a:noFill/>
              </a:ln>
              <a:solidFill>
                <a:srgbClr val="5B6770"/>
              </a:solidFill>
              <a:effectLst/>
              <a:uLnTx/>
              <a:uFillTx/>
              <a:latin typeface="Arial"/>
              <a:ea typeface="+mn-ea"/>
              <a:cs typeface="+mn-cs"/>
            </a:endParaRPr>
          </a:p>
          <a:p>
            <a:pPr algn="just">
              <a:defRPr/>
            </a:pPr>
            <a:endParaRPr lang="en-US" sz="700" dirty="0">
              <a:solidFill>
                <a:srgbClr val="5B6770"/>
              </a:solidFill>
              <a:latin typeface="Arial"/>
            </a:endParaRPr>
          </a:p>
          <a:p>
            <a:pPr algn="just">
              <a:defRPr/>
            </a:pPr>
            <a:r>
              <a:rPr lang="en-US" sz="1200" dirty="0">
                <a:solidFill>
                  <a:srgbClr val="5B6770"/>
                </a:solidFill>
                <a:latin typeface="Arial"/>
              </a:rPr>
              <a:t>Updating current RUC and SCED to model ESRs and account for SOC are expected to be fairly intensive tasks. Hence t</a:t>
            </a:r>
            <a:r>
              <a:rPr kumimoji="0" lang="en-US" sz="1200" b="0" i="0" u="none" strike="noStrike" kern="1200" cap="none" spc="0" normalizeH="0" baseline="0" noProof="0" dirty="0">
                <a:ln>
                  <a:noFill/>
                </a:ln>
                <a:solidFill>
                  <a:srgbClr val="5B6770"/>
                </a:solidFill>
                <a:effectLst/>
                <a:uLnTx/>
                <a:uFillTx/>
                <a:latin typeface="Arial"/>
                <a:ea typeface="+mn-ea"/>
                <a:cs typeface="+mn-cs"/>
              </a:rPr>
              <a:t>he changes in NPRR1186 have been proposed with the aim to strategically improve SOC awareness in the current tools and studies with minimal system changes so that a complete suite of DAM, RUC and SCED improvements needed to fully model ESRs and account for their SOC can be designed and implemented with the RTC+B (with single ESR model) project.</a:t>
            </a:r>
          </a:p>
          <a:p>
            <a:pPr lvl="1" algn="just">
              <a:defRPr/>
            </a:pPr>
            <a:r>
              <a:rPr lang="en-US" sz="1200" dirty="0">
                <a:solidFill>
                  <a:srgbClr val="5B6770"/>
                </a:solidFill>
                <a:latin typeface="Arial"/>
              </a:rPr>
              <a:t>The minimal changes in RUC and SCED that have been identified in NPRR1186 are essential for ERCOT to continue reliable grid operations.</a:t>
            </a:r>
          </a:p>
          <a:p>
            <a:pPr algn="just">
              <a:defRPr/>
            </a:pPr>
            <a:endParaRPr lang="en-US" dirty="0"/>
          </a:p>
        </p:txBody>
      </p:sp>
    </p:spTree>
    <p:extLst>
      <p:ext uri="{BB962C8B-B14F-4D97-AF65-F5344CB8AC3E}">
        <p14:creationId xmlns:p14="http://schemas.microsoft.com/office/powerpoint/2010/main" val="1071478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30B4-E0C5-DE21-A9CF-6DF6B5B25800}"/>
              </a:ext>
            </a:extLst>
          </p:cNvPr>
          <p:cNvSpPr>
            <a:spLocks noGrp="1"/>
          </p:cNvSpPr>
          <p:nvPr>
            <p:ph type="title"/>
          </p:nvPr>
        </p:nvSpPr>
        <p:spPr/>
        <p:txBody>
          <a:bodyPr/>
          <a:lstStyle/>
          <a:p>
            <a:r>
              <a:rPr lang="en-US" sz="2800" dirty="0"/>
              <a:t>Provision of Regulation Up and RRS by Type</a:t>
            </a:r>
          </a:p>
        </p:txBody>
      </p:sp>
      <p:sp>
        <p:nvSpPr>
          <p:cNvPr id="4" name="Slide Number Placeholder 3">
            <a:extLst>
              <a:ext uri="{FF2B5EF4-FFF2-40B4-BE49-F238E27FC236}">
                <a16:creationId xmlns:a16="http://schemas.microsoft.com/office/drawing/2014/main" id="{E2C630D6-8E92-D784-9F3B-DB7F54AA1B13}"/>
              </a:ext>
            </a:extLst>
          </p:cNvPr>
          <p:cNvSpPr>
            <a:spLocks noGrp="1"/>
          </p:cNvSpPr>
          <p:nvPr>
            <p:ph type="sldNum" sz="quarter" idx="4"/>
          </p:nvPr>
        </p:nvSpPr>
        <p:spPr/>
        <p:txBody>
          <a:bodyPr/>
          <a:lstStyle/>
          <a:p>
            <a:fld id="{1D93BD3E-1E9A-4970-A6F7-E7AC52762E0C}" type="slidenum">
              <a:rPr lang="en-US" smtClean="0"/>
              <a:pPr/>
              <a:t>31</a:t>
            </a:fld>
            <a:endParaRPr lang="en-US" dirty="0"/>
          </a:p>
        </p:txBody>
      </p:sp>
      <p:pic>
        <p:nvPicPr>
          <p:cNvPr id="11" name="Picture 10">
            <a:extLst>
              <a:ext uri="{FF2B5EF4-FFF2-40B4-BE49-F238E27FC236}">
                <a16:creationId xmlns:a16="http://schemas.microsoft.com/office/drawing/2014/main" id="{DECCE113-64C2-F9DD-67FF-D8803DD8439F}"/>
              </a:ext>
            </a:extLst>
          </p:cNvPr>
          <p:cNvPicPr>
            <a:picLocks noChangeAspect="1"/>
          </p:cNvPicPr>
          <p:nvPr/>
        </p:nvPicPr>
        <p:blipFill>
          <a:blip r:embed="rId2"/>
          <a:stretch>
            <a:fillRect/>
          </a:stretch>
        </p:blipFill>
        <p:spPr>
          <a:xfrm>
            <a:off x="530001" y="855406"/>
            <a:ext cx="8083997" cy="2767824"/>
          </a:xfrm>
          <a:prstGeom prst="rect">
            <a:avLst/>
          </a:prstGeom>
        </p:spPr>
      </p:pic>
      <p:pic>
        <p:nvPicPr>
          <p:cNvPr id="3" name="Picture 2">
            <a:extLst>
              <a:ext uri="{FF2B5EF4-FFF2-40B4-BE49-F238E27FC236}">
                <a16:creationId xmlns:a16="http://schemas.microsoft.com/office/drawing/2014/main" id="{F973FEF1-2155-2855-75E5-11CC2367F845}"/>
              </a:ext>
            </a:extLst>
          </p:cNvPr>
          <p:cNvPicPr>
            <a:picLocks noChangeAspect="1"/>
          </p:cNvPicPr>
          <p:nvPr/>
        </p:nvPicPr>
        <p:blipFill>
          <a:blip r:embed="rId3"/>
          <a:stretch>
            <a:fillRect/>
          </a:stretch>
        </p:blipFill>
        <p:spPr>
          <a:xfrm>
            <a:off x="523904" y="3623230"/>
            <a:ext cx="8096190" cy="2810500"/>
          </a:xfrm>
          <a:prstGeom prst="rect">
            <a:avLst/>
          </a:prstGeom>
        </p:spPr>
      </p:pic>
    </p:spTree>
    <p:extLst>
      <p:ext uri="{BB962C8B-B14F-4D97-AF65-F5344CB8AC3E}">
        <p14:creationId xmlns:p14="http://schemas.microsoft.com/office/powerpoint/2010/main" val="4023928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BA70-7C52-B53E-BD40-AE2600F588A2}"/>
              </a:ext>
            </a:extLst>
          </p:cNvPr>
          <p:cNvSpPr>
            <a:spLocks noGrp="1"/>
          </p:cNvSpPr>
          <p:nvPr>
            <p:ph type="title"/>
          </p:nvPr>
        </p:nvSpPr>
        <p:spPr/>
        <p:txBody>
          <a:bodyPr/>
          <a:lstStyle/>
          <a:p>
            <a:r>
              <a:rPr lang="en-US" sz="2000" dirty="0"/>
              <a:t>What tools does the QSE have to meet SOC requirements</a:t>
            </a:r>
            <a:br>
              <a:rPr lang="en-US" sz="2000" dirty="0"/>
            </a:br>
            <a:endParaRPr lang="en-US" sz="2000" dirty="0"/>
          </a:p>
        </p:txBody>
      </p:sp>
      <p:sp>
        <p:nvSpPr>
          <p:cNvPr id="3" name="Content Placeholder 2">
            <a:extLst>
              <a:ext uri="{FF2B5EF4-FFF2-40B4-BE49-F238E27FC236}">
                <a16:creationId xmlns:a16="http://schemas.microsoft.com/office/drawing/2014/main" id="{ECD88EC6-AAF1-A261-733D-46744255038D}"/>
              </a:ext>
            </a:extLst>
          </p:cNvPr>
          <p:cNvSpPr>
            <a:spLocks noGrp="1"/>
          </p:cNvSpPr>
          <p:nvPr>
            <p:ph idx="1"/>
          </p:nvPr>
        </p:nvSpPr>
        <p:spPr/>
        <p:txBody>
          <a:bodyPr/>
          <a:lstStyle/>
          <a:p>
            <a:r>
              <a:rPr lang="en-US" sz="1400" dirty="0"/>
              <a:t>What tools does the QSE have to meet min SOC requirements</a:t>
            </a:r>
          </a:p>
          <a:p>
            <a:pPr lvl="1"/>
            <a:r>
              <a:rPr lang="en-US" sz="1400" dirty="0"/>
              <a:t>Move some responsibility to another resource</a:t>
            </a:r>
          </a:p>
          <a:p>
            <a:pPr lvl="1"/>
            <a:r>
              <a:rPr lang="en-US" sz="1400" dirty="0"/>
              <a:t>Submit a bid (current max Bid is $5,000/MWh) and if non-zero BP is received then charge</a:t>
            </a:r>
          </a:p>
          <a:p>
            <a:pPr lvl="1"/>
            <a:r>
              <a:rPr lang="en-US" sz="1400" dirty="0"/>
              <a:t>Reduce HSL move some up AS responsibility to CLR and force SCED to dispatch to honor the LASL</a:t>
            </a:r>
          </a:p>
          <a:p>
            <a:pPr lvl="1"/>
            <a:endParaRPr lang="en-US" sz="1400" dirty="0"/>
          </a:p>
          <a:p>
            <a:pPr lvl="1"/>
            <a:endParaRPr lang="en-US" sz="1400" dirty="0"/>
          </a:p>
          <a:p>
            <a:r>
              <a:rPr lang="en-US" sz="1400" dirty="0"/>
              <a:t>What tools does the QSE have to meet max SOC requirements</a:t>
            </a:r>
          </a:p>
          <a:p>
            <a:pPr lvl="1"/>
            <a:r>
              <a:rPr lang="en-US" sz="1400" dirty="0"/>
              <a:t>Move some down AS responsibility to another resource</a:t>
            </a:r>
          </a:p>
          <a:p>
            <a:pPr lvl="1"/>
            <a:r>
              <a:rPr lang="en-US" sz="1400" dirty="0"/>
              <a:t>Reduce MPC and move some Reg Down to the Gen-side</a:t>
            </a:r>
          </a:p>
          <a:p>
            <a:pPr lvl="1"/>
            <a:r>
              <a:rPr lang="en-US" sz="1400" dirty="0"/>
              <a:t>In the event the Gen-HASL is non-zero, submit offer to get an injection Base Point (or increase injection Base Point).</a:t>
            </a:r>
          </a:p>
          <a:p>
            <a:endParaRPr lang="en-US" dirty="0"/>
          </a:p>
        </p:txBody>
      </p:sp>
      <p:sp>
        <p:nvSpPr>
          <p:cNvPr id="4" name="Slide Number Placeholder 3">
            <a:extLst>
              <a:ext uri="{FF2B5EF4-FFF2-40B4-BE49-F238E27FC236}">
                <a16:creationId xmlns:a16="http://schemas.microsoft.com/office/drawing/2014/main" id="{2B2919C9-2D43-F4AD-5C7A-C6A757D73306}"/>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830057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9591-3920-A0F6-DBFF-716BBDA18032}"/>
              </a:ext>
            </a:extLst>
          </p:cNvPr>
          <p:cNvSpPr>
            <a:spLocks noGrp="1"/>
          </p:cNvSpPr>
          <p:nvPr>
            <p:ph type="title"/>
          </p:nvPr>
        </p:nvSpPr>
        <p:spPr/>
        <p:txBody>
          <a:bodyPr/>
          <a:lstStyle/>
          <a:p>
            <a:r>
              <a:rPr lang="en-US" sz="2800" dirty="0"/>
              <a:t>ESR Regulation Adjustment Logic – Example 1</a:t>
            </a:r>
          </a:p>
        </p:txBody>
      </p:sp>
      <p:sp>
        <p:nvSpPr>
          <p:cNvPr id="7" name="Content Placeholder 6">
            <a:extLst>
              <a:ext uri="{FF2B5EF4-FFF2-40B4-BE49-F238E27FC236}">
                <a16:creationId xmlns:a16="http://schemas.microsoft.com/office/drawing/2014/main" id="{B7CA4520-0540-CA8A-A0F9-E08BD801DB83}"/>
              </a:ext>
            </a:extLst>
          </p:cNvPr>
          <p:cNvSpPr>
            <a:spLocks noGrp="1"/>
          </p:cNvSpPr>
          <p:nvPr>
            <p:ph idx="1"/>
          </p:nvPr>
        </p:nvSpPr>
        <p:spPr/>
        <p:txBody>
          <a:bodyPr/>
          <a:lstStyle/>
          <a:p>
            <a:r>
              <a:rPr lang="en-US" sz="1400" dirty="0"/>
              <a:t>With a more complex example to demonstrate regulation responsibility does not need to be moved across the ESR. Regulation deployment can be calculated by telemetering updated regulation participation factors on both the ESR-GR and ESR-CLR.</a:t>
            </a:r>
          </a:p>
          <a:p>
            <a:endParaRPr lang="en-US" dirty="0"/>
          </a:p>
        </p:txBody>
      </p:sp>
      <p:sp>
        <p:nvSpPr>
          <p:cNvPr id="4" name="Slide Number Placeholder 3">
            <a:extLst>
              <a:ext uri="{FF2B5EF4-FFF2-40B4-BE49-F238E27FC236}">
                <a16:creationId xmlns:a16="http://schemas.microsoft.com/office/drawing/2014/main" id="{53BA44D3-8BE3-435D-7D55-9E22EDDE63CB}"/>
              </a:ext>
            </a:extLst>
          </p:cNvPr>
          <p:cNvSpPr>
            <a:spLocks noGrp="1"/>
          </p:cNvSpPr>
          <p:nvPr>
            <p:ph type="sldNum" sz="quarter" idx="4"/>
          </p:nvPr>
        </p:nvSpPr>
        <p:spPr/>
        <p:txBody>
          <a:bodyPr/>
          <a:lstStyle/>
          <a:p>
            <a:fld id="{1D93BD3E-1E9A-4970-A6F7-E7AC52762E0C}" type="slidenum">
              <a:rPr lang="en-US" smtClean="0"/>
              <a:pPr/>
              <a:t>33</a:t>
            </a:fld>
            <a:endParaRPr lang="en-US" dirty="0"/>
          </a:p>
        </p:txBody>
      </p:sp>
      <p:pic>
        <p:nvPicPr>
          <p:cNvPr id="12" name="Picture 11">
            <a:extLst>
              <a:ext uri="{FF2B5EF4-FFF2-40B4-BE49-F238E27FC236}">
                <a16:creationId xmlns:a16="http://schemas.microsoft.com/office/drawing/2014/main" id="{5060E372-4516-69AC-06C6-B8E46CBE970E}"/>
              </a:ext>
            </a:extLst>
          </p:cNvPr>
          <p:cNvPicPr>
            <a:picLocks noChangeAspect="1"/>
          </p:cNvPicPr>
          <p:nvPr/>
        </p:nvPicPr>
        <p:blipFill>
          <a:blip r:embed="rId2"/>
          <a:stretch>
            <a:fillRect/>
          </a:stretch>
        </p:blipFill>
        <p:spPr>
          <a:xfrm>
            <a:off x="0" y="1701511"/>
            <a:ext cx="9144000" cy="3897166"/>
          </a:xfrm>
          <a:prstGeom prst="rect">
            <a:avLst/>
          </a:prstGeom>
        </p:spPr>
      </p:pic>
    </p:spTree>
    <p:extLst>
      <p:ext uri="{BB962C8B-B14F-4D97-AF65-F5344CB8AC3E}">
        <p14:creationId xmlns:p14="http://schemas.microsoft.com/office/powerpoint/2010/main" val="2314414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5AB3-F9CA-F2B9-015D-C6611EF81050}"/>
              </a:ext>
            </a:extLst>
          </p:cNvPr>
          <p:cNvSpPr>
            <a:spLocks noGrp="1"/>
          </p:cNvSpPr>
          <p:nvPr>
            <p:ph type="title"/>
          </p:nvPr>
        </p:nvSpPr>
        <p:spPr/>
        <p:txBody>
          <a:bodyPr/>
          <a:lstStyle/>
          <a:p>
            <a:r>
              <a:rPr lang="en-US" sz="2800" dirty="0"/>
              <a:t>ESR Regulation Adjustment Logic – Example 2</a:t>
            </a:r>
          </a:p>
        </p:txBody>
      </p:sp>
      <p:sp>
        <p:nvSpPr>
          <p:cNvPr id="3" name="Content Placeholder 2">
            <a:extLst>
              <a:ext uri="{FF2B5EF4-FFF2-40B4-BE49-F238E27FC236}">
                <a16:creationId xmlns:a16="http://schemas.microsoft.com/office/drawing/2014/main" id="{18EA25B1-7C9E-0837-F8AC-734E9BB0553D}"/>
              </a:ext>
            </a:extLst>
          </p:cNvPr>
          <p:cNvSpPr>
            <a:spLocks noGrp="1"/>
          </p:cNvSpPr>
          <p:nvPr>
            <p:ph idx="1"/>
          </p:nvPr>
        </p:nvSpPr>
        <p:spPr/>
        <p:txBody>
          <a:bodyPr/>
          <a:lstStyle/>
          <a:p>
            <a:r>
              <a:rPr lang="en-US" sz="1400" dirty="0"/>
              <a:t>Here is a more complex example with the CLR receiving new BPs will carrying regulation and the responsibilities are moved and RUPFs are updated as expected. </a:t>
            </a:r>
          </a:p>
          <a:p>
            <a:r>
              <a:rPr lang="en-US" sz="1400" dirty="0"/>
              <a:t>Note for 17:55 SCED run the QSE can move the regulation to the GR to receive a lower BP on the CLR but can still telemeter CLR-RUPF to represent the active regulation deployment. </a:t>
            </a:r>
          </a:p>
        </p:txBody>
      </p:sp>
      <p:sp>
        <p:nvSpPr>
          <p:cNvPr id="4" name="Slide Number Placeholder 3">
            <a:extLst>
              <a:ext uri="{FF2B5EF4-FFF2-40B4-BE49-F238E27FC236}">
                <a16:creationId xmlns:a16="http://schemas.microsoft.com/office/drawing/2014/main" id="{2099055B-D51C-0856-68DC-D8890BD4AA39}"/>
              </a:ext>
            </a:extLst>
          </p:cNvPr>
          <p:cNvSpPr>
            <a:spLocks noGrp="1"/>
          </p:cNvSpPr>
          <p:nvPr>
            <p:ph type="sldNum" sz="quarter" idx="4"/>
          </p:nvPr>
        </p:nvSpPr>
        <p:spPr/>
        <p:txBody>
          <a:bodyPr/>
          <a:lstStyle/>
          <a:p>
            <a:fld id="{1D93BD3E-1E9A-4970-A6F7-E7AC52762E0C}" type="slidenum">
              <a:rPr lang="en-US" smtClean="0"/>
              <a:pPr/>
              <a:t>34</a:t>
            </a:fld>
            <a:endParaRPr lang="en-US" dirty="0"/>
          </a:p>
        </p:txBody>
      </p:sp>
      <p:pic>
        <p:nvPicPr>
          <p:cNvPr id="5" name="Picture 4">
            <a:extLst>
              <a:ext uri="{FF2B5EF4-FFF2-40B4-BE49-F238E27FC236}">
                <a16:creationId xmlns:a16="http://schemas.microsoft.com/office/drawing/2014/main" id="{A74450E7-ECE2-44B8-5962-AA20E78CA4AC}"/>
              </a:ext>
            </a:extLst>
          </p:cNvPr>
          <p:cNvPicPr>
            <a:picLocks noChangeAspect="1"/>
          </p:cNvPicPr>
          <p:nvPr/>
        </p:nvPicPr>
        <p:blipFill>
          <a:blip r:embed="rId2"/>
          <a:stretch>
            <a:fillRect/>
          </a:stretch>
        </p:blipFill>
        <p:spPr>
          <a:xfrm>
            <a:off x="0" y="2118303"/>
            <a:ext cx="9144000" cy="3265304"/>
          </a:xfrm>
          <a:prstGeom prst="rect">
            <a:avLst/>
          </a:prstGeom>
        </p:spPr>
      </p:pic>
    </p:spTree>
    <p:extLst>
      <p:ext uri="{BB962C8B-B14F-4D97-AF65-F5344CB8AC3E}">
        <p14:creationId xmlns:p14="http://schemas.microsoft.com/office/powerpoint/2010/main" val="1760382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B68D-1EE9-8440-13A6-BC1A4135C179}"/>
              </a:ext>
            </a:extLst>
          </p:cNvPr>
          <p:cNvSpPr>
            <a:spLocks noGrp="1"/>
          </p:cNvSpPr>
          <p:nvPr>
            <p:ph type="title"/>
          </p:nvPr>
        </p:nvSpPr>
        <p:spPr/>
        <p:txBody>
          <a:bodyPr/>
          <a:lstStyle/>
          <a:p>
            <a:r>
              <a:rPr lang="en-US" dirty="0"/>
              <a:t>Posted Material</a:t>
            </a:r>
          </a:p>
        </p:txBody>
      </p:sp>
      <p:sp>
        <p:nvSpPr>
          <p:cNvPr id="3" name="Content Placeholder 2">
            <a:extLst>
              <a:ext uri="{FF2B5EF4-FFF2-40B4-BE49-F238E27FC236}">
                <a16:creationId xmlns:a16="http://schemas.microsoft.com/office/drawing/2014/main" id="{D8DBC2EA-A2FC-B3C8-5F12-4E1C4F8E3558}"/>
              </a:ext>
            </a:extLst>
          </p:cNvPr>
          <p:cNvSpPr>
            <a:spLocks noGrp="1"/>
          </p:cNvSpPr>
          <p:nvPr>
            <p:ph idx="1"/>
          </p:nvPr>
        </p:nvSpPr>
        <p:spPr/>
        <p:txBody>
          <a:bodyPr/>
          <a:lstStyle/>
          <a:p>
            <a:r>
              <a:rPr lang="en-US" dirty="0"/>
              <a:t>Jun 22, 2023 Workshop</a:t>
            </a:r>
          </a:p>
          <a:p>
            <a:pPr lvl="1"/>
            <a:r>
              <a:rPr lang="en-US" dirty="0">
                <a:hlinkClick r:id="rId2"/>
              </a:rPr>
              <a:t>Link</a:t>
            </a:r>
            <a:endParaRPr lang="en-US" dirty="0"/>
          </a:p>
          <a:p>
            <a:pPr marL="342900" lvl="1" indent="0">
              <a:buNone/>
            </a:pPr>
            <a:r>
              <a:rPr lang="en-US" dirty="0"/>
              <a:t> </a:t>
            </a:r>
          </a:p>
          <a:p>
            <a:r>
              <a:rPr lang="en-US" dirty="0"/>
              <a:t>July 19, 2023 Workshop</a:t>
            </a:r>
          </a:p>
          <a:p>
            <a:pPr lvl="1"/>
            <a:r>
              <a:rPr lang="en-US" dirty="0">
                <a:hlinkClick r:id="rId3"/>
              </a:rPr>
              <a:t>Link</a:t>
            </a:r>
            <a:endParaRPr lang="en-US" dirty="0"/>
          </a:p>
          <a:p>
            <a:pPr lvl="1"/>
            <a:r>
              <a:rPr lang="en-US" i="1"/>
              <a:t>Includes Posted </a:t>
            </a:r>
            <a:endParaRPr lang="en-US" i="1" dirty="0"/>
          </a:p>
          <a:p>
            <a:r>
              <a:rPr lang="en-US"/>
              <a:t>August </a:t>
            </a:r>
            <a:r>
              <a:rPr lang="en-US" dirty="0"/>
              <a:t>2, 2023 Workshop</a:t>
            </a:r>
          </a:p>
          <a:p>
            <a:pPr lvl="1"/>
            <a:r>
              <a:rPr lang="en-US" dirty="0">
                <a:hlinkClick r:id="rId4"/>
              </a:rPr>
              <a:t>Link</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6FCEBEC-3999-E80A-D2B8-A1D6A0C3ECE0}"/>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Tree>
    <p:extLst>
      <p:ext uri="{BB962C8B-B14F-4D97-AF65-F5344CB8AC3E}">
        <p14:creationId xmlns:p14="http://schemas.microsoft.com/office/powerpoint/2010/main" val="105743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1A6E-F052-E609-D8E3-C7978331AF83}"/>
              </a:ext>
            </a:extLst>
          </p:cNvPr>
          <p:cNvSpPr>
            <a:spLocks noGrp="1"/>
          </p:cNvSpPr>
          <p:nvPr>
            <p:ph type="title"/>
          </p:nvPr>
        </p:nvSpPr>
        <p:spPr/>
        <p:txBody>
          <a:bodyPr/>
          <a:lstStyle/>
          <a:p>
            <a:r>
              <a:rPr lang="en-US" dirty="0"/>
              <a:t>DAM/SASM AS Duration Accounting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904FE9-AF99-F1C2-096B-09B744B88E9C}"/>
                  </a:ext>
                </a:extLst>
              </p:cNvPr>
              <p:cNvSpPr>
                <a:spLocks noGrp="1"/>
              </p:cNvSpPr>
              <p:nvPr>
                <p:ph idx="1"/>
              </p:nvPr>
            </p:nvSpPr>
            <p:spPr/>
            <p:txBody>
              <a:bodyPr/>
              <a:lstStyle/>
              <a:p>
                <a:r>
                  <a:rPr lang="en-US" sz="1400" dirty="0">
                    <a:latin typeface="+mj-lt"/>
                  </a:rPr>
                  <a:t>The originally filed NPRR1186 on 6/22 had contemplated inserting the following constraint in DAM and SASM to aid in ensuring that DAM/SASM AS awards are operationally feasible. </a:t>
                </a:r>
                <a:r>
                  <a:rPr lang="en-US" sz="1400" dirty="0">
                    <a:effectLst/>
                    <a:latin typeface="+mj-lt"/>
                    <a:ea typeface="Times New Roman" panose="02020603050405020304" pitchFamily="18" charset="0"/>
                    <a:cs typeface="Times New Roman" panose="02020603050405020304" pitchFamily="18" charset="0"/>
                  </a:rPr>
                  <a:t>However, in reviewing some examples, ERCOT recognized that the proposed constraint would not apply under all possible scenarios. </a:t>
                </a:r>
              </a:p>
              <a:p>
                <a:endParaRPr lang="en-US" sz="700" dirty="0">
                  <a:latin typeface="+mj-lt"/>
                </a:endParaRPr>
              </a:p>
              <a:p>
                <a:pPr marL="214313" lvl="1" indent="0">
                  <a:lnSpc>
                    <a:spcPct val="107000"/>
                  </a:lnSpc>
                  <a:spcBef>
                    <a:spcPts val="0"/>
                  </a:spcBef>
                  <a:spcAft>
                    <a:spcPts val="800"/>
                  </a:spcAft>
                  <a:buNone/>
                </a:pPr>
                <a:r>
                  <a:rPr lang="en-US" sz="1200" dirty="0">
                    <a:latin typeface="+mj-lt"/>
                  </a:rPr>
                  <a:t>HSL check: Scale ECRS and Non-Spin awards (changes in </a:t>
                </a:r>
                <a:r>
                  <a:rPr lang="en-US" sz="1200" dirty="0">
                    <a:highlight>
                      <a:srgbClr val="FFFF00"/>
                    </a:highlight>
                    <a:latin typeface="+mj-lt"/>
                  </a:rPr>
                  <a:t>yellow</a:t>
                </a:r>
                <a:r>
                  <a:rPr lang="en-US" sz="1200" dirty="0">
                    <a:latin typeface="+mj-lt"/>
                  </a:rPr>
                  <a:t>)</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sSub>
                        <m:sSubPr>
                          <m:ctrlPr>
                            <a:rPr lang="en-US" sz="1200" i="1" smtClean="0">
                              <a:effectLst/>
                              <a:latin typeface="+mj-lt"/>
                              <a:ea typeface="Calibri" panose="020F0502020204030204" pitchFamily="34" charset="0"/>
                              <a:cs typeface="Times New Roman" panose="02020603050405020304" pitchFamily="18" charset="0"/>
                            </a:rPr>
                          </m:ctrlPr>
                        </m:sSubPr>
                        <m:e>
                          <m:r>
                            <a:rPr lang="en-US" sz="1200" i="1">
                              <a:effectLst/>
                              <a:latin typeface="+mj-lt"/>
                              <a:ea typeface="Calibri" panose="020F0502020204030204" pitchFamily="34" charset="0"/>
                              <a:cs typeface="Times New Roman" panose="02020603050405020304" pitchFamily="18" charset="0"/>
                            </a:rPr>
                            <m:t>𝐻𝑆𝐿</m:t>
                          </m:r>
                        </m:e>
                        <m:sub>
                          <m:r>
                            <a:rPr lang="en-US" sz="1200" i="1">
                              <a:effectLst/>
                              <a:latin typeface="+mj-lt"/>
                              <a:ea typeface="Calibri" panose="020F0502020204030204" pitchFamily="34" charset="0"/>
                              <a:cs typeface="Times New Roman" panose="02020603050405020304" pitchFamily="18" charset="0"/>
                            </a:rPr>
                            <m:t>𝑖</m:t>
                          </m:r>
                        </m:sub>
                      </m:sSub>
                      <m:r>
                        <a:rPr lang="en-US" sz="1200" i="1">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b="0" i="1" smtClean="0">
                              <a:latin typeface="+mj-lt"/>
                              <a:cs typeface="Times New Roman" panose="02020603050405020304" pitchFamily="18" charset="0"/>
                            </a:rPr>
                            <m:t>𝑒𝑛𝑒𝑟𝑔𝑦</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𝑅𝑒𝑔𝑈𝑝</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𝑅𝑅𝑆</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p>
                        <m:sSupPr>
                          <m:ctrlPr>
                            <a:rPr lang="en-US" sz="1200" i="1">
                              <a:highlight>
                                <a:srgbClr val="FFFF00"/>
                              </a:highlight>
                              <a:latin typeface="+mj-lt"/>
                              <a:ea typeface="Calibri" panose="020F0502020204030204" pitchFamily="34" charset="0"/>
                              <a:cs typeface="Times New Roman" panose="02020603050405020304" pitchFamily="18" charset="0"/>
                            </a:rPr>
                          </m:ctrlPr>
                        </m:sSupPr>
                        <m:e>
                          <m:r>
                            <a:rPr lang="en-US" sz="1200" i="1">
                              <a:highlight>
                                <a:srgbClr val="FFFF00"/>
                              </a:highlight>
                              <a:latin typeface="+mj-lt"/>
                              <a:ea typeface="Calibri" panose="020F0502020204030204" pitchFamily="34" charset="0"/>
                              <a:cs typeface="Times New Roman" panose="02020603050405020304" pitchFamily="18" charset="0"/>
                            </a:rPr>
                            <m:t>𝐾</m:t>
                          </m:r>
                        </m:e>
                        <m:sup>
                          <m:r>
                            <a:rPr lang="en-US" sz="1200" i="1">
                              <a:highlight>
                                <a:srgbClr val="FFFF00"/>
                              </a:highlight>
                              <a:latin typeface="+mj-lt"/>
                              <a:ea typeface="Calibri" panose="020F0502020204030204" pitchFamily="34" charset="0"/>
                              <a:cs typeface="Times New Roman" panose="02020603050405020304" pitchFamily="18" charset="0"/>
                            </a:rPr>
                            <m:t>𝐸𝐶𝑅𝑆</m:t>
                          </m:r>
                        </m:sup>
                      </m:sSup>
                      <m:r>
                        <a:rPr lang="en-US" sz="1200" i="1">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𝐸𝐶𝑅𝑆</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p>
                        <m:sSupPr>
                          <m:ctrlPr>
                            <a:rPr lang="en-US" sz="1200" i="1">
                              <a:highlight>
                                <a:srgbClr val="FFFF00"/>
                              </a:highlight>
                              <a:latin typeface="+mj-lt"/>
                              <a:ea typeface="Calibri" panose="020F0502020204030204" pitchFamily="34" charset="0"/>
                              <a:cs typeface="Times New Roman" panose="02020603050405020304" pitchFamily="18" charset="0"/>
                            </a:rPr>
                          </m:ctrlPr>
                        </m:sSupPr>
                        <m:e>
                          <m:r>
                            <a:rPr lang="en-US" sz="1200" i="1">
                              <a:highlight>
                                <a:srgbClr val="FFFF00"/>
                              </a:highlight>
                              <a:latin typeface="+mj-lt"/>
                              <a:ea typeface="Calibri" panose="020F0502020204030204" pitchFamily="34" charset="0"/>
                              <a:cs typeface="Times New Roman" panose="02020603050405020304" pitchFamily="18" charset="0"/>
                            </a:rPr>
                            <m:t>𝐾</m:t>
                          </m:r>
                        </m:e>
                        <m:sup>
                          <m:r>
                            <a:rPr lang="en-US" sz="1200" i="1">
                              <a:highlight>
                                <a:srgbClr val="FFFF00"/>
                              </a:highlight>
                              <a:latin typeface="+mj-lt"/>
                              <a:ea typeface="Calibri" panose="020F0502020204030204" pitchFamily="34" charset="0"/>
                              <a:cs typeface="Times New Roman" panose="02020603050405020304" pitchFamily="18" charset="0"/>
                            </a:rPr>
                            <m:t>𝑁𝑆𝑃𝐼𝑁</m:t>
                          </m:r>
                        </m:sup>
                      </m:sSup>
                      <m:r>
                        <a:rPr lang="en-US" sz="1200" i="1">
                          <a:latin typeface="+mj-lt"/>
                          <a:ea typeface="Cambria Math" panose="02040503050406030204" pitchFamily="18"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𝑁𝑆𝑃𝐼𝑁</m:t>
                          </m:r>
                        </m:sub>
                        <m:sup>
                          <m:r>
                            <a:rPr lang="en-US" sz="1200" i="1">
                              <a:latin typeface="+mj-lt"/>
                              <a:cs typeface="Times New Roman" panose="02020603050405020304" pitchFamily="18" charset="0"/>
                            </a:rPr>
                            <m:t>𝐴𝑤𝑎𝑟𝑑</m:t>
                          </m:r>
                        </m:sup>
                      </m:sSubSup>
                    </m:oMath>
                  </m:oMathPara>
                </a14:m>
                <a:endParaRPr lang="en-US" sz="1400" dirty="0">
                  <a:latin typeface="+mj-lt"/>
                </a:endParaRPr>
              </a:p>
              <a:p>
                <a:pPr marL="800100" lvl="2" indent="0" algn="just">
                  <a:lnSpc>
                    <a:spcPct val="107000"/>
                  </a:lnSpc>
                  <a:spcBef>
                    <a:spcPts val="0"/>
                  </a:spcBef>
                  <a:spcAft>
                    <a:spcPts val="800"/>
                  </a:spcAft>
                  <a:buNone/>
                </a:pPr>
                <a14:m>
                  <m:oMath xmlns:m="http://schemas.openxmlformats.org/officeDocument/2006/math">
                    <m:sSup>
                      <m:sSupPr>
                        <m:ctrlPr>
                          <a:rPr lang="en-US" sz="1400" i="1">
                            <a:highlight>
                              <a:srgbClr val="FFFF00"/>
                            </a:highlight>
                            <a:latin typeface="+mj-lt"/>
                            <a:ea typeface="Calibri" panose="020F0502020204030204" pitchFamily="34" charset="0"/>
                            <a:cs typeface="Times New Roman" panose="02020603050405020304" pitchFamily="18" charset="0"/>
                          </a:rPr>
                        </m:ctrlPr>
                      </m:sSupPr>
                      <m:e>
                        <m:r>
                          <a:rPr lang="en-US" sz="1400" i="1">
                            <a:highlight>
                              <a:srgbClr val="FFFF00"/>
                            </a:highlight>
                            <a:latin typeface="+mj-lt"/>
                            <a:ea typeface="Calibri" panose="020F0502020204030204" pitchFamily="34" charset="0"/>
                            <a:cs typeface="Times New Roman" panose="02020603050405020304" pitchFamily="18" charset="0"/>
                          </a:rPr>
                          <m:t>𝐾</m:t>
                        </m:r>
                      </m:e>
                      <m:sup>
                        <m:r>
                          <a:rPr lang="en-US" sz="1400" i="1">
                            <a:highlight>
                              <a:srgbClr val="FFFF00"/>
                            </a:highlight>
                            <a:latin typeface="+mj-lt"/>
                            <a:ea typeface="Calibri" panose="020F0502020204030204" pitchFamily="34" charset="0"/>
                            <a:cs typeface="Times New Roman" panose="02020603050405020304" pitchFamily="18" charset="0"/>
                          </a:rPr>
                          <m:t>𝐸𝐶𝑅𝑆</m:t>
                        </m:r>
                      </m:sup>
                    </m:sSup>
                    <m:r>
                      <a:rPr lang="en-US" sz="1400" i="1">
                        <a:highlight>
                          <a:srgbClr val="FFFF00"/>
                        </a:highlight>
                        <a:latin typeface="+mj-lt"/>
                        <a:ea typeface="Calibri" panose="020F0502020204030204" pitchFamily="34" charset="0"/>
                        <a:cs typeface="Times New Roman" panose="02020603050405020304" pitchFamily="18" charset="0"/>
                      </a:rPr>
                      <m:t>=</m:t>
                    </m:r>
                    <m:f>
                      <m:fPr>
                        <m:ctrlPr>
                          <a:rPr lang="en-US" sz="1400" i="1">
                            <a:highlight>
                              <a:srgbClr val="FFFF00"/>
                            </a:highlight>
                            <a:latin typeface="+mj-lt"/>
                            <a:cs typeface="Times New Roman" panose="02020603050405020304" pitchFamily="18" charset="0"/>
                          </a:rPr>
                        </m:ctrlPr>
                      </m:fPr>
                      <m:num>
                        <m:sSub>
                          <m:sSubPr>
                            <m:ctrlPr>
                              <a:rPr lang="en-US" sz="1400" i="1">
                                <a:highlight>
                                  <a:srgbClr val="FFFF00"/>
                                </a:highlight>
                                <a:latin typeface="+mj-lt"/>
                                <a:ea typeface="Calibri" panose="020F0502020204030204" pitchFamily="34" charset="0"/>
                                <a:cs typeface="Times New Roman" panose="02020603050405020304" pitchFamily="18" charset="0"/>
                              </a:rPr>
                            </m:ctrlPr>
                          </m:sSubPr>
                          <m:e>
                            <m:r>
                              <a:rPr lang="en-US" sz="1400" i="1">
                                <a:highlight>
                                  <a:srgbClr val="FFFF00"/>
                                </a:highlight>
                                <a:latin typeface="+mj-lt"/>
                                <a:ea typeface="Calibri" panose="020F0502020204030204" pitchFamily="34" charset="0"/>
                                <a:cs typeface="Times New Roman" panose="02020603050405020304" pitchFamily="18" charset="0"/>
                              </a:rPr>
                              <m:t>𝐻𝑆𝐿</m:t>
                            </m:r>
                          </m:e>
                          <m:sub>
                            <m:r>
                              <a:rPr lang="en-US" sz="1400" i="1">
                                <a:highlight>
                                  <a:srgbClr val="FFFF00"/>
                                </a:highlight>
                                <a:latin typeface="+mj-lt"/>
                                <a:ea typeface="Calibri" panose="020F0502020204030204" pitchFamily="34" charset="0"/>
                                <a:cs typeface="Times New Roman" panose="02020603050405020304" pitchFamily="18" charset="0"/>
                              </a:rPr>
                              <m:t>𝑖</m:t>
                            </m:r>
                          </m:sub>
                        </m:sSub>
                      </m:num>
                      <m:den>
                        <m:r>
                          <a:rPr lang="en-US" sz="1400" i="1">
                            <a:highlight>
                              <a:srgbClr val="FFFF00"/>
                            </a:highlight>
                            <a:latin typeface="+mj-lt"/>
                            <a:cs typeface="Times New Roman" panose="02020603050405020304" pitchFamily="18" charset="0"/>
                          </a:rPr>
                          <m:t>𝑄𝑢𝑎𝑙𝑖𝑓𝑖𝑒𝑑𝐸𝐶𝑅𝑆𝑀𝑊</m:t>
                        </m:r>
                      </m:den>
                    </m:f>
                  </m:oMath>
                </a14:m>
                <a:r>
                  <a:rPr lang="en-US" sz="1400" dirty="0">
                    <a:latin typeface="+mj-lt"/>
                  </a:rPr>
                  <a:t> , </a:t>
                </a:r>
                <a14:m>
                  <m:oMath xmlns:m="http://schemas.openxmlformats.org/officeDocument/2006/math">
                    <m:sSup>
                      <m:sSupPr>
                        <m:ctrlPr>
                          <a:rPr lang="en-US" sz="1400" i="1">
                            <a:highlight>
                              <a:srgbClr val="FFFF00"/>
                            </a:highlight>
                            <a:latin typeface="+mj-lt"/>
                            <a:ea typeface="Calibri" panose="020F0502020204030204" pitchFamily="34" charset="0"/>
                            <a:cs typeface="Times New Roman" panose="02020603050405020304" pitchFamily="18" charset="0"/>
                          </a:rPr>
                        </m:ctrlPr>
                      </m:sSupPr>
                      <m:e>
                        <m:r>
                          <a:rPr lang="en-US" sz="1400" i="1">
                            <a:highlight>
                              <a:srgbClr val="FFFF00"/>
                            </a:highlight>
                            <a:latin typeface="+mj-lt"/>
                            <a:ea typeface="Calibri" panose="020F0502020204030204" pitchFamily="34" charset="0"/>
                            <a:cs typeface="Times New Roman" panose="02020603050405020304" pitchFamily="18" charset="0"/>
                          </a:rPr>
                          <m:t>𝐾</m:t>
                        </m:r>
                      </m:e>
                      <m:sup>
                        <m:r>
                          <a:rPr lang="en-US" sz="1400" b="0" i="1" smtClean="0">
                            <a:highlight>
                              <a:srgbClr val="FFFF00"/>
                            </a:highlight>
                            <a:latin typeface="+mj-lt"/>
                            <a:ea typeface="Calibri" panose="020F0502020204030204" pitchFamily="34" charset="0"/>
                            <a:cs typeface="Times New Roman" panose="02020603050405020304" pitchFamily="18" charset="0"/>
                          </a:rPr>
                          <m:t>𝑁𝑆𝑃𝐼𝑁</m:t>
                        </m:r>
                      </m:sup>
                    </m:sSup>
                    <m:r>
                      <a:rPr lang="en-US" sz="1400" i="1">
                        <a:highlight>
                          <a:srgbClr val="FFFF00"/>
                        </a:highlight>
                        <a:latin typeface="+mj-lt"/>
                        <a:ea typeface="Calibri" panose="020F0502020204030204" pitchFamily="34" charset="0"/>
                        <a:cs typeface="Times New Roman" panose="02020603050405020304" pitchFamily="18" charset="0"/>
                      </a:rPr>
                      <m:t>=</m:t>
                    </m:r>
                    <m:f>
                      <m:fPr>
                        <m:ctrlPr>
                          <a:rPr lang="en-US" sz="1400" i="1">
                            <a:highlight>
                              <a:srgbClr val="FFFF00"/>
                            </a:highlight>
                            <a:latin typeface="+mj-lt"/>
                            <a:cs typeface="Times New Roman" panose="02020603050405020304" pitchFamily="18" charset="0"/>
                          </a:rPr>
                        </m:ctrlPr>
                      </m:fPr>
                      <m:num>
                        <m:sSub>
                          <m:sSubPr>
                            <m:ctrlPr>
                              <a:rPr lang="en-US" sz="1400" i="1">
                                <a:highlight>
                                  <a:srgbClr val="FFFF00"/>
                                </a:highlight>
                                <a:latin typeface="+mj-lt"/>
                                <a:ea typeface="Calibri" panose="020F0502020204030204" pitchFamily="34" charset="0"/>
                                <a:cs typeface="Times New Roman" panose="02020603050405020304" pitchFamily="18" charset="0"/>
                              </a:rPr>
                            </m:ctrlPr>
                          </m:sSubPr>
                          <m:e>
                            <m:r>
                              <a:rPr lang="en-US" sz="1400" i="1">
                                <a:highlight>
                                  <a:srgbClr val="FFFF00"/>
                                </a:highlight>
                                <a:latin typeface="+mj-lt"/>
                                <a:ea typeface="Calibri" panose="020F0502020204030204" pitchFamily="34" charset="0"/>
                                <a:cs typeface="Times New Roman" panose="02020603050405020304" pitchFamily="18" charset="0"/>
                              </a:rPr>
                              <m:t>𝐻𝑆𝐿</m:t>
                            </m:r>
                          </m:e>
                          <m:sub>
                            <m:r>
                              <a:rPr lang="en-US" sz="1400" i="1">
                                <a:highlight>
                                  <a:srgbClr val="FFFF00"/>
                                </a:highlight>
                                <a:latin typeface="+mj-lt"/>
                                <a:ea typeface="Calibri" panose="020F0502020204030204" pitchFamily="34" charset="0"/>
                                <a:cs typeface="Times New Roman" panose="02020603050405020304" pitchFamily="18" charset="0"/>
                              </a:rPr>
                              <m:t>𝑖</m:t>
                            </m:r>
                          </m:sub>
                        </m:sSub>
                      </m:num>
                      <m:den>
                        <m:r>
                          <a:rPr lang="en-US" sz="1400" i="1">
                            <a:highlight>
                              <a:srgbClr val="FFFF00"/>
                            </a:highlight>
                            <a:latin typeface="+mj-lt"/>
                            <a:cs typeface="Times New Roman" panose="02020603050405020304" pitchFamily="18" charset="0"/>
                          </a:rPr>
                          <m:t>𝑄𝑢𝑎𝑙𝑖𝑓𝑖𝑒𝑑</m:t>
                        </m:r>
                        <m:r>
                          <a:rPr lang="en-US" sz="1400" b="0" i="1" smtClean="0">
                            <a:highlight>
                              <a:srgbClr val="FFFF00"/>
                            </a:highlight>
                            <a:latin typeface="+mj-lt"/>
                            <a:cs typeface="Times New Roman" panose="02020603050405020304" pitchFamily="18" charset="0"/>
                          </a:rPr>
                          <m:t>𝑁𝑆𝑃𝐼𝑁</m:t>
                        </m:r>
                        <m:r>
                          <a:rPr lang="en-US" sz="1400" i="1">
                            <a:highlight>
                              <a:srgbClr val="FFFF00"/>
                            </a:highlight>
                            <a:latin typeface="+mj-lt"/>
                            <a:cs typeface="Times New Roman" panose="02020603050405020304" pitchFamily="18" charset="0"/>
                          </a:rPr>
                          <m:t>𝑀𝑊</m:t>
                        </m:r>
                      </m:den>
                    </m:f>
                  </m:oMath>
                </a14:m>
                <a:endParaRPr lang="en-US" dirty="0">
                  <a:latin typeface="+mj-lt"/>
                </a:endParaRPr>
              </a:p>
              <a:p>
                <a:pPr marL="0" marR="0" indent="0">
                  <a:lnSpc>
                    <a:spcPct val="107000"/>
                  </a:lnSpc>
                  <a:spcBef>
                    <a:spcPts val="0"/>
                  </a:spcBef>
                  <a:spcAft>
                    <a:spcPts val="800"/>
                  </a:spcAft>
                  <a:buNone/>
                </a:pPr>
                <a:r>
                  <a:rPr lang="en-US" sz="1200" b="1" dirty="0">
                    <a:solidFill>
                      <a:schemeClr val="accent1"/>
                    </a:solidFill>
                    <a:latin typeface="+mj-lt"/>
                  </a:rPr>
                  <a:t>Example 1: </a:t>
                </a:r>
                <a:r>
                  <a:rPr lang="en-US" sz="1200" dirty="0">
                    <a:latin typeface="+mj-lt"/>
                  </a:rPr>
                  <a:t>For a +/-10 MW, 10 MWh ESR (gen side) that submits a 10 MW AS offer with prices for RegUp, RRS-PFR, ECRS and Non-Spin, (ESR qualified for 10 MW for </a:t>
                </a:r>
                <a:r>
                  <a:rPr lang="en-US" sz="1200" dirty="0" err="1">
                    <a:latin typeface="+mj-lt"/>
                  </a:rPr>
                  <a:t>RegUp</a:t>
                </a:r>
                <a:r>
                  <a:rPr lang="en-US" sz="1200" dirty="0">
                    <a:latin typeface="+mj-lt"/>
                  </a:rPr>
                  <a:t>, RRS, 5 MW for ECRS, 2.5 MW for Non-Spin) the above constraint will be:</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200" b="0" i="1" smtClean="0">
                          <a:effectLst/>
                          <a:latin typeface="+mj-lt"/>
                          <a:ea typeface="Calibri" panose="020F0502020204030204" pitchFamily="34" charset="0"/>
                          <a:cs typeface="Times New Roman" panose="02020603050405020304" pitchFamily="18" charset="0"/>
                        </a:rPr>
                        <m:t>10</m:t>
                      </m:r>
                      <m:r>
                        <a:rPr lang="en-US" sz="1200" i="1">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b="0" i="1" smtClean="0">
                              <a:latin typeface="+mj-lt"/>
                              <a:cs typeface="Times New Roman" panose="02020603050405020304" pitchFamily="18" charset="0"/>
                            </a:rPr>
                            <m:t>𝑒𝑛𝑒𝑟𝑔𝑦</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𝑅𝑒𝑔𝑈𝑝</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𝑅𝑅𝑆</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r>
                        <a:rPr lang="en-US" sz="1200" b="0" i="1" smtClean="0">
                          <a:highlight>
                            <a:srgbClr val="FFFF00"/>
                          </a:highlight>
                          <a:latin typeface="+mj-lt"/>
                          <a:ea typeface="Calibri" panose="020F0502020204030204" pitchFamily="34" charset="0"/>
                          <a:cs typeface="Times New Roman" panose="02020603050405020304" pitchFamily="18" charset="0"/>
                        </a:rPr>
                        <m:t>2</m:t>
                      </m:r>
                      <m:r>
                        <a:rPr lang="en-US" sz="1200" i="1">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𝐸𝐶𝑅𝑆</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r>
                        <a:rPr lang="en-US" sz="1200" b="0" i="1" smtClean="0">
                          <a:highlight>
                            <a:srgbClr val="FFFF00"/>
                          </a:highlight>
                          <a:latin typeface="+mj-lt"/>
                          <a:ea typeface="Calibri" panose="020F0502020204030204" pitchFamily="34" charset="0"/>
                          <a:cs typeface="Times New Roman" panose="02020603050405020304" pitchFamily="18" charset="0"/>
                        </a:rPr>
                        <m:t>4</m:t>
                      </m:r>
                      <m:r>
                        <a:rPr lang="en-US" sz="1200" i="1">
                          <a:latin typeface="+mj-lt"/>
                          <a:ea typeface="Cambria Math" panose="02040503050406030204" pitchFamily="18"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𝑁𝑆𝑃𝐼𝑁</m:t>
                          </m:r>
                        </m:sub>
                        <m:sup>
                          <m:r>
                            <a:rPr lang="en-US" sz="1200" i="1">
                              <a:latin typeface="+mj-lt"/>
                              <a:cs typeface="Times New Roman" panose="02020603050405020304" pitchFamily="18" charset="0"/>
                            </a:rPr>
                            <m:t>𝐴𝑤𝑎𝑟𝑑</m:t>
                          </m:r>
                        </m:sup>
                      </m:sSubSup>
                    </m:oMath>
                  </m:oMathPara>
                </a14:m>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latin typeface="+mj-lt"/>
                  </a:rPr>
                  <a:t>If ESR awarded 2.5 MW Non-Spin, then, the above constraints prevent any other product (energy or AS) from being awarded to ensure operational feasibility.</a:t>
                </a:r>
              </a:p>
              <a:p>
                <a:pPr marL="0" marR="0" indent="0">
                  <a:lnSpc>
                    <a:spcPct val="107000"/>
                  </a:lnSpc>
                  <a:spcBef>
                    <a:spcPts val="0"/>
                  </a:spcBef>
                  <a:spcAft>
                    <a:spcPts val="800"/>
                  </a:spcAft>
                  <a:buNone/>
                </a:pPr>
                <a:r>
                  <a:rPr lang="en-US" sz="1200" b="1" dirty="0">
                    <a:solidFill>
                      <a:schemeClr val="accent1"/>
                    </a:solidFill>
                    <a:latin typeface="+mj-lt"/>
                  </a:rPr>
                  <a:t>Example 2: </a:t>
                </a:r>
                <a:r>
                  <a:rPr lang="en-US" sz="1200" dirty="0">
                    <a:latin typeface="+mj-lt"/>
                  </a:rPr>
                  <a:t>For a +/-10 MW, 15 MWh ESR (gen side) that submits a 10 MW AS offer with prices for RegUp, RRS-PFR, ECRS and Non-Spin, , (ESR qualified for 10 MW for </a:t>
                </a:r>
                <a:r>
                  <a:rPr lang="en-US" sz="1200" dirty="0" err="1">
                    <a:latin typeface="+mj-lt"/>
                  </a:rPr>
                  <a:t>RegUp</a:t>
                </a:r>
                <a:r>
                  <a:rPr lang="en-US" sz="1200" dirty="0">
                    <a:latin typeface="+mj-lt"/>
                  </a:rPr>
                  <a:t>, RRS, 7.5 MW for ECRS, 3.75 MW for Non-Spin) the above constraint will be:</a:t>
                </a:r>
              </a:p>
              <a:p>
                <a:pPr marL="800100" lvl="2"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1200" b="0" i="1" smtClean="0">
                          <a:effectLst/>
                          <a:latin typeface="+mj-lt"/>
                          <a:ea typeface="Calibri" panose="020F0502020204030204" pitchFamily="34" charset="0"/>
                          <a:cs typeface="Times New Roman" panose="02020603050405020304" pitchFamily="18" charset="0"/>
                        </a:rPr>
                        <m:t>10</m:t>
                      </m:r>
                      <m:r>
                        <a:rPr lang="en-US" sz="1200" i="1">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b="0" i="1" smtClean="0">
                              <a:latin typeface="+mj-lt"/>
                              <a:cs typeface="Times New Roman" panose="02020603050405020304" pitchFamily="18" charset="0"/>
                            </a:rPr>
                            <m:t>𝑒𝑛𝑒𝑟𝑔𝑦</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𝑅𝑒𝑔𝑈𝑝</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𝑅𝑅𝑆</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r>
                        <a:rPr lang="en-US" sz="1200" b="0" i="1" smtClean="0">
                          <a:highlight>
                            <a:srgbClr val="FFFF00"/>
                          </a:highlight>
                          <a:latin typeface="+mj-lt"/>
                          <a:ea typeface="Calibri" panose="020F0502020204030204" pitchFamily="34" charset="0"/>
                          <a:cs typeface="Times New Roman" panose="02020603050405020304" pitchFamily="18" charset="0"/>
                        </a:rPr>
                        <m:t>1.3333</m:t>
                      </m:r>
                      <m:r>
                        <a:rPr lang="en-US" sz="1200" i="1">
                          <a:effectLst/>
                          <a:latin typeface="+mj-lt"/>
                          <a:ea typeface="Calibri" panose="020F0502020204030204" pitchFamily="34"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𝐸𝐶𝑅𝑆</m:t>
                          </m:r>
                        </m:sub>
                        <m:sup>
                          <m:r>
                            <a:rPr lang="en-US" sz="1200" i="1">
                              <a:latin typeface="+mj-lt"/>
                              <a:cs typeface="Times New Roman" panose="02020603050405020304" pitchFamily="18" charset="0"/>
                            </a:rPr>
                            <m:t>𝐴𝑤𝑎𝑟𝑑</m:t>
                          </m:r>
                        </m:sup>
                      </m:sSubSup>
                      <m:r>
                        <a:rPr lang="en-US" sz="1200" b="0" i="1" smtClean="0">
                          <a:effectLst/>
                          <a:latin typeface="+mj-lt"/>
                          <a:ea typeface="Calibri" panose="020F0502020204030204" pitchFamily="34" charset="0"/>
                          <a:cs typeface="Times New Roman" panose="02020603050405020304" pitchFamily="18" charset="0"/>
                        </a:rPr>
                        <m:t>+</m:t>
                      </m:r>
                      <m:r>
                        <a:rPr lang="en-US" sz="1200" b="0" i="1" smtClean="0">
                          <a:highlight>
                            <a:srgbClr val="FFFF00"/>
                          </a:highlight>
                          <a:latin typeface="+mj-lt"/>
                          <a:ea typeface="Calibri" panose="020F0502020204030204" pitchFamily="34" charset="0"/>
                          <a:cs typeface="Times New Roman" panose="02020603050405020304" pitchFamily="18" charset="0"/>
                        </a:rPr>
                        <m:t>2.6666</m:t>
                      </m:r>
                      <m:r>
                        <a:rPr lang="en-US" sz="1200" i="1">
                          <a:latin typeface="+mj-lt"/>
                          <a:ea typeface="Cambria Math" panose="02040503050406030204" pitchFamily="18" charset="0"/>
                          <a:cs typeface="Times New Roman" panose="02020603050405020304" pitchFamily="18" charset="0"/>
                        </a:rPr>
                        <m:t>×</m:t>
                      </m:r>
                      <m:sSubSup>
                        <m:sSubSupPr>
                          <m:ctrlPr>
                            <a:rPr lang="en-US" sz="1200" i="1">
                              <a:latin typeface="+mj-lt"/>
                              <a:cs typeface="Times New Roman" panose="02020603050405020304" pitchFamily="18" charset="0"/>
                            </a:rPr>
                          </m:ctrlPr>
                        </m:sSubSupPr>
                        <m:e>
                          <m:r>
                            <a:rPr lang="en-US" sz="1200" i="1">
                              <a:latin typeface="+mj-lt"/>
                              <a:cs typeface="Times New Roman" panose="02020603050405020304" pitchFamily="18" charset="0"/>
                            </a:rPr>
                            <m:t>𝑀𝑊</m:t>
                          </m:r>
                        </m:e>
                        <m:sub>
                          <m:r>
                            <a:rPr lang="en-US" sz="1200" i="1">
                              <a:latin typeface="+mj-lt"/>
                              <a:cs typeface="Times New Roman" panose="02020603050405020304" pitchFamily="18" charset="0"/>
                            </a:rPr>
                            <m:t>𝑁𝑆𝑃𝐼𝑁</m:t>
                          </m:r>
                        </m:sub>
                        <m:sup>
                          <m:r>
                            <a:rPr lang="en-US" sz="1200" i="1">
                              <a:latin typeface="+mj-lt"/>
                              <a:cs typeface="Times New Roman" panose="02020603050405020304" pitchFamily="18" charset="0"/>
                            </a:rPr>
                            <m:t>𝐴𝑤𝑎𝑟𝑑</m:t>
                          </m:r>
                        </m:sup>
                      </m:sSubSup>
                    </m:oMath>
                  </m:oMathPara>
                </a14:m>
                <a:endParaRPr lang="en-US" sz="1400" dirty="0">
                  <a:latin typeface="+mj-lt"/>
                </a:endParaRPr>
              </a:p>
              <a:p>
                <a:pPr marL="0" lvl="1" indent="0" algn="just">
                  <a:lnSpc>
                    <a:spcPct val="107000"/>
                  </a:lnSpc>
                  <a:spcBef>
                    <a:spcPts val="0"/>
                  </a:spcBef>
                  <a:spcAft>
                    <a:spcPts val="800"/>
                  </a:spcAft>
                  <a:buNone/>
                </a:pPr>
                <a:r>
                  <a:rPr lang="en-US" sz="1200" b="1" dirty="0">
                    <a:solidFill>
                      <a:schemeClr val="accent6"/>
                    </a:solidFill>
                    <a:latin typeface="+mj-lt"/>
                  </a:rPr>
                  <a:t>This constraint does not work for batteries that have a duration that is different than 1 Hour. </a:t>
                </a:r>
                <a:r>
                  <a:rPr lang="en-US" sz="1200" dirty="0">
                    <a:latin typeface="+mj-lt"/>
                  </a:rPr>
                  <a:t>If RRS and ECRS is “in the money”, and the best outcome respecting the 15 MWh Max SOC limit is 5 MW RRS award and 5 MW ECRS award, the above constraint does not allow that result. Example if awarded 5 MW of ECRS, the maximum RRS award (based on the above constraint) is 3.3333 MW instead of 5 MW award for RRS.</a:t>
                </a:r>
              </a:p>
            </p:txBody>
          </p:sp>
        </mc:Choice>
        <mc:Fallback>
          <p:sp>
            <p:nvSpPr>
              <p:cNvPr id="3" name="Content Placeholder 2">
                <a:extLst>
                  <a:ext uri="{FF2B5EF4-FFF2-40B4-BE49-F238E27FC236}">
                    <a16:creationId xmlns:a16="http://schemas.microsoft.com/office/drawing/2014/main" id="{BB904FE9-AF99-F1C2-096B-09B744B88E9C}"/>
                  </a:ext>
                </a:extLst>
              </p:cNvPr>
              <p:cNvSpPr>
                <a:spLocks noGrp="1" noRot="1" noChangeAspect="1" noMove="1" noResize="1" noEditPoints="1" noAdjustHandles="1" noChangeArrowheads="1" noChangeShapeType="1" noTextEdit="1"/>
              </p:cNvSpPr>
              <p:nvPr>
                <p:ph idx="1"/>
              </p:nvPr>
            </p:nvSpPr>
            <p:spPr>
              <a:blipFill>
                <a:blip r:embed="rId2"/>
                <a:stretch>
                  <a:fillRect l="-71" t="-120" b="-92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3CCBC3A-345B-12EB-796F-810A8DE95392}"/>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420163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6E3A98E-73BF-E825-D0E4-7080AC93596C}"/>
              </a:ext>
            </a:extLst>
          </p:cNvPr>
          <p:cNvPicPr>
            <a:picLocks noChangeAspect="1"/>
          </p:cNvPicPr>
          <p:nvPr/>
        </p:nvPicPr>
        <p:blipFill>
          <a:blip r:embed="rId3"/>
          <a:stretch>
            <a:fillRect/>
          </a:stretch>
        </p:blipFill>
        <p:spPr>
          <a:xfrm>
            <a:off x="38100" y="2584058"/>
            <a:ext cx="9144000" cy="3589020"/>
          </a:xfrm>
          <a:prstGeom prst="rect">
            <a:avLst/>
          </a:prstGeom>
        </p:spPr>
      </p:pic>
      <p:sp>
        <p:nvSpPr>
          <p:cNvPr id="3" name="Title 2">
            <a:extLst>
              <a:ext uri="{FF2B5EF4-FFF2-40B4-BE49-F238E27FC236}">
                <a16:creationId xmlns:a16="http://schemas.microsoft.com/office/drawing/2014/main" id="{4F609D0E-516D-9F8B-E82B-1FA127CFD183}"/>
              </a:ext>
            </a:extLst>
          </p:cNvPr>
          <p:cNvSpPr>
            <a:spLocks noGrp="1"/>
          </p:cNvSpPr>
          <p:nvPr>
            <p:ph type="title"/>
          </p:nvPr>
        </p:nvSpPr>
        <p:spPr/>
        <p:txBody>
          <a:bodyPr/>
          <a:lstStyle/>
          <a:p>
            <a:r>
              <a:rPr lang="en-US" dirty="0"/>
              <a:t>SOC Requirement for FFR</a:t>
            </a:r>
          </a:p>
        </p:txBody>
      </p:sp>
      <p:sp>
        <p:nvSpPr>
          <p:cNvPr id="4" name="Content Placeholder 3">
            <a:extLst>
              <a:ext uri="{FF2B5EF4-FFF2-40B4-BE49-F238E27FC236}">
                <a16:creationId xmlns:a16="http://schemas.microsoft.com/office/drawing/2014/main" id="{86E8B5A3-C23E-A001-7E81-B4C174BD6328}"/>
              </a:ext>
            </a:extLst>
          </p:cNvPr>
          <p:cNvSpPr>
            <a:spLocks noGrp="1"/>
          </p:cNvSpPr>
          <p:nvPr>
            <p:ph idx="1"/>
          </p:nvPr>
        </p:nvSpPr>
        <p:spPr/>
        <p:txBody>
          <a:bodyPr/>
          <a:lstStyle/>
          <a:p>
            <a:r>
              <a:rPr lang="en-US" sz="1400" dirty="0"/>
              <a:t>FFR SOC requirements are equal to ESR’s FFR Responsibility multiplied by 0.25 hours. If FFR is deployed, an SOC credit will be given such that </a:t>
            </a:r>
          </a:p>
          <a:p>
            <a:pPr lvl="1"/>
            <a:r>
              <a:rPr lang="en-US" sz="1400" dirty="0"/>
              <a:t>the SOC requirement  reduces as time elapses since beginning of deployment. </a:t>
            </a:r>
          </a:p>
          <a:p>
            <a:pPr lvl="1"/>
            <a:r>
              <a:rPr lang="en-US" sz="1400" dirty="0"/>
              <a:t>After FFR is recalled, for a period of 15min SOC credit is based on the SOC just prior to recall and the ESR’s current hour FFR SOC requirement.</a:t>
            </a:r>
          </a:p>
          <a:p>
            <a:pPr lvl="1"/>
            <a:r>
              <a:rPr lang="en-US" sz="1400" dirty="0"/>
              <a:t>Beginning 15 minutes after FFR recall, the SOC credit is zero.</a:t>
            </a:r>
          </a:p>
        </p:txBody>
      </p:sp>
      <p:cxnSp>
        <p:nvCxnSpPr>
          <p:cNvPr id="6" name="Straight Arrow Connector 5">
            <a:extLst>
              <a:ext uri="{FF2B5EF4-FFF2-40B4-BE49-F238E27FC236}">
                <a16:creationId xmlns:a16="http://schemas.microsoft.com/office/drawing/2014/main" id="{DE875EFE-8BD0-F9B5-00D1-ADE1C4A06F04}"/>
              </a:ext>
            </a:extLst>
          </p:cNvPr>
          <p:cNvCxnSpPr>
            <a:cxnSpLocks/>
            <a:stCxn id="10" idx="1"/>
          </p:cNvCxnSpPr>
          <p:nvPr/>
        </p:nvCxnSpPr>
        <p:spPr>
          <a:xfrm flipH="1" flipV="1">
            <a:off x="1300163" y="4164454"/>
            <a:ext cx="401988" cy="2490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7CFFBC-504F-6F02-4C20-508CD57072A7}"/>
              </a:ext>
            </a:extLst>
          </p:cNvPr>
          <p:cNvCxnSpPr>
            <a:cxnSpLocks/>
            <a:stCxn id="9" idx="4"/>
          </p:cNvCxnSpPr>
          <p:nvPr/>
        </p:nvCxnSpPr>
        <p:spPr>
          <a:xfrm flipH="1">
            <a:off x="1510217" y="4532457"/>
            <a:ext cx="301640" cy="5911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4069A34-09F8-2CE2-3AF5-BD254EC7A38F}"/>
              </a:ext>
            </a:extLst>
          </p:cNvPr>
          <p:cNvGrpSpPr/>
          <p:nvPr/>
        </p:nvGrpSpPr>
        <p:grpSpPr>
          <a:xfrm>
            <a:off x="1687846" y="4259587"/>
            <a:ext cx="248021" cy="307777"/>
            <a:chOff x="3977990" y="4467303"/>
            <a:chExt cx="248021" cy="307777"/>
          </a:xfrm>
        </p:grpSpPr>
        <p:sp>
          <p:nvSpPr>
            <p:cNvPr id="9" name="Oval 8">
              <a:extLst>
                <a:ext uri="{FF2B5EF4-FFF2-40B4-BE49-F238E27FC236}">
                  <a16:creationId xmlns:a16="http://schemas.microsoft.com/office/drawing/2014/main" id="{D4B7A7AA-2174-E4C0-2009-1F74E41F978B}"/>
                </a:ext>
              </a:extLst>
            </p:cNvPr>
            <p:cNvSpPr/>
            <p:nvPr/>
          </p:nvSpPr>
          <p:spPr>
            <a:xfrm>
              <a:off x="3977990" y="4502211"/>
              <a:ext cx="248021" cy="237962"/>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A3CB0D-02E6-0F20-C479-5FBEA35DD0D9}"/>
                </a:ext>
              </a:extLst>
            </p:cNvPr>
            <p:cNvSpPr txBox="1"/>
            <p:nvPr/>
          </p:nvSpPr>
          <p:spPr>
            <a:xfrm>
              <a:off x="3992295" y="4467303"/>
              <a:ext cx="90173" cy="307777"/>
            </a:xfrm>
            <a:prstGeom prst="rect">
              <a:avLst/>
            </a:prstGeom>
            <a:noFill/>
          </p:spPr>
          <p:txBody>
            <a:bodyPr wrap="square" rtlCol="0">
              <a:spAutoFit/>
            </a:bodyPr>
            <a:lstStyle/>
            <a:p>
              <a:r>
                <a:rPr lang="en-US" sz="1400" dirty="0"/>
                <a:t>1</a:t>
              </a:r>
            </a:p>
          </p:txBody>
        </p:sp>
      </p:grpSp>
      <p:cxnSp>
        <p:nvCxnSpPr>
          <p:cNvPr id="12" name="Straight Arrow Connector 11">
            <a:extLst>
              <a:ext uri="{FF2B5EF4-FFF2-40B4-BE49-F238E27FC236}">
                <a16:creationId xmlns:a16="http://schemas.microsoft.com/office/drawing/2014/main" id="{E9F0865A-2A36-277D-B37C-89099AFE66C7}"/>
              </a:ext>
            </a:extLst>
          </p:cNvPr>
          <p:cNvCxnSpPr>
            <a:cxnSpLocks/>
            <a:stCxn id="16" idx="1"/>
          </p:cNvCxnSpPr>
          <p:nvPr/>
        </p:nvCxnSpPr>
        <p:spPr>
          <a:xfrm flipH="1">
            <a:off x="2689074" y="4378569"/>
            <a:ext cx="202934" cy="2472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65054E2-7C78-4127-7271-8559CE8BE986}"/>
              </a:ext>
            </a:extLst>
          </p:cNvPr>
          <p:cNvCxnSpPr>
            <a:cxnSpLocks/>
            <a:stCxn id="15" idx="4"/>
          </p:cNvCxnSpPr>
          <p:nvPr/>
        </p:nvCxnSpPr>
        <p:spPr>
          <a:xfrm flipH="1">
            <a:off x="2700074" y="4497550"/>
            <a:ext cx="301640" cy="5911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8D2A04D-884F-3C0D-FC29-56616942D52C}"/>
              </a:ext>
            </a:extLst>
          </p:cNvPr>
          <p:cNvGrpSpPr/>
          <p:nvPr/>
        </p:nvGrpSpPr>
        <p:grpSpPr>
          <a:xfrm>
            <a:off x="2877703" y="4224680"/>
            <a:ext cx="248021" cy="307777"/>
            <a:chOff x="3977990" y="4467303"/>
            <a:chExt cx="248021" cy="307777"/>
          </a:xfrm>
        </p:grpSpPr>
        <p:sp>
          <p:nvSpPr>
            <p:cNvPr id="15" name="Oval 14">
              <a:extLst>
                <a:ext uri="{FF2B5EF4-FFF2-40B4-BE49-F238E27FC236}">
                  <a16:creationId xmlns:a16="http://schemas.microsoft.com/office/drawing/2014/main" id="{0EB667A7-9676-AD7C-5001-D5A7BE1BA2B0}"/>
                </a:ext>
              </a:extLst>
            </p:cNvPr>
            <p:cNvSpPr/>
            <p:nvPr/>
          </p:nvSpPr>
          <p:spPr>
            <a:xfrm>
              <a:off x="3977990" y="4502211"/>
              <a:ext cx="248021" cy="237962"/>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DAE9241-5AC5-5C95-1A1D-89AC61574E56}"/>
                </a:ext>
              </a:extLst>
            </p:cNvPr>
            <p:cNvSpPr txBox="1"/>
            <p:nvPr/>
          </p:nvSpPr>
          <p:spPr>
            <a:xfrm>
              <a:off x="3992295" y="4467303"/>
              <a:ext cx="90173" cy="307777"/>
            </a:xfrm>
            <a:prstGeom prst="rect">
              <a:avLst/>
            </a:prstGeom>
            <a:noFill/>
          </p:spPr>
          <p:txBody>
            <a:bodyPr wrap="square" rtlCol="0">
              <a:spAutoFit/>
            </a:bodyPr>
            <a:lstStyle/>
            <a:p>
              <a:r>
                <a:rPr lang="en-US" sz="1400" dirty="0"/>
                <a:t>2</a:t>
              </a:r>
            </a:p>
          </p:txBody>
        </p:sp>
      </p:grpSp>
      <p:cxnSp>
        <p:nvCxnSpPr>
          <p:cNvPr id="20" name="Straight Arrow Connector 19">
            <a:extLst>
              <a:ext uri="{FF2B5EF4-FFF2-40B4-BE49-F238E27FC236}">
                <a16:creationId xmlns:a16="http://schemas.microsoft.com/office/drawing/2014/main" id="{A8E3615F-1A51-5B3D-3179-11EBC2D8F8F2}"/>
              </a:ext>
            </a:extLst>
          </p:cNvPr>
          <p:cNvCxnSpPr>
            <a:cxnSpLocks/>
            <a:stCxn id="15" idx="0"/>
          </p:cNvCxnSpPr>
          <p:nvPr/>
        </p:nvCxnSpPr>
        <p:spPr>
          <a:xfrm flipH="1" flipV="1">
            <a:off x="2654987" y="3857625"/>
            <a:ext cx="346727" cy="4019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0DDA44-F404-1712-620C-1986C01F9070}"/>
              </a:ext>
            </a:extLst>
          </p:cNvPr>
          <p:cNvCxnSpPr>
            <a:cxnSpLocks/>
            <a:stCxn id="9" idx="0"/>
          </p:cNvCxnSpPr>
          <p:nvPr/>
        </p:nvCxnSpPr>
        <p:spPr>
          <a:xfrm flipH="1" flipV="1">
            <a:off x="1510217" y="3429000"/>
            <a:ext cx="301640" cy="8654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74B478-A2E7-7E37-7935-89348432FF31}"/>
              </a:ext>
            </a:extLst>
          </p:cNvPr>
          <p:cNvCxnSpPr>
            <a:cxnSpLocks/>
            <a:stCxn id="15" idx="0"/>
          </p:cNvCxnSpPr>
          <p:nvPr/>
        </p:nvCxnSpPr>
        <p:spPr>
          <a:xfrm flipV="1">
            <a:off x="3001714" y="3757164"/>
            <a:ext cx="130974" cy="5024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D8058EA-97B8-3924-E899-16CD88AABA0D}"/>
              </a:ext>
            </a:extLst>
          </p:cNvPr>
          <p:cNvCxnSpPr>
            <a:cxnSpLocks/>
            <a:stCxn id="35" idx="3"/>
          </p:cNvCxnSpPr>
          <p:nvPr/>
        </p:nvCxnSpPr>
        <p:spPr>
          <a:xfrm flipH="1">
            <a:off x="3992030" y="5361600"/>
            <a:ext cx="166229" cy="3432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FCA2E6D-5FEC-37D0-86BC-EFF2CA64D226}"/>
              </a:ext>
            </a:extLst>
          </p:cNvPr>
          <p:cNvGrpSpPr/>
          <p:nvPr/>
        </p:nvGrpSpPr>
        <p:grpSpPr>
          <a:xfrm>
            <a:off x="4121937" y="5123579"/>
            <a:ext cx="248021" cy="307777"/>
            <a:chOff x="3977990" y="4467303"/>
            <a:chExt cx="248021" cy="307777"/>
          </a:xfrm>
        </p:grpSpPr>
        <p:sp>
          <p:nvSpPr>
            <p:cNvPr id="35" name="Oval 34">
              <a:extLst>
                <a:ext uri="{FF2B5EF4-FFF2-40B4-BE49-F238E27FC236}">
                  <a16:creationId xmlns:a16="http://schemas.microsoft.com/office/drawing/2014/main" id="{37559620-B2BA-7FC1-3881-5B5948164E79}"/>
                </a:ext>
              </a:extLst>
            </p:cNvPr>
            <p:cNvSpPr/>
            <p:nvPr/>
          </p:nvSpPr>
          <p:spPr>
            <a:xfrm>
              <a:off x="3977990" y="4502211"/>
              <a:ext cx="248021" cy="237962"/>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0448CD9-280E-BB55-FF56-55B5E8D8D33F}"/>
                </a:ext>
              </a:extLst>
            </p:cNvPr>
            <p:cNvSpPr txBox="1"/>
            <p:nvPr/>
          </p:nvSpPr>
          <p:spPr>
            <a:xfrm>
              <a:off x="3992295" y="4467303"/>
              <a:ext cx="90173" cy="307777"/>
            </a:xfrm>
            <a:prstGeom prst="rect">
              <a:avLst/>
            </a:prstGeom>
            <a:noFill/>
          </p:spPr>
          <p:txBody>
            <a:bodyPr wrap="square" rtlCol="0">
              <a:spAutoFit/>
            </a:bodyPr>
            <a:lstStyle/>
            <a:p>
              <a:r>
                <a:rPr lang="en-US" sz="1400" dirty="0"/>
                <a:t>3</a:t>
              </a:r>
            </a:p>
          </p:txBody>
        </p:sp>
      </p:grpSp>
      <p:cxnSp>
        <p:nvCxnSpPr>
          <p:cNvPr id="42" name="Straight Arrow Connector 41">
            <a:extLst>
              <a:ext uri="{FF2B5EF4-FFF2-40B4-BE49-F238E27FC236}">
                <a16:creationId xmlns:a16="http://schemas.microsoft.com/office/drawing/2014/main" id="{D0DCF009-B4BB-2E42-94ED-95AE66F21FAF}"/>
              </a:ext>
            </a:extLst>
          </p:cNvPr>
          <p:cNvCxnSpPr>
            <a:cxnSpLocks/>
            <a:stCxn id="35" idx="5"/>
          </p:cNvCxnSpPr>
          <p:nvPr/>
        </p:nvCxnSpPr>
        <p:spPr>
          <a:xfrm>
            <a:off x="4333636" y="5361600"/>
            <a:ext cx="238364" cy="36745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BE04C434-E628-2E03-E2E9-86BC3D00FE3F}"/>
              </a:ext>
            </a:extLst>
          </p:cNvPr>
          <p:cNvGrpSpPr/>
          <p:nvPr/>
        </p:nvGrpSpPr>
        <p:grpSpPr>
          <a:xfrm>
            <a:off x="5862690" y="4478787"/>
            <a:ext cx="248021" cy="307777"/>
            <a:chOff x="3977990" y="4467303"/>
            <a:chExt cx="248021" cy="307777"/>
          </a:xfrm>
        </p:grpSpPr>
        <p:sp>
          <p:nvSpPr>
            <p:cNvPr id="55" name="Oval 54">
              <a:extLst>
                <a:ext uri="{FF2B5EF4-FFF2-40B4-BE49-F238E27FC236}">
                  <a16:creationId xmlns:a16="http://schemas.microsoft.com/office/drawing/2014/main" id="{45F6909C-140B-7726-7EA8-0D1603C3C7E5}"/>
                </a:ext>
              </a:extLst>
            </p:cNvPr>
            <p:cNvSpPr/>
            <p:nvPr/>
          </p:nvSpPr>
          <p:spPr>
            <a:xfrm>
              <a:off x="3977990" y="4502211"/>
              <a:ext cx="248021" cy="237962"/>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E0DBC7-6279-235B-105B-9393504154A0}"/>
                </a:ext>
              </a:extLst>
            </p:cNvPr>
            <p:cNvSpPr txBox="1"/>
            <p:nvPr/>
          </p:nvSpPr>
          <p:spPr>
            <a:xfrm>
              <a:off x="3992295" y="4467303"/>
              <a:ext cx="90173" cy="307777"/>
            </a:xfrm>
            <a:prstGeom prst="rect">
              <a:avLst/>
            </a:prstGeom>
            <a:noFill/>
          </p:spPr>
          <p:txBody>
            <a:bodyPr wrap="square" rtlCol="0">
              <a:spAutoFit/>
            </a:bodyPr>
            <a:lstStyle/>
            <a:p>
              <a:r>
                <a:rPr lang="en-US" sz="1400" dirty="0"/>
                <a:t>4</a:t>
              </a:r>
            </a:p>
          </p:txBody>
        </p:sp>
      </p:grpSp>
      <p:cxnSp>
        <p:nvCxnSpPr>
          <p:cNvPr id="57" name="Straight Arrow Connector 56">
            <a:extLst>
              <a:ext uri="{FF2B5EF4-FFF2-40B4-BE49-F238E27FC236}">
                <a16:creationId xmlns:a16="http://schemas.microsoft.com/office/drawing/2014/main" id="{00A460C8-DD7F-A7E9-867A-B9A312695539}"/>
              </a:ext>
            </a:extLst>
          </p:cNvPr>
          <p:cNvCxnSpPr>
            <a:cxnSpLocks/>
            <a:stCxn id="55" idx="4"/>
          </p:cNvCxnSpPr>
          <p:nvPr/>
        </p:nvCxnSpPr>
        <p:spPr>
          <a:xfrm flipH="1">
            <a:off x="5981473" y="4751657"/>
            <a:ext cx="5228" cy="3719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36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896ABA-321F-08FC-FC84-9F8D8D472FCD}"/>
              </a:ext>
            </a:extLst>
          </p:cNvPr>
          <p:cNvSpPr>
            <a:spLocks noGrp="1"/>
          </p:cNvSpPr>
          <p:nvPr>
            <p:ph type="sldNum" sz="quarter" idx="4"/>
          </p:nvPr>
        </p:nvSpPr>
        <p:spPr/>
        <p:txBody>
          <a:bodyPr/>
          <a:lstStyle/>
          <a:p>
            <a:fld id="{1D93BD3E-1E9A-4970-A6F7-E7AC52762E0C}" type="slidenum">
              <a:rPr lang="en-US" smtClean="0"/>
              <a:pPr/>
              <a:t>6</a:t>
            </a:fld>
            <a:endParaRPr lang="en-US" dirty="0"/>
          </a:p>
        </p:txBody>
      </p:sp>
      <p:sp>
        <p:nvSpPr>
          <p:cNvPr id="5" name="Content Placeholder 4">
            <a:extLst>
              <a:ext uri="{FF2B5EF4-FFF2-40B4-BE49-F238E27FC236}">
                <a16:creationId xmlns:a16="http://schemas.microsoft.com/office/drawing/2014/main" id="{00EECA96-783C-C793-10A5-94B8EC17A8E0}"/>
              </a:ext>
            </a:extLst>
          </p:cNvPr>
          <p:cNvSpPr>
            <a:spLocks noGrp="1"/>
          </p:cNvSpPr>
          <p:nvPr>
            <p:ph idx="16"/>
          </p:nvPr>
        </p:nvSpPr>
        <p:spPr/>
        <p:txBody>
          <a:bodyPr/>
          <a:lstStyle/>
          <a:p>
            <a:r>
              <a:rPr lang="en-US" sz="2800" dirty="0"/>
              <a:t>Review FFR &amp; Reg Down Examples</a:t>
            </a:r>
          </a:p>
          <a:p>
            <a:r>
              <a:rPr lang="en-US" sz="2000" i="1" dirty="0">
                <a:solidFill>
                  <a:schemeClr val="accent1"/>
                </a:solidFill>
              </a:rPr>
              <a:t>Brandt Vermillion And Jackson </a:t>
            </a:r>
            <a:r>
              <a:rPr lang="en-US" sz="2000" i="1" dirty="0" err="1">
                <a:solidFill>
                  <a:schemeClr val="accent1"/>
                </a:solidFill>
              </a:rPr>
              <a:t>Dubro</a:t>
            </a:r>
            <a:endParaRPr lang="en-US" sz="2000" i="1" dirty="0">
              <a:solidFill>
                <a:schemeClr val="accent1"/>
              </a:solidFill>
            </a:endParaRPr>
          </a:p>
          <a:p>
            <a:endParaRPr lang="en-US" sz="2800" dirty="0"/>
          </a:p>
        </p:txBody>
      </p:sp>
    </p:spTree>
    <p:extLst>
      <p:ext uri="{BB962C8B-B14F-4D97-AF65-F5344CB8AC3E}">
        <p14:creationId xmlns:p14="http://schemas.microsoft.com/office/powerpoint/2010/main" val="231351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91545F-0331-EA49-0C0D-83EB8D0D60D6}"/>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5" name="Content Placeholder 4">
            <a:extLst>
              <a:ext uri="{FF2B5EF4-FFF2-40B4-BE49-F238E27FC236}">
                <a16:creationId xmlns:a16="http://schemas.microsoft.com/office/drawing/2014/main" id="{CD7D1739-9DA9-19C0-4CA2-4882703D7C75}"/>
              </a:ext>
            </a:extLst>
          </p:cNvPr>
          <p:cNvSpPr>
            <a:spLocks noGrp="1"/>
          </p:cNvSpPr>
          <p:nvPr>
            <p:ph idx="16"/>
          </p:nvPr>
        </p:nvSpPr>
        <p:spPr/>
        <p:txBody>
          <a:bodyPr/>
          <a:lstStyle/>
          <a:p>
            <a:r>
              <a:rPr lang="en-US" dirty="0"/>
              <a:t>Review Section 8.1 Change</a:t>
            </a:r>
          </a:p>
          <a:p>
            <a:r>
              <a:rPr lang="en-US" sz="2800" i="1" dirty="0">
                <a:solidFill>
                  <a:schemeClr val="accent1"/>
                </a:solidFill>
              </a:rPr>
              <a:t>Jackson </a:t>
            </a:r>
            <a:r>
              <a:rPr lang="en-US" sz="2800" i="1" dirty="0" err="1">
                <a:solidFill>
                  <a:schemeClr val="accent1"/>
                </a:solidFill>
              </a:rPr>
              <a:t>Dubro</a:t>
            </a:r>
            <a:endParaRPr lang="en-US" sz="2800" i="1" dirty="0">
              <a:solidFill>
                <a:schemeClr val="accent1"/>
              </a:solidFill>
            </a:endParaRPr>
          </a:p>
        </p:txBody>
      </p:sp>
    </p:spTree>
    <p:extLst>
      <p:ext uri="{BB962C8B-B14F-4D97-AF65-F5344CB8AC3E}">
        <p14:creationId xmlns:p14="http://schemas.microsoft.com/office/powerpoint/2010/main" val="183553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5E94-FF81-15EE-9B1A-D81D42C05B94}"/>
              </a:ext>
            </a:extLst>
          </p:cNvPr>
          <p:cNvSpPr>
            <a:spLocks noGrp="1"/>
          </p:cNvSpPr>
          <p:nvPr>
            <p:ph type="title"/>
          </p:nvPr>
        </p:nvSpPr>
        <p:spPr/>
        <p:txBody>
          <a:bodyPr/>
          <a:lstStyle/>
          <a:p>
            <a:r>
              <a:rPr lang="en-US" dirty="0"/>
              <a:t>Section 8.1 Edits</a:t>
            </a:r>
          </a:p>
        </p:txBody>
      </p:sp>
      <p:sp>
        <p:nvSpPr>
          <p:cNvPr id="3" name="Content Placeholder 2">
            <a:extLst>
              <a:ext uri="{FF2B5EF4-FFF2-40B4-BE49-F238E27FC236}">
                <a16:creationId xmlns:a16="http://schemas.microsoft.com/office/drawing/2014/main" id="{3CBF6F4F-5B0F-08CD-C464-B447E37A0DC6}"/>
              </a:ext>
            </a:extLst>
          </p:cNvPr>
          <p:cNvSpPr>
            <a:spLocks noGrp="1"/>
          </p:cNvSpPr>
          <p:nvPr>
            <p:ph idx="1"/>
          </p:nvPr>
        </p:nvSpPr>
        <p:spPr/>
        <p:txBody>
          <a:bodyPr/>
          <a:lstStyle/>
          <a:p>
            <a:r>
              <a:rPr lang="en-US" sz="1400" dirty="0"/>
              <a:t>Update Section 8.1 Paragraph (4) to include metrics that will be used to identify Operating Hours where an ESR has been short in meeting is min/max SOC requirements for the purposes of sharing with Reliability Monitor.</a:t>
            </a:r>
          </a:p>
        </p:txBody>
      </p:sp>
      <p:sp>
        <p:nvSpPr>
          <p:cNvPr id="4" name="Slide Number Placeholder 3">
            <a:extLst>
              <a:ext uri="{FF2B5EF4-FFF2-40B4-BE49-F238E27FC236}">
                <a16:creationId xmlns:a16="http://schemas.microsoft.com/office/drawing/2014/main" id="{3522B9A2-40FD-3458-5CC2-92A72D71D628}"/>
              </a:ext>
            </a:extLst>
          </p:cNvPr>
          <p:cNvSpPr>
            <a:spLocks noGrp="1"/>
          </p:cNvSpPr>
          <p:nvPr>
            <p:ph type="sldNum" sz="quarter" idx="4"/>
          </p:nvPr>
        </p:nvSpPr>
        <p:spPr/>
        <p:txBody>
          <a:bodyPr/>
          <a:lstStyle/>
          <a:p>
            <a:fld id="{1D93BD3E-1E9A-4970-A6F7-E7AC52762E0C}" type="slidenum">
              <a:rPr lang="en-US" smtClean="0"/>
              <a:pPr/>
              <a:t>8</a:t>
            </a:fld>
            <a:endParaRPr lang="en-US" dirty="0"/>
          </a:p>
        </p:txBody>
      </p:sp>
      <p:pic>
        <p:nvPicPr>
          <p:cNvPr id="6" name="Picture 5">
            <a:extLst>
              <a:ext uri="{FF2B5EF4-FFF2-40B4-BE49-F238E27FC236}">
                <a16:creationId xmlns:a16="http://schemas.microsoft.com/office/drawing/2014/main" id="{44996CB6-A832-520B-115D-EE7B42DC30BD}"/>
              </a:ext>
            </a:extLst>
          </p:cNvPr>
          <p:cNvPicPr>
            <a:picLocks noChangeAspect="1"/>
          </p:cNvPicPr>
          <p:nvPr/>
        </p:nvPicPr>
        <p:blipFill rotWithShape="1">
          <a:blip r:embed="rId3"/>
          <a:srcRect l="39579" t="22677" r="20421" b="56820"/>
          <a:stretch/>
        </p:blipFill>
        <p:spPr>
          <a:xfrm>
            <a:off x="668217" y="1838425"/>
            <a:ext cx="7780151" cy="2415941"/>
          </a:xfrm>
          <a:prstGeom prst="rect">
            <a:avLst/>
          </a:prstGeom>
        </p:spPr>
      </p:pic>
    </p:spTree>
    <p:extLst>
      <p:ext uri="{BB962C8B-B14F-4D97-AF65-F5344CB8AC3E}">
        <p14:creationId xmlns:p14="http://schemas.microsoft.com/office/powerpoint/2010/main" val="268803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FBEE-72AA-7E2C-7753-641869243C95}"/>
              </a:ext>
            </a:extLst>
          </p:cNvPr>
          <p:cNvSpPr>
            <a:spLocks noGrp="1"/>
          </p:cNvSpPr>
          <p:nvPr>
            <p:ph type="title"/>
          </p:nvPr>
        </p:nvSpPr>
        <p:spPr/>
        <p:txBody>
          <a:bodyPr/>
          <a:lstStyle/>
          <a:p>
            <a:r>
              <a:rPr lang="en-US" sz="2400" dirty="0"/>
              <a:t>Thresholds Explanation – Minimum SOC Requirement</a:t>
            </a:r>
          </a:p>
        </p:txBody>
      </p:sp>
      <p:sp>
        <p:nvSpPr>
          <p:cNvPr id="3" name="Content Placeholder 2">
            <a:extLst>
              <a:ext uri="{FF2B5EF4-FFF2-40B4-BE49-F238E27FC236}">
                <a16:creationId xmlns:a16="http://schemas.microsoft.com/office/drawing/2014/main" id="{E4EAB156-E813-CED3-FF68-E88DB79008FE}"/>
              </a:ext>
            </a:extLst>
          </p:cNvPr>
          <p:cNvSpPr>
            <a:spLocks noGrp="1"/>
          </p:cNvSpPr>
          <p:nvPr>
            <p:ph idx="1"/>
          </p:nvPr>
        </p:nvSpPr>
        <p:spPr/>
        <p:txBody>
          <a:bodyPr/>
          <a:lstStyle/>
          <a:p>
            <a:r>
              <a:rPr lang="en-US" sz="1400" dirty="0">
                <a:solidFill>
                  <a:schemeClr val="accent1"/>
                </a:solidFill>
              </a:rPr>
              <a:t>Integrated shortfall </a:t>
            </a:r>
            <a:r>
              <a:rPr lang="en-US" sz="1400" dirty="0"/>
              <a:t>for minimum SOC requirement is area between SOC and SOC requirement (grey area)</a:t>
            </a:r>
          </a:p>
          <a:p>
            <a:endParaRPr lang="en-US" sz="800" dirty="0"/>
          </a:p>
          <a:p>
            <a:r>
              <a:rPr lang="en-US" sz="1400" dirty="0">
                <a:solidFill>
                  <a:schemeClr val="accent1"/>
                </a:solidFill>
              </a:rPr>
              <a:t>Integrated requirement </a:t>
            </a:r>
            <a:r>
              <a:rPr lang="en-US" sz="1400" dirty="0"/>
              <a:t>is the area under the SOC requirement (grey + blue area)</a:t>
            </a:r>
          </a:p>
          <a:p>
            <a:endParaRPr lang="en-US" sz="800" dirty="0"/>
          </a:p>
          <a:p>
            <a:r>
              <a:rPr lang="en-US" sz="1400" dirty="0">
                <a:solidFill>
                  <a:schemeClr val="accent1"/>
                </a:solidFill>
              </a:rPr>
              <a:t>Integrated shortfall percentage </a:t>
            </a:r>
            <a:r>
              <a:rPr lang="en-US" sz="1400" dirty="0"/>
              <a:t>is equal to the integrated shortfall over the integrated requirement</a:t>
            </a:r>
          </a:p>
          <a:p>
            <a:pPr lvl="1"/>
            <a:r>
              <a:rPr lang="en-US" sz="1400" dirty="0"/>
              <a:t>i.e. grey area divided by</a:t>
            </a:r>
            <a:br>
              <a:rPr lang="en-US" sz="1400" dirty="0"/>
            </a:br>
            <a:r>
              <a:rPr lang="en-US" sz="1400" dirty="0"/>
              <a:t>grey area + blue area</a:t>
            </a:r>
          </a:p>
        </p:txBody>
      </p:sp>
      <p:sp>
        <p:nvSpPr>
          <p:cNvPr id="4" name="Slide Number Placeholder 3">
            <a:extLst>
              <a:ext uri="{FF2B5EF4-FFF2-40B4-BE49-F238E27FC236}">
                <a16:creationId xmlns:a16="http://schemas.microsoft.com/office/drawing/2014/main" id="{EB4947F1-D6DC-16BC-2A7C-D84360DA8DF3}"/>
              </a:ext>
            </a:extLst>
          </p:cNvPr>
          <p:cNvSpPr>
            <a:spLocks noGrp="1"/>
          </p:cNvSpPr>
          <p:nvPr>
            <p:ph type="sldNum" sz="quarter" idx="4"/>
          </p:nvPr>
        </p:nvSpPr>
        <p:spPr/>
        <p:txBody>
          <a:bodyPr/>
          <a:lstStyle/>
          <a:p>
            <a:fld id="{1D93BD3E-1E9A-4970-A6F7-E7AC52762E0C}" type="slidenum">
              <a:rPr lang="en-US" smtClean="0"/>
              <a:pPr/>
              <a:t>9</a:t>
            </a:fld>
            <a:endParaRPr lang="en-US" dirty="0"/>
          </a:p>
        </p:txBody>
      </p:sp>
      <p:pic>
        <p:nvPicPr>
          <p:cNvPr id="5122" name="Picture 2">
            <a:extLst>
              <a:ext uri="{FF2B5EF4-FFF2-40B4-BE49-F238E27FC236}">
                <a16:creationId xmlns:a16="http://schemas.microsoft.com/office/drawing/2014/main" id="{83D621E5-0289-49C5-5A56-CDEFDCAADB3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7011" y="2854311"/>
            <a:ext cx="4586177" cy="338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74204"/>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33927</TotalTime>
  <Words>3386</Words>
  <Application>Microsoft Office PowerPoint</Application>
  <PresentationFormat>On-screen Show (4:3)</PresentationFormat>
  <Paragraphs>317</Paragraphs>
  <Slides>35</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Courier New</vt:lpstr>
      <vt:lpstr>Symbol</vt:lpstr>
      <vt:lpstr>Times New Roman</vt:lpstr>
      <vt:lpstr>Wingdings</vt:lpstr>
      <vt:lpstr>1_Office Theme</vt:lpstr>
      <vt:lpstr>2_Custom Design</vt:lpstr>
      <vt:lpstr>3_Custom Design</vt:lpstr>
      <vt:lpstr>PowerPoint Presentation</vt:lpstr>
      <vt:lpstr>PowerPoint Presentation</vt:lpstr>
      <vt:lpstr>Summary of  7/31 Comments</vt:lpstr>
      <vt:lpstr>DAM/SASM AS Duration Accounting</vt:lpstr>
      <vt:lpstr>SOC Requirement for FFR</vt:lpstr>
      <vt:lpstr>PowerPoint Presentation</vt:lpstr>
      <vt:lpstr>PowerPoint Presentation</vt:lpstr>
      <vt:lpstr>Section 8.1 Edits</vt:lpstr>
      <vt:lpstr>Thresholds Explanation – Minimum SOC Requirement</vt:lpstr>
      <vt:lpstr>Example 1: Minimum SOC Violation Not Flagged</vt:lpstr>
      <vt:lpstr>Example 2: Minimum SOC Violation Not Flagged</vt:lpstr>
      <vt:lpstr>Example 3: Minimum SOC Violation flagged by 20% threshold</vt:lpstr>
      <vt:lpstr>Example 5: Minimum SOC Violation flagged by 8MWhh threshold</vt:lpstr>
      <vt:lpstr>Thresholds Explanation – Maximum SOC Requirement</vt:lpstr>
      <vt:lpstr>Example 6: Maximum SOC Violation Not Flagged</vt:lpstr>
      <vt:lpstr>Example 7: Maximum SOC Violation flagged by 20% threshold </vt:lpstr>
      <vt:lpstr>Example 7: Maximum SOC Violation flagged by 8 MWhh threshold</vt:lpstr>
      <vt:lpstr>PowerPoint Presentation</vt:lpstr>
      <vt:lpstr>ESR AS Telemetry Change – Not tied to NPRR1186</vt:lpstr>
      <vt:lpstr>ESR Regulation Adjustment Logic - Recap</vt:lpstr>
      <vt:lpstr>ESR Regulation Adjustment Logic – Note 1</vt:lpstr>
      <vt:lpstr>ESR Regulation Adjustment Logic – Note 2</vt:lpstr>
      <vt:lpstr>ESR Regulation Adjustment Logic – Note 3</vt:lpstr>
      <vt:lpstr>ESR Regulation Adjustment Logic – Note 3 Contd.</vt:lpstr>
      <vt:lpstr>ESR AS Telemetry Change Timeline</vt:lpstr>
      <vt:lpstr>PowerPoint Presentation</vt:lpstr>
      <vt:lpstr>NPRR 1186 Summary of Changes with 7/31 Comments</vt:lpstr>
      <vt:lpstr>Review Timeline</vt:lpstr>
      <vt:lpstr>PowerPoint Presentation</vt:lpstr>
      <vt:lpstr>Background &amp; NPRR 1186 Introduction</vt:lpstr>
      <vt:lpstr>Provision of Regulation Up and RRS by Type</vt:lpstr>
      <vt:lpstr>What tools does the QSE have to meet SOC requirements </vt:lpstr>
      <vt:lpstr>ESR Regulation Adjustment Logic – Example 1</vt:lpstr>
      <vt:lpstr>ESR Regulation Adjustment Logic – Example 2</vt:lpstr>
      <vt:lpstr>Posted Material</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ERCOT 0726</cp:lastModifiedBy>
  <cp:revision>594</cp:revision>
  <dcterms:created xsi:type="dcterms:W3CDTF">2016-04-16T13:25:21Z</dcterms:created>
  <dcterms:modified xsi:type="dcterms:W3CDTF">2023-08-02T15:42:33Z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2023-07-21T18:59:14Z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df507223-7845-438e-82e9-f1aff59ca775</vt:lpwstr>
  </property>
  <property fmtid="{D5CDD505-2E9C-101B-9397-08002B2CF9AE}" pid="8" name="MSIP_Label_7084cbda-52b8-46fb-a7b7-cb5bd465ed85_ContentBits">
    <vt:lpwstr>0</vt:lpwstr>
  </property>
</Properties>
</file>