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88" d="100"/>
          <a:sy n="88" d="100"/>
        </p:scale>
        <p:origin x="12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12192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3010" name="Rectangle 2"/>
          <p:cNvSpPr>
            <a:spLocks noGrp="1" noChangeArrowheads="1"/>
          </p:cNvSpPr>
          <p:nvPr>
            <p:ph type="subTitle" idx="1"/>
          </p:nvPr>
        </p:nvSpPr>
        <p:spPr>
          <a:xfrm>
            <a:off x="3124200" y="3581400"/>
            <a:ext cx="845820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3111500" y="1905001"/>
            <a:ext cx="8636000" cy="1241425"/>
          </a:xfrm>
        </p:spPr>
        <p:txBody>
          <a:bodyPr/>
          <a:lstStyle>
            <a:lvl1pPr>
              <a:defRPr sz="2800">
                <a:solidFill>
                  <a:schemeClr val="tx1"/>
                </a:solidFill>
              </a:defRPr>
            </a:lvl1pPr>
          </a:lstStyle>
          <a:p>
            <a:r>
              <a:rPr lang="en-US"/>
              <a:t>Click to edit Master title style</a:t>
            </a:r>
          </a:p>
        </p:txBody>
      </p:sp>
      <p:sp>
        <p:nvSpPr>
          <p:cNvPr id="5" name="Date Placeholder 4"/>
          <p:cNvSpPr>
            <a:spLocks noGrp="1" noChangeArrowheads="1"/>
          </p:cNvSpPr>
          <p:nvPr>
            <p:ph type="dt" sz="half" idx="10"/>
          </p:nvPr>
        </p:nvSpPr>
        <p:spPr>
          <a:xfrm>
            <a:off x="3111501" y="5467350"/>
            <a:ext cx="8369300" cy="476250"/>
          </a:xfrm>
        </p:spPr>
        <p:txBody>
          <a:bodyPr/>
          <a:lstStyle>
            <a:lvl1pPr>
              <a:defRPr sz="1800" b="1" dirty="0">
                <a:solidFill>
                  <a:schemeClr val="tx1"/>
                </a:solidFill>
              </a:defRPr>
            </a:lvl1pPr>
          </a:lstStyle>
          <a:p>
            <a:pPr>
              <a:defRPr/>
            </a:pPr>
            <a:r>
              <a:rPr lang="en-US"/>
              <a:t>Date</a:t>
            </a:r>
          </a:p>
        </p:txBody>
      </p:sp>
      <p:sp>
        <p:nvSpPr>
          <p:cNvPr id="6" name="Rectangle 15"/>
          <p:cNvSpPr>
            <a:spLocks noGrp="1" noChangeArrowheads="1"/>
          </p:cNvSpPr>
          <p:nvPr>
            <p:ph type="ftr" sz="quarter" idx="11"/>
          </p:nvPr>
        </p:nvSpPr>
        <p:spPr>
          <a:xfrm>
            <a:off x="3111501" y="5067300"/>
            <a:ext cx="8369300" cy="419100"/>
          </a:xfrm>
        </p:spPr>
        <p:txBody>
          <a:bodyPr/>
          <a:lstStyle>
            <a:lvl1pPr algn="l">
              <a:defRPr sz="1800" b="1" dirty="0">
                <a:solidFill>
                  <a:schemeClr val="tx1"/>
                </a:solidFill>
              </a:defRPr>
            </a:lvl1pPr>
          </a:lstStyle>
          <a:p>
            <a:pPr>
              <a:defRPr/>
            </a:pPr>
            <a:r>
              <a:rPr lang="en-US"/>
              <a:t>Meeting Title (optional)</a:t>
            </a:r>
          </a:p>
        </p:txBody>
      </p:sp>
    </p:spTree>
    <p:extLst>
      <p:ext uri="{BB962C8B-B14F-4D97-AF65-F5344CB8AC3E}">
        <p14:creationId xmlns:p14="http://schemas.microsoft.com/office/powerpoint/2010/main" val="328768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02C4D27D-D568-4F19-BEB6-C4CA3C8EDA6A}"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125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0"/>
            <a:ext cx="28956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 y="0"/>
            <a:ext cx="84836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165C1629-926F-4EB5-80CB-034696250D95}"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124678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3200" y="0"/>
            <a:ext cx="11582400" cy="685800"/>
          </a:xfrm>
        </p:spPr>
        <p:txBody>
          <a:bodyPr/>
          <a:lstStyle/>
          <a:p>
            <a:r>
              <a:rPr lang="en-US"/>
              <a:t>Click to edit Master title style</a:t>
            </a:r>
          </a:p>
        </p:txBody>
      </p:sp>
      <p:sp>
        <p:nvSpPr>
          <p:cNvPr id="3" name="Table Placeholder 2"/>
          <p:cNvSpPr>
            <a:spLocks noGrp="1"/>
          </p:cNvSpPr>
          <p:nvPr>
            <p:ph type="tbl" idx="1"/>
          </p:nvPr>
        </p:nvSpPr>
        <p:spPr>
          <a:xfrm>
            <a:off x="609600" y="1066800"/>
            <a:ext cx="109728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fld id="{08DD1F18-01CE-4806-BA76-88FF51BF8DFB}"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84460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C290A277-0665-4886-87EE-3124A8DF4DA0}"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08256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6C14BC25-6E47-4006-BE16-95D871AE8FDC}"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58157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66800"/>
            <a:ext cx="538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66800"/>
            <a:ext cx="538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822556F6-ED7A-448D-93BA-6F908F8F6D86}"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51997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2B7AFDE4-0152-40AA-A891-44C3128C538C}" type="slidenum">
              <a:rPr lang="en-US" altLang="en-US"/>
              <a:pPr/>
              <a:t>‹#›</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2604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BBAC4220-BD2F-470C-BE82-DBFC5349FF95}" type="slidenum">
              <a:rPr lang="en-US" altLang="en-US"/>
              <a:pPr/>
              <a:t>‹#›</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7863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75FC2CB-BA23-435A-BB23-884CFC2B3710}" type="slidenum">
              <a:rPr lang="en-US" altLang="en-US"/>
              <a:pPr/>
              <a:t>‹#›</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3954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B595F42-53FF-41CF-A9BD-2F349BEF7FDC}"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90163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D5CE6A5-3021-4E53-B649-5DD43E838155}"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893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1066800"/>
            <a:ext cx="10972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6A693FA-1972-43D7-9914-9E82B9B0E711}" type="slidenum">
              <a:rPr lang="en-US" altLang="en-US"/>
              <a:pPr/>
              <a:t>‹#›</a:t>
            </a:fld>
            <a:endParaRPr lang="en-US" altLang="en-US"/>
          </a:p>
        </p:txBody>
      </p:sp>
      <p:sp>
        <p:nvSpPr>
          <p:cNvPr id="1028" name="Rectangle 7"/>
          <p:cNvSpPr>
            <a:spLocks noChangeArrowheads="1"/>
          </p:cNvSpPr>
          <p:nvPr userDrawn="1"/>
        </p:nvSpPr>
        <p:spPr bwMode="auto">
          <a:xfrm>
            <a:off x="0" y="6235700"/>
            <a:ext cx="12192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800" dirty="0"/>
          </a:p>
        </p:txBody>
      </p:sp>
      <p:sp>
        <p:nvSpPr>
          <p:cNvPr id="1029" name="Rectangle 2"/>
          <p:cNvSpPr>
            <a:spLocks noGrp="1" noChangeArrowheads="1"/>
          </p:cNvSpPr>
          <p:nvPr>
            <p:ph type="title"/>
          </p:nvPr>
        </p:nvSpPr>
        <p:spPr bwMode="auto">
          <a:xfrm>
            <a:off x="203200" y="0"/>
            <a:ext cx="1158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3557" name="Rectangle 5"/>
          <p:cNvSpPr>
            <a:spLocks noGrp="1" noChangeArrowheads="1"/>
          </p:cNvSpPr>
          <p:nvPr>
            <p:ph type="ftr" sz="quarter" idx="3"/>
          </p:nvPr>
        </p:nvSpPr>
        <p:spPr bwMode="auto">
          <a:xfrm>
            <a:off x="8331200" y="645795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r>
              <a:rPr lang="en-US"/>
              <a:t>Meeting Title (optional)</a:t>
            </a:r>
          </a:p>
        </p:txBody>
      </p:sp>
      <p:sp>
        <p:nvSpPr>
          <p:cNvPr id="23556" name="Rectangle 4"/>
          <p:cNvSpPr>
            <a:spLocks noGrp="1" noChangeArrowheads="1"/>
          </p:cNvSpPr>
          <p:nvPr>
            <p:ph type="dt" sz="half" idx="2"/>
          </p:nvPr>
        </p:nvSpPr>
        <p:spPr bwMode="auto">
          <a:xfrm>
            <a:off x="1524000" y="6457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defRPr>
            </a:lvl1pPr>
          </a:lstStyle>
          <a:p>
            <a:pPr>
              <a:defRPr/>
            </a:pPr>
            <a:r>
              <a:rPr lang="en-US"/>
              <a:t>Date</a:t>
            </a:r>
          </a:p>
        </p:txBody>
      </p:sp>
      <p:sp>
        <p:nvSpPr>
          <p:cNvPr id="1032" name="Line 12"/>
          <p:cNvSpPr>
            <a:spLocks noChangeShapeType="1"/>
          </p:cNvSpPr>
          <p:nvPr userDrawn="1"/>
        </p:nvSpPr>
        <p:spPr bwMode="auto">
          <a:xfrm>
            <a:off x="0" y="673100"/>
            <a:ext cx="12192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4"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5A8AEC3D-0904-40A7-9CEA-99B5594C2517}" type="slidenum">
              <a:rPr lang="en-US" altLang="en-US" sz="1200"/>
              <a:pPr algn="ctr" eaLnBrk="1" hangingPunct="1"/>
              <a:t>‹#›</a:t>
            </a:fld>
            <a:endParaRPr lang="en-US" altLang="en-US" sz="1200"/>
          </a:p>
        </p:txBody>
      </p:sp>
    </p:spTree>
    <p:extLst>
      <p:ext uri="{BB962C8B-B14F-4D97-AF65-F5344CB8AC3E}">
        <p14:creationId xmlns:p14="http://schemas.microsoft.com/office/powerpoint/2010/main" val="1411793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0"/>
            <a:ext cx="9144000" cy="685800"/>
          </a:xfrm>
        </p:spPr>
        <p:txBody>
          <a:bodyPr/>
          <a:lstStyle/>
          <a:p>
            <a:pPr algn="ctr"/>
            <a:r>
              <a:rPr lang="en-US" altLang="en-US" sz="2800">
                <a:solidFill>
                  <a:srgbClr val="C00000"/>
                </a:solidFill>
              </a:rPr>
              <a:t>Load Profiling Guide: </a:t>
            </a:r>
            <a:r>
              <a:rPr lang="en-US" altLang="en-US" sz="2400"/>
              <a:t>Why do we still need it?</a:t>
            </a:r>
          </a:p>
        </p:txBody>
      </p:sp>
      <p:sp>
        <p:nvSpPr>
          <p:cNvPr id="10243" name="Content Placeholder 1"/>
          <p:cNvSpPr>
            <a:spLocks noGrp="1"/>
          </p:cNvSpPr>
          <p:nvPr>
            <p:ph idx="1"/>
          </p:nvPr>
        </p:nvSpPr>
        <p:spPr>
          <a:xfrm>
            <a:off x="1981200" y="685800"/>
            <a:ext cx="8229600" cy="5562600"/>
          </a:xfrm>
        </p:spPr>
        <p:txBody>
          <a:bodyPr/>
          <a:lstStyle/>
          <a:p>
            <a:r>
              <a:rPr lang="en-US" altLang="en-US" sz="2100" b="0"/>
              <a:t>Non-AMS ESI IDs – Need to have documentation of the rules which govern them</a:t>
            </a:r>
          </a:p>
          <a:p>
            <a:r>
              <a:rPr lang="en-US" altLang="en-US" sz="2100" b="0"/>
              <a:t>AMS Data Gaps - Communication failures result in TDSPs relying on load profiles to estimate interval consumption</a:t>
            </a:r>
          </a:p>
          <a:p>
            <a:r>
              <a:rPr lang="en-US" altLang="en-US" sz="2100" b="0"/>
              <a:t>Load Forecasting – By ERCOT and REPs</a:t>
            </a:r>
          </a:p>
          <a:p>
            <a:r>
              <a:rPr lang="en-US" altLang="en-US" sz="2100" b="0"/>
              <a:t>Procurement – Allows for hedging strategies; Grouping of “classes” of customers</a:t>
            </a:r>
          </a:p>
          <a:p>
            <a:r>
              <a:rPr lang="en-US" altLang="en-US" sz="2100" b="0"/>
              <a:t>Pricing – REPs’ pricing systems may not yet be capable of utilizing AMS interval data during the price quotation process, so they utilize load profiles to accurately quote a customer a commodity price</a:t>
            </a:r>
          </a:p>
          <a:p>
            <a:r>
              <a:rPr lang="en-US" altLang="en-US" sz="2100" b="0"/>
              <a:t>Settlement – During the time an AMS meter is provisioned, prior to the AMS Settlement flag being activated (up to 30 days), an ESI ID is settled in the market based on their load profile</a:t>
            </a:r>
          </a:p>
          <a:p>
            <a:r>
              <a:rPr lang="en-US" altLang="en-US" sz="2100" b="0"/>
              <a:t>Marketing Efforts – Load profiles allow for segmenting / targeting groups of customers</a:t>
            </a:r>
          </a:p>
        </p:txBody>
      </p:sp>
    </p:spTree>
    <p:extLst>
      <p:ext uri="{BB962C8B-B14F-4D97-AF65-F5344CB8AC3E}">
        <p14:creationId xmlns:p14="http://schemas.microsoft.com/office/powerpoint/2010/main" val="99782888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Custom Design</vt:lpstr>
      <vt:lpstr>Load Profiling Guide: Why do we still need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Profiling Guide: Why do we still need it?</dc:title>
  <dc:creator>Wiegand, Sheri</dc:creator>
  <cp:lastModifiedBy>Wiegand, Sheri</cp:lastModifiedBy>
  <cp:revision>1</cp:revision>
  <dcterms:created xsi:type="dcterms:W3CDTF">2017-04-26T15:17:16Z</dcterms:created>
  <dcterms:modified xsi:type="dcterms:W3CDTF">2017-04-26T15:17:56Z</dcterms:modified>
</cp:coreProperties>
</file>