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339" r:id="rId2"/>
    <p:sldMasterId id="2147484342" r:id="rId3"/>
  </p:sldMasterIdLst>
  <p:notesMasterIdLst>
    <p:notesMasterId r:id="rId13"/>
  </p:notesMasterIdLst>
  <p:handoutMasterIdLst>
    <p:handoutMasterId r:id="rId14"/>
  </p:handoutMasterIdLst>
  <p:sldIdLst>
    <p:sldId id="256" r:id="rId4"/>
    <p:sldId id="315" r:id="rId5"/>
    <p:sldId id="319" r:id="rId6"/>
    <p:sldId id="317" r:id="rId7"/>
    <p:sldId id="316" r:id="rId8"/>
    <p:sldId id="320" r:id="rId9"/>
    <p:sldId id="313" r:id="rId10"/>
    <p:sldId id="318" r:id="rId11"/>
    <p:sldId id="260" r:id="rId12"/>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54" autoAdjust="0"/>
    <p:restoredTop sz="86855" autoAdjust="0"/>
  </p:normalViewPr>
  <p:slideViewPr>
    <p:cSldViewPr>
      <p:cViewPr varScale="1">
        <p:scale>
          <a:sx n="110" d="100"/>
          <a:sy n="110" d="100"/>
        </p:scale>
        <p:origin x="1392" y="108"/>
      </p:cViewPr>
      <p:guideLst>
        <p:guide orient="horz" pos="2160"/>
        <p:guide pos="2880"/>
      </p:guideLst>
    </p:cSldViewPr>
  </p:slideViewPr>
  <p:outlineViewPr>
    <p:cViewPr>
      <p:scale>
        <a:sx n="33" d="100"/>
        <a:sy n="33" d="100"/>
      </p:scale>
      <p:origin x="0" y="-3638"/>
    </p:cViewPr>
  </p:outlineViewPr>
  <p:notesTextViewPr>
    <p:cViewPr>
      <p:scale>
        <a:sx n="1" d="1"/>
        <a:sy n="1" d="1"/>
      </p:scale>
      <p:origin x="0" y="0"/>
    </p:cViewPr>
  </p:notesTextViewPr>
  <p:notesViewPr>
    <p:cSldViewPr>
      <p:cViewPr varScale="1">
        <p:scale>
          <a:sx n="70" d="100"/>
          <a:sy n="70" d="100"/>
        </p:scale>
        <p:origin x="304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06" tIns="46652" rIns="93306" bIns="46652"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06" tIns="46652" rIns="93306" bIns="46652" rtlCol="0"/>
          <a:lstStyle>
            <a:lvl1pPr algn="r">
              <a:defRPr sz="1200"/>
            </a:lvl1pPr>
          </a:lstStyle>
          <a:p>
            <a:fld id="{656E9F4A-4066-491C-8F25-BCC5643327B9}" type="datetimeFigureOut">
              <a:rPr lang="en-US" smtClean="0"/>
              <a:t>7/24/2023</a:t>
            </a:fld>
            <a:endParaRPr lang="en-US" dirty="0"/>
          </a:p>
        </p:txBody>
      </p:sp>
      <p:sp>
        <p:nvSpPr>
          <p:cNvPr id="4" name="Footer Placeholder 3"/>
          <p:cNvSpPr>
            <a:spLocks noGrp="1"/>
          </p:cNvSpPr>
          <p:nvPr>
            <p:ph type="ftr" sz="quarter" idx="2"/>
          </p:nvPr>
        </p:nvSpPr>
        <p:spPr>
          <a:xfrm>
            <a:off x="1" y="8842031"/>
            <a:ext cx="3043343" cy="465455"/>
          </a:xfrm>
          <a:prstGeom prst="rect">
            <a:avLst/>
          </a:prstGeom>
        </p:spPr>
        <p:txBody>
          <a:bodyPr vert="horz" lIns="93306" tIns="46652" rIns="93306" bIns="4665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3306" tIns="46652" rIns="93306" bIns="46652" rtlCol="0" anchor="b"/>
          <a:lstStyle>
            <a:lvl1pPr algn="r">
              <a:defRPr sz="1200"/>
            </a:lvl1pPr>
          </a:lstStyle>
          <a:p>
            <a:fld id="{0AAC5BAE-5329-436C-BB9D-CF26C62919CE}" type="slidenum">
              <a:rPr lang="en-US" smtClean="0"/>
              <a:t>‹#›</a:t>
            </a:fld>
            <a:endParaRPr lang="en-US" dirty="0"/>
          </a:p>
        </p:txBody>
      </p:sp>
    </p:spTree>
    <p:extLst>
      <p:ext uri="{BB962C8B-B14F-4D97-AF65-F5344CB8AC3E}">
        <p14:creationId xmlns:p14="http://schemas.microsoft.com/office/powerpoint/2010/main" val="1367848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06" tIns="46652" rIns="93306" bIns="46652" rtlCol="0"/>
          <a:lstStyle>
            <a:lvl1pPr algn="l">
              <a:defRPr sz="1200"/>
            </a:lvl1pPr>
          </a:lstStyle>
          <a:p>
            <a:endParaRPr lang="en-US" dirty="0"/>
          </a:p>
        </p:txBody>
      </p:sp>
      <p:sp>
        <p:nvSpPr>
          <p:cNvPr id="3" name="Date Placeholder 2"/>
          <p:cNvSpPr>
            <a:spLocks noGrp="1"/>
          </p:cNvSpPr>
          <p:nvPr>
            <p:ph type="dt" idx="1"/>
          </p:nvPr>
        </p:nvSpPr>
        <p:spPr>
          <a:xfrm>
            <a:off x="3978133" y="0"/>
            <a:ext cx="3043343" cy="465455"/>
          </a:xfrm>
          <a:prstGeom prst="rect">
            <a:avLst/>
          </a:prstGeom>
        </p:spPr>
        <p:txBody>
          <a:bodyPr vert="horz" lIns="93306" tIns="46652" rIns="93306" bIns="46652" rtlCol="0"/>
          <a:lstStyle>
            <a:lvl1pPr algn="r">
              <a:defRPr sz="1200"/>
            </a:lvl1pPr>
          </a:lstStyle>
          <a:p>
            <a:fld id="{A1447C23-70FF-4D54-8A37-93BEF4D37D87}" type="datetimeFigureOut">
              <a:rPr lang="en-US" smtClean="0"/>
              <a:t>7/24/2023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06" tIns="46652" rIns="93306" bIns="46652" rtlCol="0" anchor="ctr"/>
          <a:lstStyle/>
          <a:p>
            <a:endParaRPr lang="en-US" dirty="0"/>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306" tIns="46652" rIns="93306" bIns="466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31"/>
            <a:ext cx="3043343" cy="465455"/>
          </a:xfrm>
          <a:prstGeom prst="rect">
            <a:avLst/>
          </a:prstGeom>
        </p:spPr>
        <p:txBody>
          <a:bodyPr vert="horz" lIns="93306" tIns="46652" rIns="93306" bIns="4665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306" tIns="46652" rIns="93306" bIns="46652" rtlCol="0" anchor="b"/>
          <a:lstStyle>
            <a:lvl1pPr algn="r">
              <a:defRPr sz="1200"/>
            </a:lvl1pPr>
          </a:lstStyle>
          <a:p>
            <a:fld id="{3938A51B-00BD-480F-A961-AEEFF753F556}" type="slidenum">
              <a:rPr lang="en-US" smtClean="0"/>
              <a:t>‹#›</a:t>
            </a:fld>
            <a:endParaRPr lang="en-US" dirty="0"/>
          </a:p>
        </p:txBody>
      </p:sp>
    </p:spTree>
    <p:extLst>
      <p:ext uri="{BB962C8B-B14F-4D97-AF65-F5344CB8AC3E}">
        <p14:creationId xmlns:p14="http://schemas.microsoft.com/office/powerpoint/2010/main" val="147753332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1</a:t>
            </a:fld>
            <a:endParaRPr lang="en-US" dirty="0"/>
          </a:p>
        </p:txBody>
      </p:sp>
    </p:spTree>
    <p:extLst>
      <p:ext uri="{BB962C8B-B14F-4D97-AF65-F5344CB8AC3E}">
        <p14:creationId xmlns:p14="http://schemas.microsoft.com/office/powerpoint/2010/main" val="172288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3938A51B-00BD-480F-A961-AEEFF753F556}" type="slidenum">
              <a:rPr lang="en-US" smtClean="0"/>
              <a:t>2</a:t>
            </a:fld>
            <a:endParaRPr lang="en-US" dirty="0"/>
          </a:p>
        </p:txBody>
      </p:sp>
    </p:spTree>
    <p:extLst>
      <p:ext uri="{BB962C8B-B14F-4D97-AF65-F5344CB8AC3E}">
        <p14:creationId xmlns:p14="http://schemas.microsoft.com/office/powerpoint/2010/main" val="1131833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9</a:t>
            </a:fld>
            <a:endParaRPr lang="en-US" dirty="0"/>
          </a:p>
        </p:txBody>
      </p:sp>
    </p:spTree>
    <p:extLst>
      <p:ext uri="{BB962C8B-B14F-4D97-AF65-F5344CB8AC3E}">
        <p14:creationId xmlns:p14="http://schemas.microsoft.com/office/powerpoint/2010/main" val="3140774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21EDB76-CD43-480E-8EA0-CC06EF22C0A1}" type="slidenum">
              <a:rPr kumimoji="0" lang="en-US" sz="14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Update to RMS</a:t>
            </a:r>
          </a:p>
        </p:txBody>
      </p:sp>
    </p:spTree>
    <p:extLst>
      <p:ext uri="{BB962C8B-B14F-4D97-AF65-F5344CB8AC3E}">
        <p14:creationId xmlns:p14="http://schemas.microsoft.com/office/powerpoint/2010/main" val="508220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a:t>1/9/2018</a:t>
            </a:r>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December TAC &amp; Board of Directors Update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DEDA31E-5185-4CB0-88E0-309A957138BF}" type="slidenum">
              <a:rPr lang="en-US" smtClean="0"/>
              <a:t>‹#›</a:t>
            </a:fld>
            <a:endParaRPr lang="en-US" dirty="0"/>
          </a:p>
        </p:txBody>
      </p:sp>
    </p:spTree>
    <p:extLst>
      <p:ext uri="{BB962C8B-B14F-4D97-AF65-F5344CB8AC3E}">
        <p14:creationId xmlns:p14="http://schemas.microsoft.com/office/powerpoint/2010/main" val="413781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1/9/2018</a:t>
            </a:r>
            <a:endParaRPr lang="en-US" dirty="0"/>
          </a:p>
        </p:txBody>
      </p:sp>
      <p:sp>
        <p:nvSpPr>
          <p:cNvPr id="6" name="Footer Placeholder 5"/>
          <p:cNvSpPr>
            <a:spLocks noGrp="1"/>
          </p:cNvSpPr>
          <p:nvPr>
            <p:ph type="ftr" sz="quarter" idx="11"/>
          </p:nvPr>
        </p:nvSpPr>
        <p:spPr/>
        <p:txBody>
          <a:bodyPr/>
          <a:lstStyle/>
          <a:p>
            <a:r>
              <a:rPr lang="en-US"/>
              <a:t>December TAC &amp; Board of Directors Update </a:t>
            </a:r>
            <a:endParaRPr lang="en-US" dirty="0"/>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2449675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endParaRPr lang="en-US" dirty="0"/>
          </a:p>
        </p:txBody>
      </p:sp>
      <p:sp>
        <p:nvSpPr>
          <p:cNvPr id="5" name="Footer Placeholder 4"/>
          <p:cNvSpPr>
            <a:spLocks noGrp="1"/>
          </p:cNvSpPr>
          <p:nvPr>
            <p:ph type="ftr" sz="quarter" idx="11"/>
          </p:nvPr>
        </p:nvSpPr>
        <p:spPr/>
        <p:txBody>
          <a:bodyPr/>
          <a:lstStyle/>
          <a:p>
            <a:r>
              <a:rPr lang="en-US"/>
              <a:t>December TAC &amp; Board of Directors Update </a:t>
            </a:r>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1904340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endParaRPr lang="en-US" dirty="0"/>
          </a:p>
        </p:txBody>
      </p:sp>
      <p:sp>
        <p:nvSpPr>
          <p:cNvPr id="5" name="Footer Placeholder 4"/>
          <p:cNvSpPr>
            <a:spLocks noGrp="1"/>
          </p:cNvSpPr>
          <p:nvPr>
            <p:ph type="ftr" sz="quarter" idx="11"/>
          </p:nvPr>
        </p:nvSpPr>
        <p:spPr/>
        <p:txBody>
          <a:bodyPr/>
          <a:lstStyle/>
          <a:p>
            <a:r>
              <a:rPr lang="en-US"/>
              <a:t>December TAC &amp; Board of Directors Update </a:t>
            </a:r>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66488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185C669-FB09-4A92-913B-0BA846DAB37C}" type="slidenum">
              <a:rPr kumimoji="0" lang="en-US" sz="14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Update to RMS</a:t>
            </a:r>
          </a:p>
        </p:txBody>
      </p:sp>
    </p:spTree>
    <p:extLst>
      <p:ext uri="{BB962C8B-B14F-4D97-AF65-F5344CB8AC3E}">
        <p14:creationId xmlns:p14="http://schemas.microsoft.com/office/powerpoint/2010/main" val="312175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5764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303108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28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114786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1/9/2018</a:t>
            </a:r>
            <a:endParaRPr lang="en-US" dirty="0"/>
          </a:p>
        </p:txBody>
      </p:sp>
      <p:sp>
        <p:nvSpPr>
          <p:cNvPr id="8" name="Footer Placeholder 7"/>
          <p:cNvSpPr>
            <a:spLocks noGrp="1"/>
          </p:cNvSpPr>
          <p:nvPr>
            <p:ph type="ftr" sz="quarter" idx="11"/>
          </p:nvPr>
        </p:nvSpPr>
        <p:spPr/>
        <p:txBody>
          <a:bodyPr/>
          <a:lstStyle/>
          <a:p>
            <a:r>
              <a:rPr lang="en-US"/>
              <a:t>December TAC &amp; Board of Directors Update </a:t>
            </a:r>
            <a:endParaRPr lang="en-US" dirty="0"/>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490508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1/9/2018</a:t>
            </a:r>
            <a:endParaRPr lang="en-US" dirty="0"/>
          </a:p>
        </p:txBody>
      </p:sp>
      <p:sp>
        <p:nvSpPr>
          <p:cNvPr id="4" name="Footer Placeholder 3"/>
          <p:cNvSpPr>
            <a:spLocks noGrp="1"/>
          </p:cNvSpPr>
          <p:nvPr>
            <p:ph type="ftr" sz="quarter" idx="11"/>
          </p:nvPr>
        </p:nvSpPr>
        <p:spPr/>
        <p:txBody>
          <a:bodyPr/>
          <a:lstStyle/>
          <a:p>
            <a:r>
              <a:rPr lang="en-US"/>
              <a:t>December TAC &amp; Board of Directors Update </a:t>
            </a:r>
            <a:endParaRPr lang="en-US" dirty="0"/>
          </a:p>
        </p:txBody>
      </p:sp>
      <p:sp>
        <p:nvSpPr>
          <p:cNvPr id="5" name="Slide Number Placeholder 4"/>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13703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1/9/2018</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December TAC &amp; Board of Directors Update </a:t>
            </a:r>
            <a:endParaRPr lang="en-US" dirty="0"/>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22820032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EE74527-A6B7-4978-8CA2-A96E52BABC27}" type="slidenum">
              <a:rPr lang="en-US"/>
              <a:pPr>
                <a:defRPr/>
              </a:pPr>
              <a:t>‹#›</a:t>
            </a:fld>
            <a:endParaRPr lang="en-US" dirty="0"/>
          </a:p>
        </p:txBody>
      </p:sp>
      <p:sp>
        <p:nvSpPr>
          <p:cNvPr id="23559" name="Rectangle 7"/>
          <p:cNvSpPr>
            <a:spLocks noChangeArrowheads="1"/>
          </p:cNvSpPr>
          <p:nvPr userDrawn="1"/>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a:defRPr/>
            </a:pPr>
            <a:endParaRPr lang="en-US" dirty="0"/>
          </a:p>
        </p:txBody>
      </p:sp>
      <p:sp>
        <p:nvSpPr>
          <p:cNvPr id="1029"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r>
              <a:rPr lang="en-US"/>
              <a:t>Retail Market Training Task Force</a:t>
            </a:r>
          </a:p>
        </p:txBody>
      </p:sp>
      <p:sp>
        <p:nvSpPr>
          <p:cNvPr id="2356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p:spPr>
        <p:txBody>
          <a:bodyPr/>
          <a:lstStyle/>
          <a:p>
            <a:pPr>
              <a:defRPr/>
            </a:pPr>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a:t>Update to RMS</a:t>
            </a:r>
          </a:p>
        </p:txBody>
      </p:sp>
      <p:sp>
        <p:nvSpPr>
          <p:cNvPr id="23564"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a:defRPr/>
            </a:pPr>
            <a:fld id="{30AE3F6D-6E55-4F4D-8DFA-3811BE74B05E}" type="slidenum">
              <a:rPr lang="en-US" sz="1200"/>
              <a:pPr algn="ctr">
                <a:defRPr/>
              </a:pPr>
              <a:t>‹#›</a:t>
            </a:fld>
            <a:endParaRPr lang="en-US" sz="1200" dirty="0"/>
          </a:p>
        </p:txBody>
      </p:sp>
    </p:spTree>
    <p:extLst>
      <p:ext uri="{BB962C8B-B14F-4D97-AF65-F5344CB8AC3E}">
        <p14:creationId xmlns:p14="http://schemas.microsoft.com/office/powerpoint/2010/main" val="2145847592"/>
      </p:ext>
    </p:extLst>
  </p:cSld>
  <p:clrMap bg1="lt1" tx1="dk1" bg2="lt2" tx2="dk2" accent1="accent1" accent2="accent2" accent3="accent3" accent4="accent4" accent5="accent5" accent6="accent6" hlink="hlink" folHlink="folHlink"/>
  <p:sldLayoutIdLst>
    <p:sldLayoutId id="2147484340" r:id="rId1"/>
    <p:sldLayoutId id="2147484341" r:id="rId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a:t>1/9/2018</a:t>
            </a: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December TAC &amp; Board of Directors Update </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DEDA31E-5185-4CB0-88E0-309A957138BF}"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3548527"/>
      </p:ext>
    </p:extLst>
  </p:cSld>
  <p:clrMap bg1="lt1" tx1="dk1" bg2="lt2" tx2="dk2" accent1="accent1" accent2="accent2" accent3="accent3" accent4="accent4" accent5="accent5" accent6="accent6" hlink="hlink" folHlink="folHlink"/>
  <p:sldLayoutIdLst>
    <p:sldLayoutId id="2147484343" r:id="rId1"/>
    <p:sldLayoutId id="2147484344" r:id="rId2"/>
    <p:sldLayoutId id="2147484345" r:id="rId3"/>
    <p:sldLayoutId id="2147484346" r:id="rId4"/>
    <p:sldLayoutId id="2147484347" r:id="rId5"/>
    <p:sldLayoutId id="2147484348" r:id="rId6"/>
    <p:sldLayoutId id="2147484349" r:id="rId7"/>
    <p:sldLayoutId id="2147484350" r:id="rId8"/>
    <p:sldLayoutId id="2147484351" r:id="rId9"/>
    <p:sldLayoutId id="2147484352" r:id="rId10"/>
    <p:sldLayoutId id="2147484353"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47800"/>
            <a:ext cx="8000999" cy="1981200"/>
          </a:xfrm>
        </p:spPr>
        <p:txBody>
          <a:bodyPr>
            <a:normAutofit/>
          </a:bodyPr>
          <a:lstStyle/>
          <a:p>
            <a:pPr algn="ctr"/>
            <a:r>
              <a:rPr lang="en-US" sz="4000" b="1" dirty="0"/>
              <a:t>RMS   </a:t>
            </a:r>
            <a:br>
              <a:rPr lang="en-US" sz="4000" b="1" dirty="0"/>
            </a:br>
            <a:r>
              <a:rPr lang="en-US" sz="4000" b="1" dirty="0"/>
              <a:t>Update to TAC</a:t>
            </a:r>
          </a:p>
        </p:txBody>
      </p:sp>
      <p:sp>
        <p:nvSpPr>
          <p:cNvPr id="3" name="Subtitle 2"/>
          <p:cNvSpPr>
            <a:spLocks noGrp="1"/>
          </p:cNvSpPr>
          <p:nvPr>
            <p:ph type="subTitle" idx="1"/>
          </p:nvPr>
        </p:nvSpPr>
        <p:spPr>
          <a:xfrm>
            <a:off x="1142999" y="4191000"/>
            <a:ext cx="7467599" cy="1487980"/>
          </a:xfrm>
        </p:spPr>
        <p:txBody>
          <a:bodyPr>
            <a:normAutofit fontScale="25000" lnSpcReduction="20000"/>
          </a:bodyPr>
          <a:lstStyle/>
          <a:p>
            <a:endParaRPr lang="en-US" dirty="0"/>
          </a:p>
          <a:p>
            <a:r>
              <a:rPr lang="en-US" sz="6400" b="1" dirty="0">
                <a:latin typeface="+mn-lt"/>
              </a:rPr>
              <a:t>Debbie mckeever                                JOHN SCHATZ				</a:t>
            </a:r>
          </a:p>
          <a:p>
            <a:r>
              <a:rPr lang="en-US" sz="6400" b="1" dirty="0">
                <a:latin typeface="+mn-lt"/>
              </a:rPr>
              <a:t>Oncor                                                 Luminant Generation</a:t>
            </a:r>
          </a:p>
          <a:p>
            <a:r>
              <a:rPr lang="en-US" sz="6400" b="1" dirty="0">
                <a:latin typeface="+mn-lt"/>
              </a:rPr>
              <a:t>RMS CHAIR                                           RMS VICE CHAIR</a:t>
            </a:r>
          </a:p>
        </p:txBody>
      </p:sp>
      <p:sp>
        <p:nvSpPr>
          <p:cNvPr id="4" name="TextBox 3"/>
          <p:cNvSpPr txBox="1"/>
          <p:nvPr/>
        </p:nvSpPr>
        <p:spPr>
          <a:xfrm>
            <a:off x="6096000" y="5867400"/>
            <a:ext cx="2057486" cy="369332"/>
          </a:xfrm>
          <a:prstGeom prst="rect">
            <a:avLst/>
          </a:prstGeom>
          <a:noFill/>
        </p:spPr>
        <p:txBody>
          <a:bodyPr wrap="none" rtlCol="0">
            <a:spAutoFit/>
          </a:bodyPr>
          <a:lstStyle/>
          <a:p>
            <a:r>
              <a:rPr lang="en-US" b="1" dirty="0">
                <a:solidFill>
                  <a:schemeClr val="tx1">
                    <a:lumMod val="50000"/>
                    <a:lumOff val="50000"/>
                  </a:schemeClr>
                </a:solidFill>
                <a:latin typeface="+mj-lt"/>
              </a:rPr>
              <a:t>July 25 TAC Meeting </a:t>
            </a:r>
          </a:p>
        </p:txBody>
      </p:sp>
    </p:spTree>
    <p:extLst>
      <p:ext uri="{BB962C8B-B14F-4D97-AF65-F5344CB8AC3E}">
        <p14:creationId xmlns:p14="http://schemas.microsoft.com/office/powerpoint/2010/main" val="86524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79C4C-2D7C-4A97-A3BF-B31BC9119947}"/>
              </a:ext>
            </a:extLst>
          </p:cNvPr>
          <p:cNvSpPr>
            <a:spLocks noGrp="1"/>
          </p:cNvSpPr>
          <p:nvPr>
            <p:ph type="title"/>
          </p:nvPr>
        </p:nvSpPr>
        <p:spPr>
          <a:xfrm>
            <a:off x="228600" y="228600"/>
            <a:ext cx="8839200" cy="762000"/>
          </a:xfrm>
        </p:spPr>
        <p:txBody>
          <a:bodyPr>
            <a:noAutofit/>
          </a:bodyPr>
          <a:lstStyle/>
          <a:p>
            <a:r>
              <a:rPr lang="en-US" sz="2800" dirty="0"/>
              <a:t>Suspend Business and Residential Annual Validation for 2024</a:t>
            </a:r>
            <a:endParaRPr lang="en-US" sz="3200" dirty="0"/>
          </a:p>
        </p:txBody>
      </p:sp>
      <p:sp>
        <p:nvSpPr>
          <p:cNvPr id="3" name="Content Placeholder 2">
            <a:extLst>
              <a:ext uri="{FF2B5EF4-FFF2-40B4-BE49-F238E27FC236}">
                <a16:creationId xmlns:a16="http://schemas.microsoft.com/office/drawing/2014/main" id="{0192DFF9-C857-4D04-A93A-8B7F82FD5585}"/>
              </a:ext>
            </a:extLst>
          </p:cNvPr>
          <p:cNvSpPr>
            <a:spLocks noGrp="1"/>
          </p:cNvSpPr>
          <p:nvPr>
            <p:ph idx="1"/>
          </p:nvPr>
        </p:nvSpPr>
        <p:spPr>
          <a:xfrm>
            <a:off x="228600" y="1066800"/>
            <a:ext cx="8763000" cy="5181600"/>
          </a:xfrm>
        </p:spPr>
        <p:txBody>
          <a:bodyPr>
            <a:noAutofit/>
          </a:bodyPr>
          <a:lstStyle/>
          <a:p>
            <a:r>
              <a:rPr lang="en-US" dirty="0"/>
              <a:t>June 6, RMS Meeting, RMS approved… </a:t>
            </a:r>
          </a:p>
          <a:p>
            <a:endParaRPr lang="en-US" sz="1000" i="1" dirty="0"/>
          </a:p>
          <a:p>
            <a:r>
              <a:rPr lang="en-US" i="1" dirty="0"/>
              <a:t>Suspension of 2024 Business and Residential Annual Validation - to approve   ERCOT's suspension of 2024's Business and Residential Annual Validation until 2025</a:t>
            </a:r>
          </a:p>
          <a:p>
            <a:endParaRPr lang="en-US" sz="900" dirty="0"/>
          </a:p>
          <a:p>
            <a:r>
              <a:rPr lang="en-US" dirty="0"/>
              <a:t>Primary benefits of suspending Annual Validation for 2024</a:t>
            </a:r>
          </a:p>
          <a:p>
            <a:pPr marL="201168" lvl="1" indent="0">
              <a:buNone/>
            </a:pPr>
            <a:r>
              <a:rPr lang="en-US" sz="2000" dirty="0"/>
              <a:t>  Reduction of Resource Constraints…</a:t>
            </a:r>
          </a:p>
          <a:p>
            <a:pPr lvl="3"/>
            <a:r>
              <a:rPr lang="en-US" sz="2000" dirty="0"/>
              <a:t>      Resources with extensive knowledge of Retail processes may support </a:t>
            </a:r>
          </a:p>
          <a:p>
            <a:pPr marL="566928" lvl="3" indent="0">
              <a:buNone/>
            </a:pPr>
            <a:r>
              <a:rPr lang="en-US" sz="2000" dirty="0"/>
              <a:t>         Annual Validation, in addition to assigned work, possibly including 		   participation or leading in ERCOT Forums </a:t>
            </a:r>
          </a:p>
          <a:p>
            <a:pPr lvl="3"/>
            <a:r>
              <a:rPr lang="en-US" sz="2000" dirty="0"/>
              <a:t>	   Same Resources are needed for internal projects to support TX SET 5.0 	   MarkeTrak, Retail Flight Testing   </a:t>
            </a:r>
          </a:p>
          <a:p>
            <a:pPr marL="0" indent="0">
              <a:buClr>
                <a:srgbClr val="E48312"/>
              </a:buClr>
              <a:buNone/>
              <a:defRPr/>
            </a:pPr>
            <a:r>
              <a:rPr lang="en-US" dirty="0">
                <a:solidFill>
                  <a:srgbClr val="000000">
                    <a:lumMod val="75000"/>
                    <a:lumOff val="25000"/>
                  </a:srgbClr>
                </a:solidFill>
                <a:latin typeface="Calibri" panose="020F0502020204030204"/>
              </a:rPr>
              <a:t>     </a:t>
            </a:r>
            <a:r>
              <a:rPr kumimoji="0" lang="en-US"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Reduction or elimination of Costs associated with…</a:t>
            </a:r>
          </a:p>
          <a:p>
            <a:pPr lvl="3">
              <a:buClr>
                <a:srgbClr val="E48312"/>
              </a:buClr>
              <a:defRPr/>
            </a:pP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System support</a:t>
            </a:r>
          </a:p>
          <a:p>
            <a:pPr lvl="3">
              <a:buClr>
                <a:srgbClr val="E48312"/>
              </a:buClr>
              <a:defRPr/>
            </a:pPr>
            <a:r>
              <a:rPr lang="en-US" sz="2000" dirty="0">
                <a:solidFill>
                  <a:srgbClr val="000000">
                    <a:lumMod val="75000"/>
                    <a:lumOff val="25000"/>
                  </a:srgbClr>
                </a:solidFill>
                <a:latin typeface="Calibri" panose="020F0502020204030204"/>
              </a:rPr>
              <a:t>Ma</a:t>
            </a:r>
            <a:r>
              <a:rPr kumimoji="0" lang="en-US" sz="2000" b="0" i="0" u="none" strike="noStrike" kern="1200" cap="none" spc="0" normalizeH="0" baseline="0" noProof="0" dirty="0" err="1">
                <a:ln>
                  <a:noFill/>
                </a:ln>
                <a:solidFill>
                  <a:srgbClr val="000000">
                    <a:lumMod val="75000"/>
                    <a:lumOff val="25000"/>
                  </a:srgbClr>
                </a:solidFill>
                <a:effectLst/>
                <a:uLnTx/>
                <a:uFillTx/>
                <a:latin typeface="Calibri" panose="020F0502020204030204"/>
                <a:ea typeface="+mn-ea"/>
                <a:cs typeface="+mn-cs"/>
              </a:rPr>
              <a:t>nual</a:t>
            </a: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work hours  </a:t>
            </a:r>
            <a:endParaRPr lang="en-US" sz="2000" dirty="0"/>
          </a:p>
        </p:txBody>
      </p:sp>
      <p:sp>
        <p:nvSpPr>
          <p:cNvPr id="4" name="Date Placeholder 3">
            <a:extLst>
              <a:ext uri="{FF2B5EF4-FFF2-40B4-BE49-F238E27FC236}">
                <a16:creationId xmlns:a16="http://schemas.microsoft.com/office/drawing/2014/main" id="{086EDCF6-F1D8-471E-B4C0-25DDB2B440B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F19B1596-314F-429A-9628-012941EA87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34C041-4077-4136-AB5D-06C289035D5E}"/>
              </a:ext>
            </a:extLst>
          </p:cNvPr>
          <p:cNvSpPr>
            <a:spLocks noGrp="1"/>
          </p:cNvSpPr>
          <p:nvPr>
            <p:ph type="sldNum" sz="quarter" idx="12"/>
          </p:nvPr>
        </p:nvSpPr>
        <p:spPr/>
        <p:txBody>
          <a:bodyPr/>
          <a:lstStyle/>
          <a:p>
            <a:fld id="{EDEDA31E-5185-4CB0-88E0-309A957138BF}" type="slidenum">
              <a:rPr lang="en-US" smtClean="0"/>
              <a:t>2</a:t>
            </a:fld>
            <a:endParaRPr lang="en-US" dirty="0"/>
          </a:p>
        </p:txBody>
      </p:sp>
    </p:spTree>
    <p:extLst>
      <p:ext uri="{BB962C8B-B14F-4D97-AF65-F5344CB8AC3E}">
        <p14:creationId xmlns:p14="http://schemas.microsoft.com/office/powerpoint/2010/main" val="2372029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2D8EC72-3193-4C6E-AC0A-C8B779A73AC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74C8657-A31A-4165-958B-426894EC48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2BBEF5-D67E-4655-9B99-D0670A109BAF}"/>
              </a:ext>
            </a:extLst>
          </p:cNvPr>
          <p:cNvSpPr>
            <a:spLocks noGrp="1"/>
          </p:cNvSpPr>
          <p:nvPr>
            <p:ph type="sldNum" sz="quarter" idx="12"/>
          </p:nvPr>
        </p:nvSpPr>
        <p:spPr/>
        <p:txBody>
          <a:bodyPr/>
          <a:lstStyle/>
          <a:p>
            <a:fld id="{EDEDA31E-5185-4CB0-88E0-309A957138BF}" type="slidenum">
              <a:rPr lang="en-US" smtClean="0"/>
              <a:t>3</a:t>
            </a:fld>
            <a:endParaRPr lang="en-US" dirty="0"/>
          </a:p>
        </p:txBody>
      </p:sp>
      <p:graphicFrame>
        <p:nvGraphicFramePr>
          <p:cNvPr id="10" name="Content Placeholder 9">
            <a:extLst>
              <a:ext uri="{FF2B5EF4-FFF2-40B4-BE49-F238E27FC236}">
                <a16:creationId xmlns:a16="http://schemas.microsoft.com/office/drawing/2014/main" id="{59CCFAD5-43C7-4307-A901-8F0B6A11D27B}"/>
              </a:ext>
            </a:extLst>
          </p:cNvPr>
          <p:cNvGraphicFramePr>
            <a:graphicFrameLocks noGrp="1"/>
          </p:cNvGraphicFramePr>
          <p:nvPr>
            <p:ph idx="1"/>
            <p:extLst>
              <p:ext uri="{D42A27DB-BD31-4B8C-83A1-F6EECF244321}">
                <p14:modId xmlns:p14="http://schemas.microsoft.com/office/powerpoint/2010/main" val="2210799204"/>
              </p:ext>
            </p:extLst>
          </p:nvPr>
        </p:nvGraphicFramePr>
        <p:xfrm>
          <a:off x="685800" y="1066800"/>
          <a:ext cx="7848599" cy="5181596"/>
        </p:xfrm>
        <a:graphic>
          <a:graphicData uri="http://schemas.openxmlformats.org/drawingml/2006/table">
            <a:tbl>
              <a:tblPr firstRow="1" firstCol="1" bandRow="1">
                <a:tableStyleId>{5C22544A-7EE6-4342-B048-85BDC9FD1C3A}</a:tableStyleId>
              </a:tblPr>
              <a:tblGrid>
                <a:gridCol w="7813297">
                  <a:extLst>
                    <a:ext uri="{9D8B030D-6E8A-4147-A177-3AD203B41FA5}">
                      <a16:colId xmlns:a16="http://schemas.microsoft.com/office/drawing/2014/main" val="1590568047"/>
                    </a:ext>
                  </a:extLst>
                </a:gridCol>
                <a:gridCol w="35302">
                  <a:extLst>
                    <a:ext uri="{9D8B030D-6E8A-4147-A177-3AD203B41FA5}">
                      <a16:colId xmlns:a16="http://schemas.microsoft.com/office/drawing/2014/main" val="2272392866"/>
                    </a:ext>
                  </a:extLst>
                </a:gridCol>
              </a:tblGrid>
              <a:tr h="276732">
                <a:tc>
                  <a:txBody>
                    <a:bodyPr/>
                    <a:lstStyle/>
                    <a:p>
                      <a:pPr marL="0" marR="0">
                        <a:spcBef>
                          <a:spcPts val="0"/>
                        </a:spcBef>
                        <a:spcAft>
                          <a:spcPts val="0"/>
                        </a:spcAft>
                      </a:pPr>
                      <a:r>
                        <a:rPr lang="en-US" sz="1100">
                          <a:effectLst/>
                        </a:rPr>
                        <a:t>Breakdown to time allocated to Annual Validation Business 2023</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626220104"/>
                  </a:ext>
                </a:extLst>
              </a:tr>
              <a:tr h="276732">
                <a:tc>
                  <a:txBody>
                    <a:bodyPr/>
                    <a:lstStyle/>
                    <a:p>
                      <a:pPr marL="0" marR="0">
                        <a:spcBef>
                          <a:spcPts val="0"/>
                        </a:spcBef>
                        <a:spcAft>
                          <a:spcPts val="0"/>
                        </a:spcAft>
                      </a:pPr>
                      <a:r>
                        <a:rPr lang="en-US" sz="1100">
                          <a:effectLst/>
                        </a:rPr>
                        <a:t>Analyze the Initial List from Ercot received via a MT</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964914973"/>
                  </a:ext>
                </a:extLst>
              </a:tr>
              <a:tr h="276732">
                <a:tc>
                  <a:txBody>
                    <a:bodyPr/>
                    <a:lstStyle/>
                    <a:p>
                      <a:pPr marL="0" marR="0">
                        <a:spcBef>
                          <a:spcPts val="0"/>
                        </a:spcBef>
                        <a:spcAft>
                          <a:spcPts val="0"/>
                        </a:spcAft>
                      </a:pPr>
                      <a:r>
                        <a:rPr lang="en-US" sz="1100">
                          <a:effectLst/>
                        </a:rPr>
                        <a:t>Send to IT to run query to analyze initial accounts and send to BU</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453226360"/>
                  </a:ext>
                </a:extLst>
              </a:tr>
              <a:tr h="276732">
                <a:tc>
                  <a:txBody>
                    <a:bodyPr/>
                    <a:lstStyle/>
                    <a:p>
                      <a:pPr marL="0" marR="0">
                        <a:spcBef>
                          <a:spcPts val="0"/>
                        </a:spcBef>
                        <a:spcAft>
                          <a:spcPts val="0"/>
                        </a:spcAft>
                      </a:pPr>
                      <a:r>
                        <a:rPr lang="en-US" sz="1100">
                          <a:effectLst/>
                        </a:rPr>
                        <a:t>BU analyzes initial ESIIDs and create final list to Ercot</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61311288"/>
                  </a:ext>
                </a:extLst>
              </a:tr>
              <a:tr h="264153">
                <a:tc rowSpan="2">
                  <a:txBody>
                    <a:bodyPr/>
                    <a:lstStyle/>
                    <a:p>
                      <a:pPr marL="0" marR="0">
                        <a:spcBef>
                          <a:spcPts val="0"/>
                        </a:spcBef>
                        <a:spcAft>
                          <a:spcPts val="0"/>
                        </a:spcAft>
                      </a:pPr>
                      <a:r>
                        <a:rPr lang="en-US" sz="1100" dirty="0">
                          <a:effectLst/>
                        </a:rPr>
                        <a:t>BU sends initial list back to </a:t>
                      </a:r>
                      <a:r>
                        <a:rPr lang="en-US" sz="1100" dirty="0" err="1">
                          <a:effectLst/>
                        </a:rPr>
                        <a:t>Ercot</a:t>
                      </a:r>
                      <a:r>
                        <a:rPr lang="en-US" sz="1100" dirty="0">
                          <a:effectLst/>
                        </a:rPr>
                        <a:t> to removed retired and wrong tariff ESIID’s</a:t>
                      </a:r>
                      <a:endParaRPr lang="en-US" sz="1100" dirty="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452074068"/>
                  </a:ext>
                </a:extLst>
              </a:tr>
              <a:tr h="225578">
                <a:tc vMerge="1">
                  <a:txBody>
                    <a:bodyPr/>
                    <a:lstStyle/>
                    <a:p>
                      <a:endParaRPr lang="en-US"/>
                    </a:p>
                  </a:txBody>
                  <a:tcP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16317996"/>
                  </a:ext>
                </a:extLst>
              </a:tr>
              <a:tr h="276732">
                <a:tc>
                  <a:txBody>
                    <a:bodyPr/>
                    <a:lstStyle/>
                    <a:p>
                      <a:pPr marL="0" marR="0">
                        <a:spcBef>
                          <a:spcPts val="0"/>
                        </a:spcBef>
                        <a:spcAft>
                          <a:spcPts val="0"/>
                        </a:spcAft>
                      </a:pPr>
                      <a:r>
                        <a:rPr lang="en-US" sz="1100">
                          <a:effectLst/>
                        </a:rPr>
                        <a:t>Next step: Begin the Annual Validation process to change the profiles</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2542684618"/>
                  </a:ext>
                </a:extLst>
              </a:tr>
              <a:tr h="276732">
                <a:tc>
                  <a:txBody>
                    <a:bodyPr/>
                    <a:lstStyle/>
                    <a:p>
                      <a:pPr marL="0" marR="0">
                        <a:spcBef>
                          <a:spcPts val="0"/>
                        </a:spcBef>
                        <a:spcAft>
                          <a:spcPts val="0"/>
                        </a:spcAft>
                      </a:pPr>
                      <a:r>
                        <a:rPr lang="en-US" sz="1100">
                          <a:effectLst/>
                        </a:rPr>
                        <a:t>Send list to IT to extract the effective date of the profile</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549978932"/>
                  </a:ext>
                </a:extLst>
              </a:tr>
              <a:tr h="276732">
                <a:tc>
                  <a:txBody>
                    <a:bodyPr/>
                    <a:lstStyle/>
                    <a:p>
                      <a:pPr marL="0" marR="0">
                        <a:spcBef>
                          <a:spcPts val="0"/>
                        </a:spcBef>
                        <a:spcAft>
                          <a:spcPts val="0"/>
                        </a:spcAft>
                      </a:pPr>
                      <a:r>
                        <a:rPr lang="en-US" sz="1100">
                          <a:effectLst/>
                        </a:rPr>
                        <a:t>BU receives and reviews file</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845225421"/>
                  </a:ext>
                </a:extLst>
              </a:tr>
              <a:tr h="276732">
                <a:tc>
                  <a:txBody>
                    <a:bodyPr/>
                    <a:lstStyle/>
                    <a:p>
                      <a:pPr marL="0" marR="0">
                        <a:spcBef>
                          <a:spcPts val="0"/>
                        </a:spcBef>
                        <a:spcAft>
                          <a:spcPts val="0"/>
                        </a:spcAft>
                      </a:pPr>
                      <a:r>
                        <a:rPr lang="en-US" sz="1100">
                          <a:effectLst/>
                        </a:rPr>
                        <a:t>Upload file to create the changed profiles</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273488870"/>
                  </a:ext>
                </a:extLst>
              </a:tr>
              <a:tr h="276732">
                <a:tc>
                  <a:txBody>
                    <a:bodyPr/>
                    <a:lstStyle/>
                    <a:p>
                      <a:pPr marL="0" marR="0">
                        <a:spcBef>
                          <a:spcPts val="0"/>
                        </a:spcBef>
                        <a:spcAft>
                          <a:spcPts val="0"/>
                        </a:spcAft>
                      </a:pPr>
                      <a:r>
                        <a:rPr lang="en-US" sz="1100">
                          <a:effectLst/>
                        </a:rPr>
                        <a:t>Review to make sure the profiles were created </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090247909"/>
                  </a:ext>
                </a:extLst>
              </a:tr>
              <a:tr h="276732">
                <a:tc>
                  <a:txBody>
                    <a:bodyPr/>
                    <a:lstStyle/>
                    <a:p>
                      <a:pPr marL="0" marR="0">
                        <a:spcBef>
                          <a:spcPts val="0"/>
                        </a:spcBef>
                        <a:spcAft>
                          <a:spcPts val="0"/>
                        </a:spcAft>
                      </a:pPr>
                      <a:r>
                        <a:rPr lang="en-US" sz="1100">
                          <a:effectLst/>
                        </a:rPr>
                        <a:t>If profiles are correct, send profiles our EDI translator</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2443970570"/>
                  </a:ext>
                </a:extLst>
              </a:tr>
              <a:tr h="276732">
                <a:tc>
                  <a:txBody>
                    <a:bodyPr/>
                    <a:lstStyle/>
                    <a:p>
                      <a:pPr marL="0" marR="0">
                        <a:spcBef>
                          <a:spcPts val="0"/>
                        </a:spcBef>
                        <a:spcAft>
                          <a:spcPts val="0"/>
                        </a:spcAft>
                      </a:pPr>
                      <a:r>
                        <a:rPr lang="en-US" sz="1100">
                          <a:effectLst/>
                        </a:rPr>
                        <a:t>Profiles are translated and sent to Ercot</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415809092"/>
                  </a:ext>
                </a:extLst>
              </a:tr>
              <a:tr h="276732">
                <a:tc>
                  <a:txBody>
                    <a:bodyPr/>
                    <a:lstStyle/>
                    <a:p>
                      <a:pPr marL="0" marR="0">
                        <a:spcBef>
                          <a:spcPts val="0"/>
                        </a:spcBef>
                        <a:spcAft>
                          <a:spcPts val="0"/>
                        </a:spcAft>
                      </a:pPr>
                      <a:r>
                        <a:rPr lang="en-US" sz="1100">
                          <a:effectLst/>
                        </a:rPr>
                        <a:t>BU validates Ercot received 814_20’s</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013484070"/>
                  </a:ext>
                </a:extLst>
              </a:tr>
              <a:tr h="276732">
                <a:tc>
                  <a:txBody>
                    <a:bodyPr/>
                    <a:lstStyle/>
                    <a:p>
                      <a:pPr marL="0" marR="0">
                        <a:spcBef>
                          <a:spcPts val="0"/>
                        </a:spcBef>
                        <a:spcAft>
                          <a:spcPts val="0"/>
                        </a:spcAft>
                      </a:pPr>
                      <a:r>
                        <a:rPr lang="en-US" sz="1100">
                          <a:effectLst/>
                        </a:rPr>
                        <a:t>Receive list of fallout ESIID’s, review, and resend if necessary</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985613471"/>
                  </a:ext>
                </a:extLst>
              </a:tr>
              <a:tr h="276732">
                <a:tc>
                  <a:txBody>
                    <a:bodyPr/>
                    <a:lstStyle/>
                    <a:p>
                      <a:pPr marL="0" marR="0">
                        <a:spcBef>
                          <a:spcPts val="0"/>
                        </a:spcBef>
                        <a:spcAft>
                          <a:spcPts val="0"/>
                        </a:spcAft>
                      </a:pPr>
                      <a:r>
                        <a:rPr lang="en-US" sz="1100">
                          <a:effectLst/>
                        </a:rPr>
                        <a:t>Final reconciliation for 100% completion</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402211695"/>
                  </a:ext>
                </a:extLst>
              </a:tr>
              <a:tr h="276732">
                <a:tc>
                  <a:txBody>
                    <a:bodyPr/>
                    <a:lstStyle/>
                    <a:p>
                      <a:pPr marL="0" marR="0">
                        <a:spcBef>
                          <a:spcPts val="0"/>
                        </a:spcBef>
                        <a:spcAft>
                          <a:spcPts val="0"/>
                        </a:spcAft>
                      </a:pPr>
                      <a:r>
                        <a:rPr lang="en-US" sz="1200">
                          <a:effectLst/>
                        </a:rPr>
                        <a:t>AV Validation ESIIDs: Distributed Generation</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2031225073"/>
                  </a:ext>
                </a:extLst>
              </a:tr>
              <a:tr h="276732">
                <a:tc>
                  <a:txBody>
                    <a:bodyPr/>
                    <a:lstStyle/>
                    <a:p>
                      <a:pPr marL="0" marR="0">
                        <a:spcBef>
                          <a:spcPts val="0"/>
                        </a:spcBef>
                        <a:spcAft>
                          <a:spcPts val="0"/>
                        </a:spcAft>
                      </a:pPr>
                      <a:r>
                        <a:rPr lang="en-US" sz="1200">
                          <a:effectLst/>
                        </a:rPr>
                        <a:t>AV Validation ESIIDs: Premise Type Mismatch &amp; Zip Code to Substation</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2787206334"/>
                  </a:ext>
                </a:extLst>
              </a:tr>
              <a:tr h="264153">
                <a:tc>
                  <a:txBody>
                    <a:bodyPr/>
                    <a:lstStyle/>
                    <a:p>
                      <a:pPr marL="0" marR="0">
                        <a:spcBef>
                          <a:spcPts val="0"/>
                        </a:spcBef>
                        <a:spcAft>
                          <a:spcPts val="0"/>
                        </a:spcAft>
                      </a:pPr>
                      <a:r>
                        <a:rPr lang="en-US" sz="1200">
                          <a:effectLst/>
                        </a:rPr>
                        <a:t>Final reconciliation for 100% completion</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900726743"/>
                  </a:ext>
                </a:extLst>
              </a:tr>
            </a:tbl>
          </a:graphicData>
        </a:graphic>
      </p:graphicFrame>
      <p:sp>
        <p:nvSpPr>
          <p:cNvPr id="11" name="TextBox 10">
            <a:extLst>
              <a:ext uri="{FF2B5EF4-FFF2-40B4-BE49-F238E27FC236}">
                <a16:creationId xmlns:a16="http://schemas.microsoft.com/office/drawing/2014/main" id="{DAB11B6F-C582-49ED-A133-13E125EDFD15}"/>
              </a:ext>
            </a:extLst>
          </p:cNvPr>
          <p:cNvSpPr txBox="1"/>
          <p:nvPr/>
        </p:nvSpPr>
        <p:spPr>
          <a:xfrm>
            <a:off x="561356" y="170607"/>
            <a:ext cx="8277844" cy="815608"/>
          </a:xfrm>
          <a:prstGeom prst="rect">
            <a:avLst/>
          </a:prstGeom>
          <a:noFill/>
        </p:spPr>
        <p:txBody>
          <a:bodyPr wrap="none" rtlCol="0">
            <a:spAutoFit/>
          </a:bodyPr>
          <a:lstStyle/>
          <a:p>
            <a:r>
              <a:rPr lang="en-US" dirty="0"/>
              <a:t>				     Annual Validation Cost Estimates</a:t>
            </a:r>
          </a:p>
          <a:p>
            <a:endParaRPr lang="en-US" sz="1100" dirty="0"/>
          </a:p>
          <a:p>
            <a:r>
              <a:rPr lang="en-US" dirty="0"/>
              <a:t>The following task categories were considered by TDSPs in determining cost estimates </a:t>
            </a:r>
          </a:p>
        </p:txBody>
      </p:sp>
    </p:spTree>
    <p:extLst>
      <p:ext uri="{BB962C8B-B14F-4D97-AF65-F5344CB8AC3E}">
        <p14:creationId xmlns:p14="http://schemas.microsoft.com/office/powerpoint/2010/main" val="2533857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594E08-0548-4510-8BA4-147B51553F96}"/>
              </a:ext>
            </a:extLst>
          </p:cNvPr>
          <p:cNvSpPr>
            <a:spLocks noGrp="1"/>
          </p:cNvSpPr>
          <p:nvPr>
            <p:ph idx="1"/>
          </p:nvPr>
        </p:nvSpPr>
        <p:spPr>
          <a:xfrm>
            <a:off x="533401" y="533400"/>
            <a:ext cx="8305800" cy="5638800"/>
          </a:xfrm>
        </p:spPr>
        <p:txBody>
          <a:bodyPr>
            <a:normAutofit/>
          </a:bodyPr>
          <a:lstStyle/>
          <a:p>
            <a:r>
              <a:rPr lang="en-US" sz="2800" dirty="0"/>
              <a:t>Requested by TAC – June 27</a:t>
            </a:r>
            <a:r>
              <a:rPr lang="en-US" sz="2800" baseline="30000" dirty="0"/>
              <a:t>th</a:t>
            </a:r>
            <a:r>
              <a:rPr lang="en-US" sz="2800" dirty="0"/>
              <a:t> Meeting</a:t>
            </a:r>
          </a:p>
          <a:p>
            <a:pPr lvl="2"/>
            <a:r>
              <a:rPr lang="en-US" sz="2200" dirty="0"/>
              <a:t>Provide Estimated Cost of Annual Validation for one year for  ERCOT and TDSPs</a:t>
            </a:r>
          </a:p>
          <a:p>
            <a:pPr marL="201168" lvl="1" indent="0">
              <a:buNone/>
            </a:pPr>
            <a:endParaRPr lang="en-US" sz="2600" dirty="0"/>
          </a:p>
          <a:p>
            <a:pPr marL="201168" lvl="1" indent="0">
              <a:buNone/>
            </a:pPr>
            <a:r>
              <a:rPr lang="en-US" sz="2600" dirty="0"/>
              <a:t>ERCOT and TDSPs evaluated internal processes supporting Annual Validation for one year and arrived at the following cost estimates. </a:t>
            </a:r>
          </a:p>
          <a:p>
            <a:pPr>
              <a:buFont typeface="Wingdings" panose="05000000000000000000" pitchFamily="2" charset="2"/>
              <a:buChar char="Ø"/>
            </a:pPr>
            <a:r>
              <a:rPr lang="en-US" sz="2800" dirty="0"/>
              <a:t>     ERCOT		$25,000</a:t>
            </a:r>
          </a:p>
          <a:p>
            <a:pPr>
              <a:buFont typeface="Wingdings" panose="05000000000000000000" pitchFamily="2" charset="2"/>
              <a:buChar char="Ø"/>
            </a:pPr>
            <a:r>
              <a:rPr lang="en-US" sz="2800" dirty="0"/>
              <a:t>     AEP		$40,000</a:t>
            </a:r>
          </a:p>
          <a:p>
            <a:pPr>
              <a:buFont typeface="Wingdings" panose="05000000000000000000" pitchFamily="2" charset="2"/>
              <a:buChar char="Ø"/>
            </a:pPr>
            <a:r>
              <a:rPr lang="en-US" sz="2800" dirty="0"/>
              <a:t>     Centerpoint 	$50,000</a:t>
            </a:r>
          </a:p>
          <a:p>
            <a:pPr>
              <a:buFont typeface="Wingdings" panose="05000000000000000000" pitchFamily="2" charset="2"/>
              <a:buChar char="Ø"/>
            </a:pPr>
            <a:r>
              <a:rPr lang="en-US" sz="2800" dirty="0"/>
              <a:t>     Oncor 		$18,000</a:t>
            </a:r>
          </a:p>
          <a:p>
            <a:pPr>
              <a:buFont typeface="Wingdings" panose="05000000000000000000" pitchFamily="2" charset="2"/>
              <a:buChar char="Ø"/>
            </a:pPr>
            <a:r>
              <a:rPr lang="en-US" sz="2800" dirty="0"/>
              <a:t>     TNMP		  $7,000</a:t>
            </a:r>
          </a:p>
          <a:p>
            <a:endParaRPr lang="en-US" sz="2800" dirty="0"/>
          </a:p>
          <a:p>
            <a:endParaRPr lang="en-US" dirty="0"/>
          </a:p>
        </p:txBody>
      </p:sp>
      <p:sp>
        <p:nvSpPr>
          <p:cNvPr id="4" name="Date Placeholder 3">
            <a:extLst>
              <a:ext uri="{FF2B5EF4-FFF2-40B4-BE49-F238E27FC236}">
                <a16:creationId xmlns:a16="http://schemas.microsoft.com/office/drawing/2014/main" id="{AF5E9C5E-EEFB-47CF-952D-3238B0BA7D6A}"/>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709929AF-5A5F-450C-B0B8-052FC7CB3E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5C1A510-A6F0-4533-91B2-1E987C669876}"/>
              </a:ext>
            </a:extLst>
          </p:cNvPr>
          <p:cNvSpPr>
            <a:spLocks noGrp="1"/>
          </p:cNvSpPr>
          <p:nvPr>
            <p:ph type="sldNum" sz="quarter" idx="12"/>
          </p:nvPr>
        </p:nvSpPr>
        <p:spPr/>
        <p:txBody>
          <a:bodyPr/>
          <a:lstStyle/>
          <a:p>
            <a:fld id="{EDEDA31E-5185-4CB0-88E0-309A957138BF}" type="slidenum">
              <a:rPr lang="en-US" smtClean="0"/>
              <a:t>4</a:t>
            </a:fld>
            <a:endParaRPr lang="en-US" dirty="0"/>
          </a:p>
        </p:txBody>
      </p:sp>
    </p:spTree>
    <p:extLst>
      <p:ext uri="{BB962C8B-B14F-4D97-AF65-F5344CB8AC3E}">
        <p14:creationId xmlns:p14="http://schemas.microsoft.com/office/powerpoint/2010/main" val="2586023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CBDF6-44DB-40A9-A3E8-DEA46673A7A0}"/>
              </a:ext>
            </a:extLst>
          </p:cNvPr>
          <p:cNvSpPr>
            <a:spLocks noGrp="1"/>
          </p:cNvSpPr>
          <p:nvPr>
            <p:ph type="title"/>
          </p:nvPr>
        </p:nvSpPr>
        <p:spPr>
          <a:xfrm>
            <a:off x="381000" y="516898"/>
            <a:ext cx="7543800" cy="702302"/>
          </a:xfrm>
        </p:spPr>
        <p:txBody>
          <a:bodyPr>
            <a:normAutofit fontScale="90000"/>
          </a:bodyPr>
          <a:lstStyle/>
          <a:p>
            <a:r>
              <a:rPr lang="en-US" dirty="0"/>
              <a:t>ERCOT Protocol 18.4.3.1</a:t>
            </a:r>
          </a:p>
        </p:txBody>
      </p:sp>
      <p:sp>
        <p:nvSpPr>
          <p:cNvPr id="3" name="Content Placeholder 2">
            <a:extLst>
              <a:ext uri="{FF2B5EF4-FFF2-40B4-BE49-F238E27FC236}">
                <a16:creationId xmlns:a16="http://schemas.microsoft.com/office/drawing/2014/main" id="{D26A242D-4BE4-4D0A-9406-A1AFAE6BB07F}"/>
              </a:ext>
            </a:extLst>
          </p:cNvPr>
          <p:cNvSpPr>
            <a:spLocks noGrp="1"/>
          </p:cNvSpPr>
          <p:nvPr>
            <p:ph idx="1"/>
          </p:nvPr>
        </p:nvSpPr>
        <p:spPr>
          <a:xfrm>
            <a:off x="457200" y="1371600"/>
            <a:ext cx="8305799" cy="4876800"/>
          </a:xfrm>
        </p:spPr>
        <p:txBody>
          <a:bodyPr>
            <a:normAutofit fontScale="92500" lnSpcReduction="20000"/>
          </a:bodyPr>
          <a:lstStyle/>
          <a:p>
            <a:r>
              <a:rPr lang="en-US" sz="2000" dirty="0"/>
              <a:t>18.4.3.1             Validation Process</a:t>
            </a:r>
          </a:p>
          <a:p>
            <a:r>
              <a:rPr lang="en-US" sz="2000" dirty="0"/>
              <a:t>(1)        Validation of Load Profile Type and Weather Zone assignments, at a 	minimum, will be performed as follows: </a:t>
            </a:r>
          </a:p>
          <a:p>
            <a:r>
              <a:rPr lang="en-US" sz="2000" dirty="0"/>
              <a:t>(a)         Initial Load Profile ID assignment for opt-in Entities; </a:t>
            </a:r>
          </a:p>
          <a:p>
            <a:r>
              <a:rPr lang="en-US" sz="2000" dirty="0"/>
              <a:t>(b)         When a change is made in the Load Profile Type or Weather Zone 	assignment; </a:t>
            </a:r>
          </a:p>
          <a:p>
            <a:r>
              <a:rPr lang="en-US" sz="2000" dirty="0"/>
              <a:t>(c)          One time per year for the Business Load Profiles; and</a:t>
            </a:r>
          </a:p>
          <a:p>
            <a:r>
              <a:rPr lang="en-US" sz="2000" dirty="0"/>
              <a:t>(d)         At least one time every three years for the Residential Load Profiles during 	the Load Profile validation process.</a:t>
            </a:r>
          </a:p>
          <a:p>
            <a:r>
              <a:rPr lang="en-US" sz="2000" dirty="0"/>
              <a:t>(2)         Details of the validation process will be specified in the Load Profiling Guide 	Section 11, Validation of Load Profile ID.</a:t>
            </a:r>
          </a:p>
          <a:p>
            <a:r>
              <a:rPr lang="en-US" sz="2000" b="1" dirty="0"/>
              <a:t>(3)         Any Market Participant may request temporary changes to the process for validating Load Profile IDs to address unusual circumstances.  Such change requests shall be recommended by the appropriate TAC subcommittee and approved by TAC.  Change requests as a result of an extreme event such as a hurricane or ice storm may be approved directly by TAC.  Such requests, if approved by the TAC, shall be in effect only for the requested year.</a:t>
            </a:r>
          </a:p>
          <a:p>
            <a:endParaRPr lang="en-US" dirty="0"/>
          </a:p>
        </p:txBody>
      </p:sp>
      <p:sp>
        <p:nvSpPr>
          <p:cNvPr id="4" name="Date Placeholder 3">
            <a:extLst>
              <a:ext uri="{FF2B5EF4-FFF2-40B4-BE49-F238E27FC236}">
                <a16:creationId xmlns:a16="http://schemas.microsoft.com/office/drawing/2014/main" id="{BBA5892D-7EBA-4D64-BB7D-3298D5441AE5}"/>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368BBB2-DFEE-4607-BF4C-1B9D7C55DF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3EEA3-4736-4AD9-9101-AB4531FB0B2F}"/>
              </a:ext>
            </a:extLst>
          </p:cNvPr>
          <p:cNvSpPr>
            <a:spLocks noGrp="1"/>
          </p:cNvSpPr>
          <p:nvPr>
            <p:ph type="sldNum" sz="quarter" idx="12"/>
          </p:nvPr>
        </p:nvSpPr>
        <p:spPr/>
        <p:txBody>
          <a:bodyPr/>
          <a:lstStyle/>
          <a:p>
            <a:fld id="{EDEDA31E-5185-4CB0-88E0-309A957138BF}" type="slidenum">
              <a:rPr lang="en-US" smtClean="0"/>
              <a:t>5</a:t>
            </a:fld>
            <a:endParaRPr lang="en-US" dirty="0"/>
          </a:p>
        </p:txBody>
      </p:sp>
    </p:spTree>
    <p:extLst>
      <p:ext uri="{BB962C8B-B14F-4D97-AF65-F5344CB8AC3E}">
        <p14:creationId xmlns:p14="http://schemas.microsoft.com/office/powerpoint/2010/main" val="76133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F0D55-BEF1-475A-ACE5-7AE4E331D082}"/>
              </a:ext>
            </a:extLst>
          </p:cNvPr>
          <p:cNvSpPr>
            <a:spLocks noGrp="1"/>
          </p:cNvSpPr>
          <p:nvPr>
            <p:ph type="title"/>
          </p:nvPr>
        </p:nvSpPr>
        <p:spPr/>
        <p:txBody>
          <a:bodyPr/>
          <a:lstStyle/>
          <a:p>
            <a:r>
              <a:rPr lang="en-US" dirty="0"/>
              <a:t>TAC Voting Item</a:t>
            </a:r>
          </a:p>
        </p:txBody>
      </p:sp>
      <p:sp>
        <p:nvSpPr>
          <p:cNvPr id="3" name="Content Placeholder 2">
            <a:extLst>
              <a:ext uri="{FF2B5EF4-FFF2-40B4-BE49-F238E27FC236}">
                <a16:creationId xmlns:a16="http://schemas.microsoft.com/office/drawing/2014/main" id="{C73C75A3-8C91-4CA2-AF50-38DD0697EF20}"/>
              </a:ext>
            </a:extLst>
          </p:cNvPr>
          <p:cNvSpPr>
            <a:spLocks noGrp="1"/>
          </p:cNvSpPr>
          <p:nvPr>
            <p:ph idx="1"/>
          </p:nvPr>
        </p:nvSpPr>
        <p:spPr/>
        <p:txBody>
          <a:bodyPr>
            <a:normAutofit/>
          </a:bodyPr>
          <a:lstStyle/>
          <a:p>
            <a:endParaRPr lang="en-US" sz="3600" dirty="0"/>
          </a:p>
          <a:p>
            <a:r>
              <a:rPr lang="en-US" sz="3600" dirty="0"/>
              <a:t>RMS requests TAC approval of Suspension of 2024 Business and Residential Annual Validation   </a:t>
            </a:r>
          </a:p>
        </p:txBody>
      </p:sp>
      <p:sp>
        <p:nvSpPr>
          <p:cNvPr id="4" name="Date Placeholder 3">
            <a:extLst>
              <a:ext uri="{FF2B5EF4-FFF2-40B4-BE49-F238E27FC236}">
                <a16:creationId xmlns:a16="http://schemas.microsoft.com/office/drawing/2014/main" id="{B7E16033-19D3-492D-BC22-FC9E9178C40A}"/>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4054C661-DE65-4485-89F9-DDE9D443F6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4B96534-CC62-4B70-A5A6-5D32143023CE}"/>
              </a:ext>
            </a:extLst>
          </p:cNvPr>
          <p:cNvSpPr>
            <a:spLocks noGrp="1"/>
          </p:cNvSpPr>
          <p:nvPr>
            <p:ph type="sldNum" sz="quarter" idx="12"/>
          </p:nvPr>
        </p:nvSpPr>
        <p:spPr/>
        <p:txBody>
          <a:bodyPr/>
          <a:lstStyle/>
          <a:p>
            <a:fld id="{EDEDA31E-5185-4CB0-88E0-309A957138BF}" type="slidenum">
              <a:rPr lang="en-US" smtClean="0"/>
              <a:t>6</a:t>
            </a:fld>
            <a:endParaRPr lang="en-US" dirty="0"/>
          </a:p>
        </p:txBody>
      </p:sp>
    </p:spTree>
    <p:extLst>
      <p:ext uri="{BB962C8B-B14F-4D97-AF65-F5344CB8AC3E}">
        <p14:creationId xmlns:p14="http://schemas.microsoft.com/office/powerpoint/2010/main" val="105628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7543800" cy="1143000"/>
          </a:xfrm>
        </p:spPr>
        <p:txBody>
          <a:bodyPr>
            <a:normAutofit fontScale="90000"/>
          </a:bodyPr>
          <a:lstStyle/>
          <a:p>
            <a:r>
              <a:rPr lang="en-US" dirty="0"/>
              <a:t>LP&amp;L Transition to Retail Competition  </a:t>
            </a:r>
          </a:p>
        </p:txBody>
      </p:sp>
      <p:sp>
        <p:nvSpPr>
          <p:cNvPr id="3" name="Content Placeholder 2"/>
          <p:cNvSpPr>
            <a:spLocks noGrp="1"/>
          </p:cNvSpPr>
          <p:nvPr>
            <p:ph idx="1"/>
          </p:nvPr>
        </p:nvSpPr>
        <p:spPr>
          <a:xfrm>
            <a:off x="304800" y="1804119"/>
            <a:ext cx="8668097" cy="4672881"/>
          </a:xfrm>
        </p:spPr>
        <p:txBody>
          <a:bodyPr>
            <a:normAutofit fontScale="92500" lnSpcReduction="20000"/>
          </a:bodyPr>
          <a:lstStyle/>
          <a:p>
            <a:r>
              <a:rPr lang="en-US" dirty="0"/>
              <a:t>Retail Testing </a:t>
            </a:r>
          </a:p>
          <a:p>
            <a:pPr lvl="1"/>
            <a:r>
              <a:rPr lang="en-US" dirty="0"/>
              <a:t>Testing for Flight LPL0423 completed certifying LP&amp;L and 85 existing REPs for retail processes.</a:t>
            </a:r>
          </a:p>
          <a:p>
            <a:pPr lvl="1"/>
            <a:r>
              <a:rPr lang="en-US" dirty="0"/>
              <a:t>11 REPs exited the flight due to technical issues unable to be resolved by conclusion of testing</a:t>
            </a:r>
          </a:p>
          <a:p>
            <a:pPr lvl="1"/>
            <a:r>
              <a:rPr lang="en-US" dirty="0"/>
              <a:t>LP&amp;L will be participating in the Market Test flight 1023. This flight is open to all including new CRs seeking certification for the LP&amp;L territory.  </a:t>
            </a:r>
          </a:p>
          <a:p>
            <a:pPr lvl="1"/>
            <a:endParaRPr lang="en-US" dirty="0"/>
          </a:p>
          <a:p>
            <a:pPr marL="201168" lvl="1" indent="0">
              <a:buNone/>
            </a:pPr>
            <a:r>
              <a:rPr lang="en-US" dirty="0"/>
              <a:t>LRITF – In final stages or work is complete</a:t>
            </a:r>
          </a:p>
          <a:p>
            <a:pPr lvl="1"/>
            <a:r>
              <a:rPr lang="en-US" dirty="0"/>
              <a:t>TX SET Transaction “Stacking Logic” </a:t>
            </a:r>
          </a:p>
          <a:p>
            <a:pPr lvl="1"/>
            <a:r>
              <a:rPr lang="en-US" dirty="0"/>
              <a:t>Chapters 7 and 8 of the Retail Market Guide   </a:t>
            </a:r>
          </a:p>
          <a:p>
            <a:pPr lvl="1"/>
            <a:r>
              <a:rPr lang="en-US" dirty="0"/>
              <a:t>LP&amp;L Customer Protection rules</a:t>
            </a:r>
          </a:p>
          <a:p>
            <a:pPr lvl="1"/>
            <a:r>
              <a:rPr lang="en-US" dirty="0"/>
              <a:t>Chapter 5 of the LP&amp;L tariff </a:t>
            </a:r>
          </a:p>
          <a:p>
            <a:pPr marL="201168" lvl="1" indent="0">
              <a:buNone/>
            </a:pPr>
            <a:r>
              <a:rPr lang="en-US" dirty="0"/>
              <a:t>	   </a:t>
            </a:r>
          </a:p>
          <a:p>
            <a:pPr marL="201168" lvl="1" indent="0">
              <a:buNone/>
            </a:pPr>
            <a:r>
              <a:rPr lang="en-US" dirty="0"/>
              <a:t>Next Meeting scheduled for August 1, 12:30 PM, following RMS at ERCOT</a:t>
            </a:r>
          </a:p>
          <a:p>
            <a:pPr marL="201168" lvl="1" indent="0">
              <a:buNone/>
            </a:pPr>
            <a:r>
              <a:rPr lang="en-US" dirty="0"/>
              <a:t>Primary Agenda Item: AMS Data Practices</a:t>
            </a:r>
          </a:p>
          <a:p>
            <a:pPr marL="201168" lvl="1" indent="0">
              <a:buNone/>
            </a:pPr>
            <a:endParaRPr lang="en-US" dirty="0"/>
          </a:p>
          <a:p>
            <a:pPr marL="201168" lvl="1" indent="0">
              <a:buNone/>
            </a:pPr>
            <a:r>
              <a:rPr lang="en-US" dirty="0"/>
              <a:t>To stay current with LRITF activities, please attend LRITF meetings or visit LRITF page </a:t>
            </a:r>
          </a:p>
          <a:p>
            <a:pPr marL="201168" lvl="1" indent="0">
              <a:buNone/>
            </a:pPr>
            <a:r>
              <a:rPr lang="en-US" dirty="0"/>
              <a:t>https://www.ercot.com/committees/rms/lritf</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7</a:t>
            </a:fld>
            <a:endParaRPr lang="en-US" dirty="0"/>
          </a:p>
        </p:txBody>
      </p:sp>
    </p:spTree>
    <p:extLst>
      <p:ext uri="{BB962C8B-B14F-4D97-AF65-F5344CB8AC3E}">
        <p14:creationId xmlns:p14="http://schemas.microsoft.com/office/powerpoint/2010/main" val="4101899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21FE-D75A-48BA-A331-0E13225CED6B}"/>
              </a:ext>
            </a:extLst>
          </p:cNvPr>
          <p:cNvSpPr>
            <a:spLocks noGrp="1"/>
          </p:cNvSpPr>
          <p:nvPr>
            <p:ph type="title"/>
          </p:nvPr>
        </p:nvSpPr>
        <p:spPr>
          <a:xfrm>
            <a:off x="822960" y="286605"/>
            <a:ext cx="7543800" cy="1008796"/>
          </a:xfrm>
        </p:spPr>
        <p:txBody>
          <a:bodyPr>
            <a:normAutofit/>
          </a:bodyPr>
          <a:lstStyle/>
          <a:p>
            <a:pPr marL="0" marR="0">
              <a:spcBef>
                <a:spcPts val="0"/>
              </a:spcBef>
              <a:spcAft>
                <a:spcPts val="0"/>
              </a:spcAft>
            </a:pPr>
            <a:br>
              <a:rPr lang="en-US" sz="1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0D2645AD-96A3-4129-9324-9D77237A486F}"/>
              </a:ext>
            </a:extLst>
          </p:cNvPr>
          <p:cNvSpPr>
            <a:spLocks noGrp="1"/>
          </p:cNvSpPr>
          <p:nvPr>
            <p:ph idx="1"/>
          </p:nvPr>
        </p:nvSpPr>
        <p:spPr>
          <a:xfrm>
            <a:off x="457200" y="457200"/>
            <a:ext cx="8610600" cy="5791200"/>
          </a:xfrm>
        </p:spPr>
        <p:txBody>
          <a:bodyPr>
            <a:normAutofit fontScale="25000" lnSpcReduction="20000"/>
          </a:bodyPr>
          <a:lstStyle/>
          <a:p>
            <a:endParaRPr lang="en-US" dirty="0"/>
          </a:p>
          <a:p>
            <a:r>
              <a:rPr lang="en-US" sz="9600" dirty="0"/>
              <a:t>LP&amp;L REP Workshop</a:t>
            </a:r>
          </a:p>
          <a:p>
            <a:r>
              <a:rPr lang="en-US" sz="7200" dirty="0"/>
              <a:t>August 22nd – Social Meet N Greet – 6:00 – 8:00 PM </a:t>
            </a:r>
          </a:p>
          <a:p>
            <a:r>
              <a:rPr lang="en-US" sz="7200" dirty="0"/>
              <a:t>August 23rd – Workshop 9:30 AM – 3:00 PM</a:t>
            </a:r>
          </a:p>
          <a:p>
            <a:r>
              <a:rPr lang="en-US" sz="7200" dirty="0"/>
              <a:t>Event held in Lubbock at the Overton Hotel &amp; Conference Center</a:t>
            </a:r>
          </a:p>
          <a:p>
            <a:r>
              <a:rPr lang="en-US" sz="7200" dirty="0"/>
              <a:t>Workshop Agenda</a:t>
            </a:r>
          </a:p>
          <a:p>
            <a:pPr lvl="1"/>
            <a:r>
              <a:rPr lang="en-US" sz="7000" dirty="0"/>
              <a:t>Meeting Kick Off</a:t>
            </a:r>
          </a:p>
          <a:p>
            <a:pPr lvl="1"/>
            <a:r>
              <a:rPr lang="en-US" sz="7000" dirty="0"/>
              <a:t>History of Lubbock and Future Growth</a:t>
            </a:r>
          </a:p>
          <a:p>
            <a:pPr lvl="1"/>
            <a:r>
              <a:rPr lang="en-US" sz="7000" dirty="0"/>
              <a:t>History of LP&amp;L and Our Journey to the Market</a:t>
            </a:r>
          </a:p>
          <a:p>
            <a:pPr lvl="1"/>
            <a:r>
              <a:rPr lang="en-US" sz="7000" dirty="0"/>
              <a:t>Our Organization &amp; Meet the Market Operations Team</a:t>
            </a:r>
          </a:p>
          <a:p>
            <a:r>
              <a:rPr lang="en-US" sz="7200" dirty="0"/>
              <a:t>Transition Updates</a:t>
            </a:r>
          </a:p>
          <a:p>
            <a:pPr lvl="1"/>
            <a:r>
              <a:rPr lang="en-US" sz="7000" dirty="0"/>
              <a:t>Retailer Events Updates</a:t>
            </a:r>
          </a:p>
          <a:p>
            <a:pPr lvl="1"/>
            <a:r>
              <a:rPr lang="en-US" sz="7000" dirty="0"/>
              <a:t>Rates - The Path Forward</a:t>
            </a:r>
          </a:p>
          <a:p>
            <a:pPr lvl="1"/>
            <a:r>
              <a:rPr lang="en-US" sz="7000" dirty="0"/>
              <a:t>Future Projects: SMT &amp; Retail Portal</a:t>
            </a:r>
          </a:p>
          <a:p>
            <a:r>
              <a:rPr lang="en-US" sz="7200" dirty="0"/>
              <a:t>Processes - Discussing the Life Cycle</a:t>
            </a:r>
          </a:p>
          <a:p>
            <a:pPr lvl="1"/>
            <a:r>
              <a:rPr lang="en-US" sz="7000" dirty="0"/>
              <a:t>Tampering</a:t>
            </a:r>
          </a:p>
          <a:p>
            <a:pPr lvl="1"/>
            <a:r>
              <a:rPr lang="en-US" sz="7000" dirty="0"/>
              <a:t>New Construction</a:t>
            </a:r>
          </a:p>
          <a:p>
            <a:pPr lvl="1"/>
            <a:r>
              <a:rPr lang="en-US" sz="7000" dirty="0"/>
              <a:t>Distributed Generation</a:t>
            </a:r>
          </a:p>
          <a:p>
            <a:r>
              <a:rPr lang="en-US" sz="7200" dirty="0"/>
              <a:t>Question Panel: Open discussion with Lubbock Market Operations Team and Project Staff</a:t>
            </a:r>
          </a:p>
          <a:p>
            <a:endParaRPr lang="en-US" sz="7200" dirty="0"/>
          </a:p>
          <a:p>
            <a:r>
              <a:rPr lang="en-US" dirty="0"/>
              <a:t>	T</a:t>
            </a:r>
          </a:p>
          <a:p>
            <a:r>
              <a:rPr lang="en-US" dirty="0"/>
              <a:t>	</a:t>
            </a:r>
          </a:p>
          <a:p>
            <a:endParaRPr lang="en-US" dirty="0"/>
          </a:p>
        </p:txBody>
      </p:sp>
      <p:sp>
        <p:nvSpPr>
          <p:cNvPr id="4" name="Date Placeholder 3">
            <a:extLst>
              <a:ext uri="{FF2B5EF4-FFF2-40B4-BE49-F238E27FC236}">
                <a16:creationId xmlns:a16="http://schemas.microsoft.com/office/drawing/2014/main" id="{DF9CECE3-33C5-4F3A-BA6B-E0B3942C7DF7}"/>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5AB66E38-D41E-475B-837D-6BCB3357FD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9692C4D-D98B-4F9E-B79C-149548DA9A80}"/>
              </a:ext>
            </a:extLst>
          </p:cNvPr>
          <p:cNvSpPr>
            <a:spLocks noGrp="1"/>
          </p:cNvSpPr>
          <p:nvPr>
            <p:ph type="sldNum" sz="quarter" idx="12"/>
          </p:nvPr>
        </p:nvSpPr>
        <p:spPr/>
        <p:txBody>
          <a:bodyPr/>
          <a:lstStyle/>
          <a:p>
            <a:fld id="{EDEDA31E-5185-4CB0-88E0-309A957138BF}" type="slidenum">
              <a:rPr lang="en-US" smtClean="0"/>
              <a:t>8</a:t>
            </a:fld>
            <a:endParaRPr lang="en-US" dirty="0"/>
          </a:p>
        </p:txBody>
      </p:sp>
    </p:spTree>
    <p:extLst>
      <p:ext uri="{BB962C8B-B14F-4D97-AF65-F5344CB8AC3E}">
        <p14:creationId xmlns:p14="http://schemas.microsoft.com/office/powerpoint/2010/main" val="305965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600201"/>
            <a:ext cx="7543800" cy="3047999"/>
          </a:xfrm>
        </p:spPr>
        <p:txBody>
          <a:bodyPr>
            <a:normAutofit fontScale="90000"/>
          </a:bodyPr>
          <a:lstStyle/>
          <a:p>
            <a:pPr algn="ctr"/>
            <a:br>
              <a:rPr lang="en-US" dirty="0"/>
            </a:br>
            <a:r>
              <a:rPr lang="en-US" dirty="0"/>
              <a:t>Questions?</a:t>
            </a:r>
            <a:br>
              <a:rPr lang="en-US" dirty="0"/>
            </a:br>
            <a:br>
              <a:rPr lang="en-US" dirty="0"/>
            </a:br>
            <a:r>
              <a:rPr lang="en-US" dirty="0"/>
              <a:t>Next RMS Meeting</a:t>
            </a:r>
            <a:br>
              <a:rPr lang="en-US" dirty="0"/>
            </a:br>
            <a:r>
              <a:rPr lang="en-US" dirty="0"/>
              <a:t>August 1st</a:t>
            </a:r>
            <a:br>
              <a:rPr lang="en-US" dirty="0"/>
            </a:br>
            <a:r>
              <a:rPr lang="en-US" dirty="0"/>
              <a:t>9:30 AM</a:t>
            </a:r>
            <a:br>
              <a:rPr lang="en-US" dirty="0"/>
            </a:br>
            <a:r>
              <a:rPr lang="en-US" dirty="0"/>
              <a:t>ERCOT</a:t>
            </a:r>
            <a:br>
              <a:rPr lang="en-US" dirty="0"/>
            </a:br>
            <a:r>
              <a:rPr lang="en-US" dirty="0"/>
              <a:t>   </a:t>
            </a:r>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3429000" y="4029075"/>
            <a:ext cx="2143125" cy="2143125"/>
          </a:xfrm>
        </p:spPr>
      </p:pic>
      <p:sp>
        <p:nvSpPr>
          <p:cNvPr id="5" name="Slide Number Placeholder 4"/>
          <p:cNvSpPr>
            <a:spLocks noGrp="1"/>
          </p:cNvSpPr>
          <p:nvPr>
            <p:ph type="sldNum" sz="quarter" idx="12"/>
          </p:nvPr>
        </p:nvSpPr>
        <p:spPr/>
        <p:txBody>
          <a:bodyPr/>
          <a:lstStyle/>
          <a:p>
            <a:fld id="{EDEDA31E-5185-4CB0-88E0-309A957138BF}" type="slidenum">
              <a:rPr lang="en-US" smtClean="0"/>
              <a:pPr/>
              <a:t>9</a:t>
            </a:fld>
            <a:endParaRPr lang="en-US" dirty="0"/>
          </a:p>
        </p:txBody>
      </p:sp>
    </p:spTree>
    <p:extLst>
      <p:ext uri="{BB962C8B-B14F-4D97-AF65-F5344CB8AC3E}">
        <p14:creationId xmlns:p14="http://schemas.microsoft.com/office/powerpoint/2010/main" val="741379266"/>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userSelected">
  <element uid="c5f8eb12-5b27-439d-aaa6-3402af626fa3" value=""/>
</sisl>
</file>

<file path=customXml/itemProps1.xml><?xml version="1.0" encoding="utf-8"?>
<ds:datastoreItem xmlns:ds="http://schemas.openxmlformats.org/officeDocument/2006/customXml" ds:itemID="{B01B838B-465A-43C8-AC2A-78A03061D80F}">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926</Words>
  <Application>Microsoft Office PowerPoint</Application>
  <PresentationFormat>On-screen Show (4:3)</PresentationFormat>
  <Paragraphs>113</Paragraphs>
  <Slides>9</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Arial Black</vt:lpstr>
      <vt:lpstr>Calibri</vt:lpstr>
      <vt:lpstr>Calibri Light</vt:lpstr>
      <vt:lpstr>Times New Roman</vt:lpstr>
      <vt:lpstr>Wingdings</vt:lpstr>
      <vt:lpstr>Custom Design</vt:lpstr>
      <vt:lpstr>Retrospect</vt:lpstr>
      <vt:lpstr>RMS    Update to TAC</vt:lpstr>
      <vt:lpstr>Suspend Business and Residential Annual Validation for 2024</vt:lpstr>
      <vt:lpstr>PowerPoint Presentation</vt:lpstr>
      <vt:lpstr>PowerPoint Presentation</vt:lpstr>
      <vt:lpstr>ERCOT Protocol 18.4.3.1</vt:lpstr>
      <vt:lpstr>TAC Voting Item</vt:lpstr>
      <vt:lpstr>LP&amp;L Transition to Retail Competition  </vt:lpstr>
      <vt:lpstr> </vt:lpstr>
      <vt:lpstr> Questions?  Next RMS Meeting August 1st 9:30 AM ERCOT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2020-03-06T14:03:31Z</dcterms:created>
  <dcterms:modified xsi:type="dcterms:W3CDTF">2023-07-24T15:56:07Z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91c5e66e-451b-407e-96e6-6a377931453e</vt:lpwstr>
  </property>
  <property fmtid="{D5CDD505-2E9C-101B-9397-08002B2CF9AE}" pid="3" name="bjSaver">
    <vt:lpwstr>hVeZjyyepu7wfUb3kwBo4T82bAn9HrXq</vt:lpwstr>
  </property>
  <property fmtid="{D5CDD505-2E9C-101B-9397-08002B2CF9AE}" pid="4" name="bjDocumentLabelXML">
    <vt:lpwstr>&lt;?xml version="1.0" encoding="us-ascii"?&gt;&lt;sisl xmlns:xsi="http://www.w3.org/2001/XMLSchema-instance" xmlns:xsd="http://www.w3.org/2001/XMLSchema" sislVersion="0" policy="e9c0b8d7-bdb4-4fd3-b62a-f50327aaefce" origin="userSelected" xmlns="http://www.boldonj</vt:lpwstr>
  </property>
  <property fmtid="{D5CDD505-2E9C-101B-9397-08002B2CF9AE}" pid="5" name="bjDocumentLabelXML-0">
    <vt:lpwstr>ames.com/2008/01/sie/internal/label"&gt;&lt;element uid="c5f8eb12-5b27-439d-aaa6-3402af626fa3" value="" /&gt;&lt;/sisl&gt;</vt:lpwstr>
  </property>
  <property fmtid="{D5CDD505-2E9C-101B-9397-08002B2CF9AE}" pid="6" name="bjDocumentSecurityLabel">
    <vt:lpwstr>AEP Public</vt:lpwstr>
  </property>
</Properties>
</file>