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1"/>
  </p:notesMasterIdLst>
  <p:handoutMasterIdLst>
    <p:handoutMasterId r:id="rId12"/>
  </p:handoutMasterIdLst>
  <p:sldIdLst>
    <p:sldId id="546" r:id="rId7"/>
    <p:sldId id="2141411554" r:id="rId8"/>
    <p:sldId id="2141411555" r:id="rId9"/>
    <p:sldId id="2141411444" r:id="rId10"/>
  </p:sldIdLst>
  <p:sldSz cx="12192000" cy="6858000"/>
  <p:notesSz cx="6670675" cy="9777413"/>
  <p:custDataLst>
    <p:tags r:id="rId13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5659BE-1AA4-4DF4-9666-0E193655B260}" v="17" dt="2023-07-31T01:47:49.85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177C0264-7680-4D9C-8217-8C41BA57500A}"/>
    <pc:docChg chg="modSld">
      <pc:chgData name="Kevin Hanson" userId="e60c6aad-8614-4884-8dc2-e8f78e5022b5" providerId="ADAL" clId="{177C0264-7680-4D9C-8217-8C41BA57500A}" dt="2023-07-31T13:20:15.309" v="1" actId="13926"/>
      <pc:docMkLst>
        <pc:docMk/>
      </pc:docMkLst>
      <pc:sldChg chg="modSp mod">
        <pc:chgData name="Kevin Hanson" userId="e60c6aad-8614-4884-8dc2-e8f78e5022b5" providerId="ADAL" clId="{177C0264-7680-4D9C-8217-8C41BA57500A}" dt="2023-07-31T13:20:06.705" v="0" actId="13926"/>
        <pc:sldMkLst>
          <pc:docMk/>
          <pc:sldMk cId="3173487482" sldId="2141411554"/>
        </pc:sldMkLst>
        <pc:spChg chg="mod">
          <ac:chgData name="Kevin Hanson" userId="e60c6aad-8614-4884-8dc2-e8f78e5022b5" providerId="ADAL" clId="{177C0264-7680-4D9C-8217-8C41BA57500A}" dt="2023-07-31T13:20:06.705" v="0" actId="13926"/>
          <ac:spMkLst>
            <pc:docMk/>
            <pc:sldMk cId="3173487482" sldId="2141411554"/>
            <ac:spMk id="3" creationId="{E1F3F72A-850B-4B6D-BB79-4D65474A0470}"/>
          </ac:spMkLst>
        </pc:spChg>
      </pc:sldChg>
      <pc:sldChg chg="modSp mod">
        <pc:chgData name="Kevin Hanson" userId="e60c6aad-8614-4884-8dc2-e8f78e5022b5" providerId="ADAL" clId="{177C0264-7680-4D9C-8217-8C41BA57500A}" dt="2023-07-31T13:20:15.309" v="1" actId="13926"/>
        <pc:sldMkLst>
          <pc:docMk/>
          <pc:sldMk cId="2460922190" sldId="2141411555"/>
        </pc:sldMkLst>
        <pc:spChg chg="mod">
          <ac:chgData name="Kevin Hanson" userId="e60c6aad-8614-4884-8dc2-e8f78e5022b5" providerId="ADAL" clId="{177C0264-7680-4D9C-8217-8C41BA57500A}" dt="2023-07-31T13:20:15.309" v="1" actId="13926"/>
          <ac:spMkLst>
            <pc:docMk/>
            <pc:sldMk cId="2460922190" sldId="2141411555"/>
            <ac:spMk id="3" creationId="{E1F3F72A-850B-4B6D-BB79-4D65474A04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31/07/2023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31/07/2023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Demand Side Working Group Update</a:t>
            </a:r>
            <a:br>
              <a:rPr lang="en-GB" dirty="0"/>
            </a:br>
            <a:r>
              <a:rPr lang="en-GB" dirty="0"/>
              <a:t>August 2023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477328"/>
          </a:xfrm>
        </p:spPr>
        <p:txBody>
          <a:bodyPr/>
          <a:lstStyle/>
          <a:p>
            <a:r>
              <a:rPr lang="en-GB" b="0" dirty="0"/>
              <a:t>August 2, 2023</a:t>
            </a:r>
          </a:p>
          <a:p>
            <a:endParaRPr lang="en-GB" b="0" dirty="0"/>
          </a:p>
          <a:p>
            <a:r>
              <a:rPr lang="en-GB" b="0" dirty="0"/>
              <a:t>Kevin Hanson (National Grid) 	Chair</a:t>
            </a:r>
          </a:p>
          <a:p>
            <a:r>
              <a:rPr lang="en-GB" b="0" dirty="0"/>
              <a:t>Mark Smith     (Steel Mills) 		Vice Chair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3944" y="1016123"/>
            <a:ext cx="9203821" cy="5386090"/>
          </a:xfrm>
        </p:spPr>
        <p:txBody>
          <a:bodyPr/>
          <a:lstStyle/>
          <a:p>
            <a:r>
              <a:rPr lang="en-US" sz="1800" b="0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Roboto" panose="02000000000000000000" pitchFamily="2" charset="0"/>
              </a:rPr>
              <a:t>2022 Goal Review and 2023 Goals/Action Items</a:t>
            </a:r>
          </a:p>
          <a:p>
            <a:pPr marL="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We performed initial review with elimination of some goals (1 and 4) </a:t>
            </a:r>
          </a:p>
          <a:p>
            <a:pPr marL="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and assigned “Champions” to others</a:t>
            </a:r>
          </a:p>
          <a:p>
            <a:pPr marL="457200">
              <a:spcAft>
                <a:spcPts val="0"/>
              </a:spcAft>
            </a:pPr>
            <a:endParaRPr lang="en-US" sz="18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</a:t>
            </a:r>
            <a:r>
              <a:rPr lang="en-US" sz="18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We will be sendin</a:t>
            </a: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g out via </a:t>
            </a:r>
            <a:r>
              <a:rPr lang="en-US" sz="1800" b="0" dirty="0" err="1">
                <a:solidFill>
                  <a:srgbClr val="212529"/>
                </a:solidFill>
                <a:latin typeface="Roboto" panose="02000000000000000000" pitchFamily="2" charset="0"/>
              </a:rPr>
              <a:t>ListServ</a:t>
            </a: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 the revised list prior to next meeting</a:t>
            </a:r>
            <a:endParaRPr lang="en-US" sz="18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Reviewed issues from the JunSep23 Procurement process (Anjie Winker)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ERS Procurement Summary for JunSep23 (Mark Patterson)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ERS Historical Procurement Information (Mark Patterson)</a:t>
            </a:r>
          </a:p>
          <a:p>
            <a:pPr indent="-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We had discussion of rationale for not procuring all bids (even though additional</a:t>
            </a:r>
          </a:p>
          <a:p>
            <a:pPr indent="-457200"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funds were available)</a:t>
            </a:r>
          </a:p>
          <a:p>
            <a:pPr indent="-457200">
              <a:spcAft>
                <a:spcPts val="0"/>
              </a:spcAft>
            </a:pPr>
            <a:endParaRPr lang="en-US" sz="1800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Discussed reinstating ERS suspensions (Mark Patterson)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Suspension policy will begin on 12/1/2023 with a minimum of at least 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6 months being out of the market (1 ERS Standard Contract Term then start 	reinstatement process)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(1 of 2)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01144" y="931281"/>
            <a:ext cx="9788283" cy="5293116"/>
          </a:xfrm>
        </p:spPr>
        <p:txBody>
          <a:bodyPr/>
          <a:lstStyle/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Reviewed OBDRR 047 ERS Procurement Methodology regarding Unused Funds from Previous SCTs (Mark Patterson)</a:t>
            </a: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Presentation on historical proration for RRS, Non-Spin and ECRS (Steve Krein)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Participation in RRS continues at a similar level to 2022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Proration Levels remain high</a:t>
            </a:r>
          </a:p>
          <a:p>
            <a:pPr lvl="3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Jan 23 – 60.9% of RRS offers were awarded</a:t>
            </a:r>
          </a:p>
          <a:p>
            <a:pPr lvl="3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Jun 23 – 60.2% of RRS offers were awarded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No deployment of RRS thru 6/30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Participation in NSRS has been increasing month over month </a:t>
            </a:r>
            <a:r>
              <a:rPr lang="en-US" sz="1533" b="0" strike="sngStrike" dirty="0">
                <a:solidFill>
                  <a:srgbClr val="212529"/>
                </a:solidFill>
                <a:latin typeface="Roboto" panose="02000000000000000000" pitchFamily="2" charset="0"/>
              </a:rPr>
              <a:t>(see monthly table)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No proration of Non-Spin Awards similar to RRS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Deployments have been averaging about 3 per month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Participation in ECRS has primarily come from one QSE</a:t>
            </a:r>
          </a:p>
          <a:p>
            <a:pPr lvl="2">
              <a:spcAft>
                <a:spcPts val="0"/>
              </a:spcAft>
            </a:pPr>
            <a:r>
              <a:rPr lang="en-US" sz="1533" b="0" dirty="0">
                <a:solidFill>
                  <a:srgbClr val="212529"/>
                </a:solidFill>
                <a:latin typeface="Roboto" panose="02000000000000000000" pitchFamily="2" charset="0"/>
              </a:rPr>
              <a:t>No Proration of Awards to date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Update on Load Resource Participation in Non-Spin and ECRS (Steve Krein)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Less than 100 MWs are currently being procured in ECRS and less than or equal </a:t>
            </a:r>
          </a:p>
          <a:p>
            <a:pPr>
              <a:spcAft>
                <a:spcPts val="0"/>
              </a:spcAft>
            </a:pPr>
            <a:r>
              <a:rPr lang="en-US" sz="1800" b="0" dirty="0">
                <a:solidFill>
                  <a:srgbClr val="212529"/>
                </a:solidFill>
                <a:latin typeface="Roboto" panose="02000000000000000000" pitchFamily="2" charset="0"/>
              </a:rPr>
              <a:t>	to 151 MWs in Non-Spin</a:t>
            </a:r>
          </a:p>
          <a:p>
            <a:endParaRPr lang="en-US" sz="1800" b="0" dirty="0">
              <a:solidFill>
                <a:schemeClr val="accent1">
                  <a:lumMod val="60000"/>
                  <a:lumOff val="40000"/>
                </a:schemeClr>
              </a:solidFill>
              <a:latin typeface="Roboto" panose="02000000000000000000" pitchFamily="2" charset="0"/>
            </a:endParaRPr>
          </a:p>
          <a:p>
            <a:r>
              <a:rPr lang="en-US" sz="1800" b="0" dirty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00000000000000000" pitchFamily="2" charset="0"/>
              </a:rPr>
              <a:t>Next meeting will be in September (planning to cancel the August meeting)</a:t>
            </a:r>
            <a:endParaRPr lang="en-US" sz="2000" b="0" i="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(2 of 2)</a:t>
            </a:r>
          </a:p>
        </p:txBody>
      </p:sp>
    </p:spTree>
    <p:extLst>
      <p:ext uri="{BB962C8B-B14F-4D97-AF65-F5344CB8AC3E}">
        <p14:creationId xmlns:p14="http://schemas.microsoft.com/office/powerpoint/2010/main" val="246092219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1617</TotalTime>
  <Words>347</Words>
  <Application>Microsoft Office PowerPoint</Application>
  <PresentationFormat>Widescreen</PresentationFormat>
  <Paragraphs>38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Demand Side Working Group Update August 2023 Update to WMS  </vt:lpstr>
      <vt:lpstr>Overview (1 of 2)</vt:lpstr>
      <vt:lpstr>Overview (2 of 2)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6</cp:revision>
  <cp:lastPrinted>2018-08-10T07:16:05Z</cp:lastPrinted>
  <dcterms:created xsi:type="dcterms:W3CDTF">2021-05-20T11:21:33Z</dcterms:created>
  <dcterms:modified xsi:type="dcterms:W3CDTF">2023-07-31T13:20:15Z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2023-07-31T12:58:53Z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209fa020-9fad-4a81-8eaa-9a24bd6ce1e0</vt:lpwstr>
  </property>
  <property fmtid="{D5CDD505-2E9C-101B-9397-08002B2CF9AE}" pid="22" name="MSIP_Label_7084cbda-52b8-46fb-a7b7-cb5bd465ed85_ContentBits">
    <vt:lpwstr>0</vt:lpwstr>
  </property>
</Properties>
</file>