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slideLayouts/slideLayout5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>
  <p:sldMasterIdLst>
    <p:sldMasterId id="2147483653" r:id="rId3"/>
    <p:sldMasterId id="2147483648" r:id="rId4"/>
    <p:sldMasterId id="2147483651" r:id="rId5"/>
  </p:sldMasterIdLst>
  <p:notesMasterIdLst>
    <p:notesMasterId r:id="rId10"/>
  </p:notesMasterIdLst>
  <p:handoutMasterIdLst>
    <p:handoutMasterId r:id="rId11"/>
  </p:handoutMasterIdLst>
  <p:sldIdLst>
    <p:sldId id="355" r:id="rId6"/>
    <p:sldId id="851" r:id="rId7"/>
    <p:sldId id="852" r:id="rId8"/>
    <p:sldId id="853" r:id="rId9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Author" initials="A" lastIdx="21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6C6"/>
    <a:srgbClr val="B03018"/>
    <a:srgbClr val="FF8200"/>
    <a:srgbClr val="685BC7"/>
    <a:srgbClr val="FFD1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44FDFF8-364B-4BF4-BEE7-BAF3BC04549A}" v="3" dt="2022-07-13T20:52:35.030"/>
    <p1510:client id="{5BEF4023-88C4-F6C2-64C3-67594604C620}" v="711" dt="2023-07-21T20:42:46.731"/>
    <p1510:client id="{770BBBE6-0D42-4EF6-B400-EE3ED973C5A2}" v="111" dt="2022-07-13T21:12:24.887"/>
    <p1510:client id="{870F83A6-4F61-4283-803A-B1F78B0A9CD7}" v="4" dt="2022-07-13T21:15:25.62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6" autoAdjust="0"/>
    <p:restoredTop sz="79153" autoAdjust="0"/>
  </p:normalViewPr>
  <p:slideViewPr>
    <p:cSldViewPr showGuides="1">
      <p:cViewPr varScale="1">
        <p:scale>
          <a:sx n="91" d="100"/>
          <a:sy n="91" d="100"/>
        </p:scale>
        <p:origin x="1013" y="67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81" d="100"/>
          <a:sy n="81" d="100"/>
        </p:scale>
        <p:origin x="2628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2.xml"/><Relationship Id="rId12" Type="http://schemas.openxmlformats.org/officeDocument/2006/relationships/commentAuthors" Target="commentAuthors.xml"/><Relationship Id="rId17" Type="http://schemas.microsoft.com/office/2015/10/relationships/revisionInfo" Target="revisionInfo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handoutMaster" Target="handoutMasters/handoutMaster1.xml"/><Relationship Id="rId5" Type="http://schemas.openxmlformats.org/officeDocument/2006/relationships/slideMaster" Target="slideMasters/slideMaster3.xml"/><Relationship Id="rId15" Type="http://schemas.openxmlformats.org/officeDocument/2006/relationships/theme" Target="theme/theme1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2.xml"/><Relationship Id="rId9" Type="http://schemas.openxmlformats.org/officeDocument/2006/relationships/slide" Target="slides/slide4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7/25/2023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7/25/2023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641106"/>
          </a:xfrm>
          <a:prstGeom prst="rect">
            <a:avLst/>
          </a:prstGeom>
        </p:spPr>
        <p:txBody>
          <a:bodyPr/>
          <a:lstStyle>
            <a:lvl1pPr algn="l">
              <a:defRPr sz="24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219200"/>
            <a:ext cx="8534400" cy="4700833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2"/>
                </a:solidFill>
              </a:defRPr>
            </a:lvl1pPr>
            <a:lvl2pPr>
              <a:defRPr sz="2000">
                <a:solidFill>
                  <a:schemeClr val="tx2"/>
                </a:solidFill>
              </a:defRPr>
            </a:lvl2pPr>
            <a:lvl3pPr>
              <a:defRPr sz="1800">
                <a:solidFill>
                  <a:schemeClr val="tx2"/>
                </a:solidFill>
              </a:defRPr>
            </a:lvl3pPr>
            <a:lvl4pPr>
              <a:defRPr sz="1800">
                <a:solidFill>
                  <a:schemeClr val="tx2"/>
                </a:solidFill>
              </a:defRPr>
            </a:lvl4pPr>
            <a:lvl5pPr>
              <a:defRPr sz="180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9256265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png"/><Relationship Id="rId4" Type="http://schemas.openxmlformats.org/officeDocument/2006/relationships/theme" Target="../theme/theme2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657600" y="0"/>
            <a:ext cx="54864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131692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2" r:id="rId3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886200" y="1629013"/>
            <a:ext cx="4724400" cy="301621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cs typeface="Arial"/>
              </a:rPr>
              <a:t>2023 Demand Response Survey</a:t>
            </a:r>
          </a:p>
          <a:p>
            <a:r>
              <a:rPr lang="en-US" sz="2000" b="1" dirty="0">
                <a:solidFill>
                  <a:schemeClr val="tx2"/>
                </a:solidFill>
                <a:cs typeface="Arial"/>
              </a:rPr>
              <a:t>Key Dates</a:t>
            </a:r>
          </a:p>
          <a:p>
            <a:endParaRPr lang="en-US" sz="2000" dirty="0">
              <a:solidFill>
                <a:schemeClr val="tx2"/>
              </a:solidFill>
            </a:endParaRPr>
          </a:p>
          <a:p>
            <a:r>
              <a:rPr lang="en-US" sz="2000" i="1" dirty="0">
                <a:solidFill>
                  <a:schemeClr val="tx2"/>
                </a:solidFill>
              </a:rPr>
              <a:t>Ike Urquhart	</a:t>
            </a:r>
            <a:endParaRPr lang="en-US" sz="2000" i="1" dirty="0">
              <a:solidFill>
                <a:schemeClr val="tx2"/>
              </a:solidFill>
              <a:cs typeface="Arial"/>
            </a:endParaRPr>
          </a:p>
          <a:p>
            <a:r>
              <a:rPr lang="en-US" dirty="0">
                <a:solidFill>
                  <a:schemeClr val="tx2"/>
                </a:solidFill>
              </a:rPr>
              <a:t>Engineer, Market Analysis &amp; Validation</a:t>
            </a:r>
          </a:p>
          <a:p>
            <a:r>
              <a:rPr lang="en-US" dirty="0">
                <a:solidFill>
                  <a:schemeClr val="tx2"/>
                </a:solidFill>
              </a:rPr>
              <a:t>ERCOT</a:t>
            </a:r>
          </a:p>
          <a:p>
            <a:endParaRPr lang="en-US" sz="2000" dirty="0">
              <a:solidFill>
                <a:schemeClr val="tx2"/>
              </a:solidFill>
            </a:endParaRPr>
          </a:p>
          <a:p>
            <a:r>
              <a:rPr lang="en-US" i="1" dirty="0">
                <a:solidFill>
                  <a:schemeClr val="tx2"/>
                </a:solidFill>
                <a:cs typeface="Arial"/>
              </a:rPr>
              <a:t>Retail Market Subcommittee (RMS)</a:t>
            </a:r>
          </a:p>
          <a:p>
            <a:endParaRPr lang="en-US" i="1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  <a:cs typeface="Arial"/>
              </a:rPr>
              <a:t>August 1, 2023</a:t>
            </a:r>
          </a:p>
        </p:txBody>
      </p:sp>
    </p:spTree>
    <p:extLst>
      <p:ext uri="{BB962C8B-B14F-4D97-AF65-F5344CB8AC3E}">
        <p14:creationId xmlns:p14="http://schemas.microsoft.com/office/powerpoint/2010/main" val="34894981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C263D9-B184-41BE-A6C4-49FB6714E0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 lIns="91440" tIns="45720" rIns="91440" bIns="45720" anchor="t"/>
          <a:lstStyle/>
          <a:p>
            <a:r>
              <a:rPr lang="en-US" dirty="0">
                <a:cs typeface="Arial"/>
              </a:rPr>
              <a:t>NOIE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622965F-D35F-476B-9E8F-EDDE92E816D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04800" y="884788"/>
            <a:ext cx="8525996" cy="5439812"/>
          </a:xfrm>
        </p:spPr>
        <p:txBody>
          <a:bodyPr lIns="91440" tIns="45720" rIns="91440" bIns="45720" anchor="t"/>
          <a:lstStyle/>
          <a:p>
            <a:pPr>
              <a:spcAft>
                <a:spcPts val="1200"/>
              </a:spcAft>
            </a:pPr>
            <a:r>
              <a:rPr lang="en-US" sz="1800" b="1" dirty="0">
                <a:cs typeface="Arial"/>
              </a:rPr>
              <a:t>August 1</a:t>
            </a:r>
            <a:r>
              <a:rPr lang="en-US" sz="1800" dirty="0">
                <a:cs typeface="Arial"/>
              </a:rPr>
              <a:t> – Market Notice on beginning of survey process; email notice to all NOIEs regarding survey participation status</a:t>
            </a:r>
          </a:p>
          <a:p>
            <a:pPr>
              <a:spcAft>
                <a:spcPts val="1200"/>
              </a:spcAft>
            </a:pPr>
            <a:r>
              <a:rPr lang="en-US" sz="1800" b="1" dirty="0">
                <a:cs typeface="Arial"/>
              </a:rPr>
              <a:t>August 15</a:t>
            </a:r>
            <a:r>
              <a:rPr lang="en-US" sz="1800" dirty="0">
                <a:cs typeface="Arial"/>
              </a:rPr>
              <a:t> – Due date for demand response program participation (yes/no, points of contact)</a:t>
            </a:r>
          </a:p>
          <a:p>
            <a:pPr>
              <a:spcAft>
                <a:spcPts val="1200"/>
              </a:spcAft>
            </a:pPr>
            <a:r>
              <a:rPr lang="en-US" sz="1800" b="1" dirty="0">
                <a:cs typeface="Arial"/>
              </a:rPr>
              <a:t>September 1</a:t>
            </a:r>
            <a:r>
              <a:rPr lang="en-US" sz="1800" dirty="0">
                <a:cs typeface="Arial"/>
              </a:rPr>
              <a:t> – Snapshot date for participation data</a:t>
            </a:r>
          </a:p>
          <a:p>
            <a:pPr>
              <a:spcAft>
                <a:spcPts val="1200"/>
              </a:spcAft>
            </a:pPr>
            <a:r>
              <a:rPr lang="en-US" sz="1800" b="1" dirty="0">
                <a:cs typeface="Arial" panose="020B0604020202020204"/>
              </a:rPr>
              <a:t>October 1</a:t>
            </a:r>
            <a:r>
              <a:rPr lang="en-US" sz="1800" dirty="0">
                <a:cs typeface="Arial" panose="020B0604020202020204"/>
              </a:rPr>
              <a:t> - First day eligible to submit event data</a:t>
            </a:r>
          </a:p>
          <a:p>
            <a:pPr>
              <a:spcAft>
                <a:spcPts val="1200"/>
              </a:spcAft>
            </a:pPr>
            <a:r>
              <a:rPr lang="en-US" sz="1800" b="1" dirty="0">
                <a:cs typeface="Arial" panose="020B0604020202020204"/>
              </a:rPr>
              <a:t>October 31</a:t>
            </a:r>
            <a:r>
              <a:rPr lang="en-US" sz="1800" dirty="0">
                <a:cs typeface="Arial" panose="020B0604020202020204"/>
              </a:rPr>
              <a:t> – Submission deadline for participation and event data</a:t>
            </a:r>
          </a:p>
          <a:p>
            <a:pPr>
              <a:spcAft>
                <a:spcPts val="1200"/>
              </a:spcAft>
            </a:pPr>
            <a:r>
              <a:rPr lang="en-US" sz="1800" b="1" dirty="0">
                <a:cs typeface="Arial" panose="020B0604020202020204"/>
              </a:rPr>
              <a:t>November 7</a:t>
            </a:r>
            <a:r>
              <a:rPr lang="en-US" sz="1800" dirty="0">
                <a:cs typeface="Arial" panose="020B0604020202020204"/>
              </a:rPr>
              <a:t> – Submission deadline for any issues identified by ERCOT</a:t>
            </a:r>
          </a:p>
          <a:p>
            <a:pPr>
              <a:spcAft>
                <a:spcPts val="1200"/>
              </a:spcAft>
            </a:pPr>
            <a:r>
              <a:rPr lang="en-US" sz="1800" b="1" dirty="0">
                <a:cs typeface="Arial" panose="020B0604020202020204"/>
              </a:rPr>
              <a:t>December 31</a:t>
            </a:r>
            <a:r>
              <a:rPr lang="en-US" sz="1800" dirty="0">
                <a:cs typeface="Arial" panose="020B0604020202020204"/>
              </a:rPr>
              <a:t> – Demand response report posted; email notice for next year's survey participation status</a:t>
            </a:r>
          </a:p>
          <a:p>
            <a:pPr marL="457200" lvl="1" indent="0">
              <a:buNone/>
            </a:pPr>
            <a:endParaRPr lang="en-US" sz="1400" dirty="0">
              <a:cs typeface="Arial" panose="020B0604020202020204"/>
            </a:endParaRPr>
          </a:p>
          <a:p>
            <a:pPr lvl="1"/>
            <a:endParaRPr lang="en-US" sz="1600" dirty="0">
              <a:cs typeface="Arial" panose="020B0604020202020204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1AFD865-13A1-4440-97C1-F3939582135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7517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C263D9-B184-41BE-A6C4-49FB6714E0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 lIns="91440" tIns="45720" rIns="91440" bIns="45720" anchor="t"/>
          <a:lstStyle/>
          <a:p>
            <a:r>
              <a:rPr lang="en-US" dirty="0">
                <a:cs typeface="Arial"/>
              </a:rPr>
              <a:t>REP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622965F-D35F-476B-9E8F-EDDE92E816D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04800" y="884788"/>
            <a:ext cx="8525996" cy="5439812"/>
          </a:xfrm>
        </p:spPr>
        <p:txBody>
          <a:bodyPr lIns="91440" tIns="45720" rIns="91440" bIns="45720" anchor="t"/>
          <a:lstStyle/>
          <a:p>
            <a:pPr>
              <a:spcAft>
                <a:spcPts val="1200"/>
              </a:spcAft>
            </a:pPr>
            <a:r>
              <a:rPr lang="en-US" sz="1800" b="1" dirty="0">
                <a:cs typeface="Arial"/>
              </a:rPr>
              <a:t>August 1</a:t>
            </a:r>
            <a:r>
              <a:rPr lang="en-US" sz="1800" dirty="0">
                <a:cs typeface="Arial"/>
              </a:rPr>
              <a:t> – Market Notice on beginning of survey process; email notice to all REPs regarding survey participation status</a:t>
            </a:r>
          </a:p>
          <a:p>
            <a:pPr>
              <a:spcAft>
                <a:spcPts val="1200"/>
              </a:spcAft>
            </a:pPr>
            <a:r>
              <a:rPr lang="en-US" sz="1800" b="1" dirty="0">
                <a:cs typeface="Arial"/>
              </a:rPr>
              <a:t>August 15</a:t>
            </a:r>
            <a:r>
              <a:rPr lang="en-US" sz="1800" dirty="0">
                <a:cs typeface="Arial"/>
              </a:rPr>
              <a:t> – Due date for demand response program participation (yes/no, points of contact)</a:t>
            </a:r>
          </a:p>
          <a:p>
            <a:pPr>
              <a:spcAft>
                <a:spcPts val="1200"/>
              </a:spcAft>
            </a:pPr>
            <a:r>
              <a:rPr lang="en-US" sz="1800" b="1" dirty="0">
                <a:cs typeface="Arial"/>
              </a:rPr>
              <a:t>September 1</a:t>
            </a:r>
            <a:r>
              <a:rPr lang="en-US" sz="1800" dirty="0">
                <a:cs typeface="Arial"/>
              </a:rPr>
              <a:t> – Snapshot date for participation data</a:t>
            </a:r>
          </a:p>
          <a:p>
            <a:pPr>
              <a:spcAft>
                <a:spcPts val="1200"/>
              </a:spcAft>
            </a:pPr>
            <a:r>
              <a:rPr lang="en-US" sz="1800" b="1" dirty="0">
                <a:ea typeface="+mn-lt"/>
                <a:cs typeface="+mn-lt"/>
              </a:rPr>
              <a:t>September 11</a:t>
            </a:r>
            <a:r>
              <a:rPr lang="en-US" sz="1800" dirty="0">
                <a:ea typeface="+mn-lt"/>
                <a:cs typeface="+mn-lt"/>
              </a:rPr>
              <a:t> – ESI ID extract file provided to REPs</a:t>
            </a:r>
            <a:endParaRPr lang="en-US" sz="1800" dirty="0">
              <a:cs typeface="Arial" panose="020B0604020202020204"/>
            </a:endParaRPr>
          </a:p>
          <a:p>
            <a:pPr>
              <a:spcAft>
                <a:spcPts val="1200"/>
              </a:spcAft>
            </a:pPr>
            <a:r>
              <a:rPr lang="en-US" sz="1800" b="1" dirty="0">
                <a:cs typeface="Arial" panose="020B0604020202020204"/>
              </a:rPr>
              <a:t>October 1</a:t>
            </a:r>
            <a:r>
              <a:rPr lang="en-US" sz="1800" dirty="0">
                <a:cs typeface="Arial" panose="020B0604020202020204"/>
              </a:rPr>
              <a:t> - First day eligible to submit event data</a:t>
            </a:r>
          </a:p>
          <a:p>
            <a:pPr>
              <a:spcAft>
                <a:spcPts val="1200"/>
              </a:spcAft>
            </a:pPr>
            <a:r>
              <a:rPr lang="en-US" sz="1800" b="1" dirty="0">
                <a:ea typeface="+mn-lt"/>
                <a:cs typeface="+mn-lt"/>
              </a:rPr>
              <a:t>October 15 (13th last business day)</a:t>
            </a:r>
            <a:r>
              <a:rPr lang="en-US" sz="1800" dirty="0">
                <a:ea typeface="+mn-lt"/>
                <a:cs typeface="+mn-lt"/>
              </a:rPr>
              <a:t> - Submission deadline for participation data</a:t>
            </a:r>
            <a:endParaRPr lang="en-US" sz="1800" dirty="0">
              <a:cs typeface="Arial" panose="020B0604020202020204"/>
            </a:endParaRPr>
          </a:p>
          <a:p>
            <a:pPr>
              <a:spcAft>
                <a:spcPts val="1200"/>
              </a:spcAft>
            </a:pPr>
            <a:r>
              <a:rPr lang="en-US" sz="1800" b="1" dirty="0">
                <a:cs typeface="Arial" panose="020B0604020202020204"/>
              </a:rPr>
              <a:t>October 31</a:t>
            </a:r>
            <a:r>
              <a:rPr lang="en-US" sz="1800" dirty="0">
                <a:cs typeface="Arial" panose="020B0604020202020204"/>
              </a:rPr>
              <a:t> – Submission deadline for event data; </a:t>
            </a:r>
            <a:r>
              <a:rPr lang="en-US" sz="1800" dirty="0">
                <a:ea typeface="+mn-lt"/>
                <a:cs typeface="+mn-lt"/>
              </a:rPr>
              <a:t>deadline for any issues identified by ERCOT</a:t>
            </a:r>
          </a:p>
          <a:p>
            <a:pPr>
              <a:spcAft>
                <a:spcPts val="1200"/>
              </a:spcAft>
            </a:pPr>
            <a:r>
              <a:rPr lang="en-US" sz="1800" b="1" dirty="0">
                <a:cs typeface="Arial" panose="020B0604020202020204"/>
              </a:rPr>
              <a:t>December 31</a:t>
            </a:r>
            <a:r>
              <a:rPr lang="en-US" sz="1800" dirty="0">
                <a:cs typeface="Arial" panose="020B0604020202020204"/>
              </a:rPr>
              <a:t> – Demand response report posted; email notice for next year's survey participation status</a:t>
            </a:r>
          </a:p>
          <a:p>
            <a:pPr marL="457200" lvl="1" indent="0">
              <a:buNone/>
            </a:pPr>
            <a:endParaRPr lang="en-US" sz="1400" dirty="0">
              <a:cs typeface="Arial" panose="020B0604020202020204"/>
            </a:endParaRPr>
          </a:p>
          <a:p>
            <a:pPr lvl="1"/>
            <a:endParaRPr lang="en-US" sz="1600" dirty="0">
              <a:cs typeface="Arial" panose="020B0604020202020204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1AFD865-13A1-4440-97C1-F3939582135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2402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DC8F71-4BB9-0BA0-28BB-728129484B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Demand Response Survey Training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2958EE3-79CE-5191-1B78-FD66E9E77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Date</a:t>
            </a:r>
          </a:p>
          <a:p>
            <a:pPr lvl="1"/>
            <a:r>
              <a:rPr lang="en-US" dirty="0"/>
              <a:t>End of September?</a:t>
            </a:r>
          </a:p>
          <a:p>
            <a:pPr lvl="1"/>
            <a:endParaRPr lang="en-US" dirty="0"/>
          </a:p>
          <a:p>
            <a:r>
              <a:rPr lang="en-US" dirty="0"/>
              <a:t>Topics</a:t>
            </a:r>
          </a:p>
          <a:p>
            <a:pPr lvl="1"/>
            <a:r>
              <a:rPr lang="en-US" dirty="0"/>
              <a:t>Category definitions</a:t>
            </a:r>
          </a:p>
          <a:p>
            <a:pPr lvl="1"/>
            <a:r>
              <a:rPr lang="en-US" dirty="0"/>
              <a:t>File formats and specifications</a:t>
            </a:r>
          </a:p>
          <a:p>
            <a:pPr lvl="1"/>
            <a:r>
              <a:rPr lang="en-US" dirty="0"/>
              <a:t>Error correction guidelines</a:t>
            </a:r>
          </a:p>
          <a:p>
            <a:pPr lvl="1"/>
            <a:r>
              <a:rPr lang="en-US" dirty="0"/>
              <a:t>Other?</a:t>
            </a:r>
          </a:p>
          <a:p>
            <a:pPr lvl="1"/>
            <a:endParaRPr lang="en-US" dirty="0"/>
          </a:p>
          <a:p>
            <a:r>
              <a:rPr lang="en-US" dirty="0"/>
              <a:t>Format</a:t>
            </a:r>
          </a:p>
          <a:p>
            <a:pPr lvl="1"/>
            <a:r>
              <a:rPr lang="en-US" dirty="0"/>
              <a:t>Hybrid or virtual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BA2A008-AEE7-4344-4A4A-849417657A8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3443965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AF51A5998F0944EA03AB587B5B58FD3" ma:contentTypeVersion="8" ma:contentTypeDescription="Create a new document." ma:contentTypeScope="" ma:versionID="878aef88f412b9a53b1fae2dcc8bd22c">
  <xsd:schema xmlns:xsd="http://www.w3.org/2001/XMLSchema" xmlns:xs="http://www.w3.org/2001/XMLSchema" xmlns:p="http://schemas.microsoft.com/office/2006/metadata/properties" xmlns:ns2="5f527160-b6a2-448e-b210-55bbe2178a90" xmlns:ns3="cf8c9251-373f-4ee3-86cf-d97122226a81" targetNamespace="http://schemas.microsoft.com/office/2006/metadata/properties" ma:root="true" ma:fieldsID="e292638c76055f447802ddffc75c2630" ns2:_="" ns3:_="">
    <xsd:import namespace="5f527160-b6a2-448e-b210-55bbe2178a90"/>
    <xsd:import namespace="cf8c9251-373f-4ee3-86cf-d97122226a8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f527160-b6a2-448e-b210-55bbe2178a9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lcf76f155ced4ddcb4097134ff3c332f" ma:index="11" nillable="true" ma:taxonomy="true" ma:internalName="lcf76f155ced4ddcb4097134ff3c332f" ma:taxonomyFieldName="MediaServiceImageTags" ma:displayName="Image Tags" ma:readOnly="false" ma:fieldId="{5cf76f15-5ced-4ddc-b409-7134ff3c332f}" ma:taxonomyMulti="true" ma:sspId="a102f585-f336-4ab5-8023-668eed9f00b2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f8c9251-373f-4ee3-86cf-d97122226a81" elementFormDefault="qualified">
    <xsd:import namespace="http://schemas.microsoft.com/office/2006/documentManagement/types"/>
    <xsd:import namespace="http://schemas.microsoft.com/office/infopath/2007/PartnerControls"/>
    <xsd:element name="TaxCatchAll" ma:index="12" nillable="true" ma:displayName="Taxonomy Catch All Column" ma:hidden="true" ma:list="{87bce286-be28-47de-b9f7-94a506e34291}" ma:internalName="TaxCatchAll" ma:showField="CatchAllData" ma:web="cf8c9251-373f-4ee3-86cf-d97122226a81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F409553A-EE71-412B-83BC-37B4E783D15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f527160-b6a2-448e-b210-55bbe2178a90"/>
    <ds:schemaRef ds:uri="cf8c9251-373f-4ee3-86cf-d97122226a8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406D985E-C3BF-4A05-A4F2-2BD1E83886A2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263</Words>
  <Application>Microsoft Office PowerPoint</Application>
  <PresentationFormat>On-screen Show (4:3)</PresentationFormat>
  <Paragraphs>42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Custom Design</vt:lpstr>
      <vt:lpstr>PowerPoint Presentation</vt:lpstr>
      <vt:lpstr>NOIE</vt:lpstr>
      <vt:lpstr>REP</vt:lpstr>
      <vt:lpstr>Demand Response Survey Training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/>
  <cp:revision>136</cp:revision>
  <dcterms:created xsi:type="dcterms:W3CDTF">2017-02-27T16:27:57Z</dcterms:created>
  <dcterms:modified xsi:type="dcterms:W3CDTF">2023-07-25T19:10:58Z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7084cbda-52b8-46fb-a7b7-cb5bd465ed85_Enabled">
    <vt:lpwstr>true</vt:lpwstr>
  </property>
  <property fmtid="{D5CDD505-2E9C-101B-9397-08002B2CF9AE}" pid="3" name="MSIP_Label_7084cbda-52b8-46fb-a7b7-cb5bd465ed85_SetDate">
    <vt:lpwstr>2023-07-21T20:08:21Z</vt:lpwstr>
  </property>
  <property fmtid="{D5CDD505-2E9C-101B-9397-08002B2CF9AE}" pid="4" name="MSIP_Label_7084cbda-52b8-46fb-a7b7-cb5bd465ed85_Method">
    <vt:lpwstr>Standard</vt:lpwstr>
  </property>
  <property fmtid="{D5CDD505-2E9C-101B-9397-08002B2CF9AE}" pid="5" name="MSIP_Label_7084cbda-52b8-46fb-a7b7-cb5bd465ed85_Name">
    <vt:lpwstr>Internal</vt:lpwstr>
  </property>
  <property fmtid="{D5CDD505-2E9C-101B-9397-08002B2CF9AE}" pid="6" name="MSIP_Label_7084cbda-52b8-46fb-a7b7-cb5bd465ed85_SiteId">
    <vt:lpwstr>0afb747d-bff7-4596-a9fc-950ef9e0ec45</vt:lpwstr>
  </property>
  <property fmtid="{D5CDD505-2E9C-101B-9397-08002B2CF9AE}" pid="7" name="MSIP_Label_7084cbda-52b8-46fb-a7b7-cb5bd465ed85_ActionId">
    <vt:lpwstr>68599460-d4ca-41b5-aaaf-049c817f7112</vt:lpwstr>
  </property>
  <property fmtid="{D5CDD505-2E9C-101B-9397-08002B2CF9AE}" pid="8" name="MSIP_Label_7084cbda-52b8-46fb-a7b7-cb5bd465ed85_ContentBits">
    <vt:lpwstr>0</vt:lpwstr>
  </property>
</Properties>
</file>

<file path=docProps/thumbnail.jpeg>
</file>