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18" d="100"/>
          <a:sy n="118" d="100"/>
        </p:scale>
        <p:origin x="1404"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7/27/2023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7/27/2023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w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07/27/2023</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08/01/2023</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08/01/23</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2" name="Table 1">
            <a:extLst>
              <a:ext uri="{FF2B5EF4-FFF2-40B4-BE49-F238E27FC236}">
                <a16:creationId xmlns:a16="http://schemas.microsoft.com/office/drawing/2014/main" id="{2D0706B6-FE94-F0A6-D5DE-67FD6FE93FFA}"/>
              </a:ext>
            </a:extLst>
          </p:cNvPr>
          <p:cNvGraphicFramePr>
            <a:graphicFrameLocks noGrp="1"/>
          </p:cNvGraphicFramePr>
          <p:nvPr>
            <p:extLst>
              <p:ext uri="{D42A27DB-BD31-4B8C-83A1-F6EECF244321}">
                <p14:modId xmlns:p14="http://schemas.microsoft.com/office/powerpoint/2010/main" val="1754916270"/>
              </p:ext>
            </p:extLst>
          </p:nvPr>
        </p:nvGraphicFramePr>
        <p:xfrm>
          <a:off x="380994" y="914401"/>
          <a:ext cx="8382000" cy="5181606"/>
        </p:xfrm>
        <a:graphic>
          <a:graphicData uri="http://schemas.openxmlformats.org/drawingml/2006/table">
            <a:tbl>
              <a:tblPr/>
              <a:tblGrid>
                <a:gridCol w="698500">
                  <a:extLst>
                    <a:ext uri="{9D8B030D-6E8A-4147-A177-3AD203B41FA5}">
                      <a16:colId xmlns:a16="http://schemas.microsoft.com/office/drawing/2014/main" val="140879281"/>
                    </a:ext>
                  </a:extLst>
                </a:gridCol>
                <a:gridCol w="698500">
                  <a:extLst>
                    <a:ext uri="{9D8B030D-6E8A-4147-A177-3AD203B41FA5}">
                      <a16:colId xmlns:a16="http://schemas.microsoft.com/office/drawing/2014/main" val="1491793738"/>
                    </a:ext>
                  </a:extLst>
                </a:gridCol>
                <a:gridCol w="698500">
                  <a:extLst>
                    <a:ext uri="{9D8B030D-6E8A-4147-A177-3AD203B41FA5}">
                      <a16:colId xmlns:a16="http://schemas.microsoft.com/office/drawing/2014/main" val="4151975134"/>
                    </a:ext>
                  </a:extLst>
                </a:gridCol>
                <a:gridCol w="698500">
                  <a:extLst>
                    <a:ext uri="{9D8B030D-6E8A-4147-A177-3AD203B41FA5}">
                      <a16:colId xmlns:a16="http://schemas.microsoft.com/office/drawing/2014/main" val="1475265263"/>
                    </a:ext>
                  </a:extLst>
                </a:gridCol>
                <a:gridCol w="698500">
                  <a:extLst>
                    <a:ext uri="{9D8B030D-6E8A-4147-A177-3AD203B41FA5}">
                      <a16:colId xmlns:a16="http://schemas.microsoft.com/office/drawing/2014/main" val="1049937508"/>
                    </a:ext>
                  </a:extLst>
                </a:gridCol>
                <a:gridCol w="698500">
                  <a:extLst>
                    <a:ext uri="{9D8B030D-6E8A-4147-A177-3AD203B41FA5}">
                      <a16:colId xmlns:a16="http://schemas.microsoft.com/office/drawing/2014/main" val="2929898589"/>
                    </a:ext>
                  </a:extLst>
                </a:gridCol>
                <a:gridCol w="698500">
                  <a:extLst>
                    <a:ext uri="{9D8B030D-6E8A-4147-A177-3AD203B41FA5}">
                      <a16:colId xmlns:a16="http://schemas.microsoft.com/office/drawing/2014/main" val="3361849840"/>
                    </a:ext>
                  </a:extLst>
                </a:gridCol>
                <a:gridCol w="698500">
                  <a:extLst>
                    <a:ext uri="{9D8B030D-6E8A-4147-A177-3AD203B41FA5}">
                      <a16:colId xmlns:a16="http://schemas.microsoft.com/office/drawing/2014/main" val="2909146585"/>
                    </a:ext>
                  </a:extLst>
                </a:gridCol>
                <a:gridCol w="698500">
                  <a:extLst>
                    <a:ext uri="{9D8B030D-6E8A-4147-A177-3AD203B41FA5}">
                      <a16:colId xmlns:a16="http://schemas.microsoft.com/office/drawing/2014/main" val="2693881428"/>
                    </a:ext>
                  </a:extLst>
                </a:gridCol>
                <a:gridCol w="698500">
                  <a:extLst>
                    <a:ext uri="{9D8B030D-6E8A-4147-A177-3AD203B41FA5}">
                      <a16:colId xmlns:a16="http://schemas.microsoft.com/office/drawing/2014/main" val="3984594070"/>
                    </a:ext>
                  </a:extLst>
                </a:gridCol>
                <a:gridCol w="698500">
                  <a:extLst>
                    <a:ext uri="{9D8B030D-6E8A-4147-A177-3AD203B41FA5}">
                      <a16:colId xmlns:a16="http://schemas.microsoft.com/office/drawing/2014/main" val="1008039688"/>
                    </a:ext>
                  </a:extLst>
                </a:gridCol>
                <a:gridCol w="698500">
                  <a:extLst>
                    <a:ext uri="{9D8B030D-6E8A-4147-A177-3AD203B41FA5}">
                      <a16:colId xmlns:a16="http://schemas.microsoft.com/office/drawing/2014/main" val="1261572237"/>
                    </a:ext>
                  </a:extLst>
                </a:gridCol>
              </a:tblGrid>
              <a:tr h="246054">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5">
                  <a:txBody>
                    <a:bodyPr/>
                    <a:lstStyle/>
                    <a:p>
                      <a:pPr algn="ctr" fontAlgn="b"/>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622462133"/>
                  </a:ext>
                </a:extLst>
              </a:tr>
              <a:tr h="506580">
                <a:tc>
                  <a:txBody>
                    <a:bodyPr/>
                    <a:lstStyle/>
                    <a:p>
                      <a:pPr algn="ctr" fontAlgn="b"/>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6588901"/>
                  </a:ext>
                </a:extLst>
              </a:tr>
              <a:tr h="246054">
                <a:tc>
                  <a:txBody>
                    <a:bodyPr/>
                    <a:lstStyle/>
                    <a:p>
                      <a:pPr algn="ctr" fontAlgn="b"/>
                      <a:r>
                        <a:rPr lang="en-US" sz="800" b="0" i="0" u="none" strike="noStrike">
                          <a:solidFill>
                            <a:srgbClr val="000000"/>
                          </a:solidFill>
                          <a:effectLst/>
                          <a:latin typeface="Calibri" panose="020F0502020204030204" pitchFamily="34" charset="0"/>
                        </a:rPr>
                        <a:t>2021-12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70,637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214,374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285,011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1,908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1,677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3,799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90305237"/>
                  </a:ext>
                </a:extLst>
              </a:tr>
              <a:tr h="246054">
                <a:tc>
                  <a:txBody>
                    <a:bodyPr/>
                    <a:lstStyle/>
                    <a:p>
                      <a:pPr algn="ctr" fontAlgn="b"/>
                      <a:r>
                        <a:rPr lang="en-US" sz="800" b="0" i="0" u="none" strike="noStrike">
                          <a:solidFill>
                            <a:srgbClr val="000000"/>
                          </a:solidFill>
                          <a:effectLst/>
                          <a:latin typeface="Calibri" panose="020F0502020204030204" pitchFamily="34" charset="0"/>
                        </a:rPr>
                        <a:t>2022-01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104,313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221,439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325,752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1771383"/>
                  </a:ext>
                </a:extLst>
              </a:tr>
              <a:tr h="246054">
                <a:tc>
                  <a:txBody>
                    <a:bodyPr/>
                    <a:lstStyle/>
                    <a:p>
                      <a:pPr algn="ctr" fontAlgn="b"/>
                      <a:r>
                        <a:rPr lang="en-US" sz="800" b="0" i="0" u="none" strike="noStrike">
                          <a:solidFill>
                            <a:srgbClr val="000000"/>
                          </a:solidFill>
                          <a:effectLst/>
                          <a:latin typeface="Calibri" panose="020F0502020204030204" pitchFamily="34" charset="0"/>
                        </a:rPr>
                        <a:t>2022-02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105,063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208,309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313,372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1,352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1,776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3,424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34311222"/>
                  </a:ext>
                </a:extLst>
              </a:tr>
              <a:tr h="246054">
                <a:tc>
                  <a:txBody>
                    <a:bodyPr/>
                    <a:lstStyle/>
                    <a:p>
                      <a:pPr algn="ctr" fontAlgn="b"/>
                      <a:r>
                        <a:rPr lang="en-US" sz="800" b="0" i="0" u="none" strike="noStrike">
                          <a:solidFill>
                            <a:srgbClr val="000000"/>
                          </a:solidFill>
                          <a:effectLst/>
                          <a:latin typeface="Calibri" panose="020F0502020204030204" pitchFamily="34" charset="0"/>
                        </a:rPr>
                        <a:t>2022-03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112,865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269,490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382,355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1,937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2,223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4,518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6222636"/>
                  </a:ext>
                </a:extLst>
              </a:tr>
              <a:tr h="246054">
                <a:tc>
                  <a:txBody>
                    <a:bodyPr/>
                    <a:lstStyle/>
                    <a:p>
                      <a:pPr algn="ctr" fontAlgn="b"/>
                      <a:r>
                        <a:rPr lang="en-US" sz="800" b="0" i="0" u="none" strike="noStrike">
                          <a:solidFill>
                            <a:srgbClr val="000000"/>
                          </a:solidFill>
                          <a:effectLst/>
                          <a:latin typeface="Calibri" panose="020F0502020204030204" pitchFamily="34" charset="0"/>
                        </a:rPr>
                        <a:t>2022-04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128,697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247,896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376,593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4,458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92382704"/>
                  </a:ext>
                </a:extLst>
              </a:tr>
              <a:tr h="246054">
                <a:tc>
                  <a:txBody>
                    <a:bodyPr/>
                    <a:lstStyle/>
                    <a:p>
                      <a:pPr algn="ctr" fontAlgn="b"/>
                      <a:r>
                        <a:rPr lang="en-US" sz="800" b="0" i="0" u="none" strike="noStrike">
                          <a:solidFill>
                            <a:srgbClr val="000000"/>
                          </a:solidFill>
                          <a:effectLst/>
                          <a:latin typeface="Calibri" panose="020F0502020204030204" pitchFamily="34" charset="0"/>
                        </a:rPr>
                        <a:t>2022-05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131,481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257,179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388,660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2,789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5,963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85644343"/>
                  </a:ext>
                </a:extLst>
              </a:tr>
              <a:tr h="246054">
                <a:tc>
                  <a:txBody>
                    <a:bodyPr/>
                    <a:lstStyle/>
                    <a:p>
                      <a:pPr algn="ctr" fontAlgn="b"/>
                      <a:r>
                        <a:rPr lang="en-US" sz="800" b="0" i="0" u="none" strike="noStrike">
                          <a:solidFill>
                            <a:srgbClr val="000000"/>
                          </a:solidFill>
                          <a:effectLst/>
                          <a:latin typeface="Calibri" panose="020F0502020204030204" pitchFamily="34" charset="0"/>
                        </a:rPr>
                        <a:t>2022-06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103,647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286,099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389,746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1,718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2,381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35552443"/>
                  </a:ext>
                </a:extLst>
              </a:tr>
              <a:tr h="246054">
                <a:tc>
                  <a:txBody>
                    <a:bodyPr/>
                    <a:lstStyle/>
                    <a:p>
                      <a:pPr algn="ctr" fontAlgn="b"/>
                      <a:r>
                        <a:rPr lang="en-US" sz="800" b="0" i="0" u="none" strike="noStrike">
                          <a:solidFill>
                            <a:srgbClr val="000000"/>
                          </a:solidFill>
                          <a:effectLst/>
                          <a:latin typeface="Calibri" panose="020F0502020204030204" pitchFamily="34" charset="0"/>
                        </a:rPr>
                        <a:t>2022-07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96,502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277,038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373,540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1,660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633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92824473"/>
                  </a:ext>
                </a:extLst>
              </a:tr>
              <a:tr h="246054">
                <a:tc>
                  <a:txBody>
                    <a:bodyPr/>
                    <a:lstStyle/>
                    <a:p>
                      <a:pPr algn="ctr" fontAlgn="b"/>
                      <a:r>
                        <a:rPr lang="en-US" sz="800" b="0" i="0" u="none" strike="noStrike">
                          <a:solidFill>
                            <a:srgbClr val="000000"/>
                          </a:solidFill>
                          <a:effectLst/>
                          <a:latin typeface="Calibri" panose="020F0502020204030204" pitchFamily="34" charset="0"/>
                        </a:rPr>
                        <a:t>2022-08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102,478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320,856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423,334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5,311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1644048"/>
                  </a:ext>
                </a:extLst>
              </a:tr>
              <a:tr h="246054">
                <a:tc>
                  <a:txBody>
                    <a:bodyPr/>
                    <a:lstStyle/>
                    <a:p>
                      <a:pPr algn="ctr" fontAlgn="b"/>
                      <a:r>
                        <a:rPr lang="en-US" sz="800" b="0" i="0" u="none" strike="noStrike">
                          <a:solidFill>
                            <a:srgbClr val="000000"/>
                          </a:solidFill>
                          <a:effectLst/>
                          <a:latin typeface="Calibri" panose="020F0502020204030204" pitchFamily="34" charset="0"/>
                        </a:rPr>
                        <a:t>2022-09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81,440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284,323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365,763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2,281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4,308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4656293"/>
                  </a:ext>
                </a:extLst>
              </a:tr>
              <a:tr h="246054">
                <a:tc>
                  <a:txBody>
                    <a:bodyPr/>
                    <a:lstStyle/>
                    <a:p>
                      <a:pPr algn="ctr" fontAlgn="b"/>
                      <a:r>
                        <a:rPr lang="en-US" sz="800" b="0" i="0" u="none" strike="noStrike">
                          <a:solidFill>
                            <a:srgbClr val="000000"/>
                          </a:solidFill>
                          <a:effectLst/>
                          <a:latin typeface="Calibri" panose="020F0502020204030204" pitchFamily="34" charset="0"/>
                        </a:rPr>
                        <a:t>2022-10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75,040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261,008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336,048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1,925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69413227"/>
                  </a:ext>
                </a:extLst>
              </a:tr>
              <a:tr h="246054">
                <a:tc>
                  <a:txBody>
                    <a:bodyPr/>
                    <a:lstStyle/>
                    <a:p>
                      <a:pPr algn="ctr" fontAlgn="b"/>
                      <a:r>
                        <a:rPr lang="en-US" sz="800" b="0" i="0" u="none" strike="noStrike">
                          <a:solidFill>
                            <a:srgbClr val="000000"/>
                          </a:solidFill>
                          <a:effectLst/>
                          <a:latin typeface="Calibri" panose="020F0502020204030204" pitchFamily="34" charset="0"/>
                        </a:rPr>
                        <a:t>2022-11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70,446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231,597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302,043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3,777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43258151"/>
                  </a:ext>
                </a:extLst>
              </a:tr>
              <a:tr h="246054">
                <a:tc>
                  <a:txBody>
                    <a:bodyPr/>
                    <a:lstStyle/>
                    <a:p>
                      <a:pPr algn="ctr" fontAlgn="b"/>
                      <a:r>
                        <a:rPr lang="en-US" sz="800" b="0" i="0" u="none" strike="noStrike">
                          <a:solidFill>
                            <a:srgbClr val="000000"/>
                          </a:solidFill>
                          <a:effectLst/>
                          <a:latin typeface="Calibri" panose="020F0502020204030204" pitchFamily="34" charset="0"/>
                        </a:rPr>
                        <a:t>2022-12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70,513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232,968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303,481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3,972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8336931"/>
                  </a:ext>
                </a:extLst>
              </a:tr>
              <a:tr h="246054">
                <a:tc>
                  <a:txBody>
                    <a:bodyPr/>
                    <a:lstStyle/>
                    <a:p>
                      <a:pPr algn="ctr" fontAlgn="b"/>
                      <a:r>
                        <a:rPr lang="en-US" sz="800" b="0" i="0" u="none" strike="noStrike">
                          <a:solidFill>
                            <a:srgbClr val="000000"/>
                          </a:solidFill>
                          <a:effectLst/>
                          <a:latin typeface="Calibri" panose="020F0502020204030204" pitchFamily="34" charset="0"/>
                        </a:rPr>
                        <a:t>2023-01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79,563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245,413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324,976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1,300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1,890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3,535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57072023"/>
                  </a:ext>
                </a:extLst>
              </a:tr>
              <a:tr h="246054">
                <a:tc>
                  <a:txBody>
                    <a:bodyPr/>
                    <a:lstStyle/>
                    <a:p>
                      <a:pPr algn="ctr" fontAlgn="b"/>
                      <a:r>
                        <a:rPr lang="en-US" sz="800" b="0" i="0" u="none" strike="noStrike">
                          <a:solidFill>
                            <a:srgbClr val="000000"/>
                          </a:solidFill>
                          <a:effectLst/>
                          <a:latin typeface="Calibri" panose="020F0502020204030204" pitchFamily="34" charset="0"/>
                        </a:rPr>
                        <a:t>2023-02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127,309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239,968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367,277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1,330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3,170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0.86%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8449418"/>
                  </a:ext>
                </a:extLst>
              </a:tr>
              <a:tr h="246054">
                <a:tc>
                  <a:txBody>
                    <a:bodyPr/>
                    <a:lstStyle/>
                    <a:p>
                      <a:pPr algn="ctr" fontAlgn="b"/>
                      <a:r>
                        <a:rPr lang="en-US" sz="800" b="0" i="0" u="none" strike="noStrike">
                          <a:solidFill>
                            <a:srgbClr val="000000"/>
                          </a:solidFill>
                          <a:effectLst/>
                          <a:latin typeface="Calibri" panose="020F0502020204030204" pitchFamily="34" charset="0"/>
                        </a:rPr>
                        <a:t>2023-03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96,905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281,040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377,945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1,573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1,851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3,763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2191191"/>
                  </a:ext>
                </a:extLst>
              </a:tr>
              <a:tr h="246054">
                <a:tc>
                  <a:txBody>
                    <a:bodyPr/>
                    <a:lstStyle/>
                    <a:p>
                      <a:pPr algn="ctr" fontAlgn="b"/>
                      <a:r>
                        <a:rPr lang="en-US" sz="800" b="0" i="0" u="none" strike="noStrike">
                          <a:solidFill>
                            <a:srgbClr val="000000"/>
                          </a:solidFill>
                          <a:effectLst/>
                          <a:latin typeface="Calibri" panose="020F0502020204030204" pitchFamily="34" charset="0"/>
                        </a:rPr>
                        <a:t>2023-04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78,600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245,045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323,645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1,582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1,884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3,798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73431827"/>
                  </a:ext>
                </a:extLst>
              </a:tr>
              <a:tr h="246054">
                <a:tc>
                  <a:txBody>
                    <a:bodyPr/>
                    <a:lstStyle/>
                    <a:p>
                      <a:pPr algn="ctr" fontAlgn="b"/>
                      <a:r>
                        <a:rPr lang="en-US" sz="800" b="0" i="0" u="none" strike="noStrike">
                          <a:solidFill>
                            <a:srgbClr val="000000"/>
                          </a:solidFill>
                          <a:effectLst/>
                          <a:latin typeface="Calibri" panose="020F0502020204030204" pitchFamily="34" charset="0"/>
                        </a:rPr>
                        <a:t>2023-05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92,186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267,939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360,125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1,580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2,086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59644444"/>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08/01/23</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May 2023 - IAG/IAL Statistics</a:t>
            </a:r>
          </a:p>
          <a:p>
            <a:r>
              <a:rPr lang="en-US" altLang="en-US" dirty="0"/>
              <a:t>Top 10 – May 2023 -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May 2023 -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08/01/23</a:t>
            </a:r>
          </a:p>
        </p:txBody>
      </p:sp>
      <p:graphicFrame>
        <p:nvGraphicFramePr>
          <p:cNvPr id="3" name="Table 2">
            <a:extLst>
              <a:ext uri="{FF2B5EF4-FFF2-40B4-BE49-F238E27FC236}">
                <a16:creationId xmlns:a16="http://schemas.microsoft.com/office/drawing/2014/main" id="{DCBC05D5-572A-7359-43F7-C7737410322C}"/>
              </a:ext>
            </a:extLst>
          </p:cNvPr>
          <p:cNvGraphicFramePr>
            <a:graphicFrameLocks noGrp="1"/>
          </p:cNvGraphicFramePr>
          <p:nvPr>
            <p:extLst>
              <p:ext uri="{D42A27DB-BD31-4B8C-83A1-F6EECF244321}">
                <p14:modId xmlns:p14="http://schemas.microsoft.com/office/powerpoint/2010/main" val="2309429078"/>
              </p:ext>
            </p:extLst>
          </p:nvPr>
        </p:nvGraphicFramePr>
        <p:xfrm>
          <a:off x="2120899" y="1102909"/>
          <a:ext cx="4902201" cy="3914775"/>
        </p:xfrm>
        <a:graphic>
          <a:graphicData uri="http://schemas.openxmlformats.org/drawingml/2006/table">
            <a:tbl>
              <a:tblPr/>
              <a:tblGrid>
                <a:gridCol w="1148953">
                  <a:extLst>
                    <a:ext uri="{9D8B030D-6E8A-4147-A177-3AD203B41FA5}">
                      <a16:colId xmlns:a16="http://schemas.microsoft.com/office/drawing/2014/main" val="3423278933"/>
                    </a:ext>
                  </a:extLst>
                </a:gridCol>
                <a:gridCol w="938312">
                  <a:extLst>
                    <a:ext uri="{9D8B030D-6E8A-4147-A177-3AD203B41FA5}">
                      <a16:colId xmlns:a16="http://schemas.microsoft.com/office/drawing/2014/main" val="1202123133"/>
                    </a:ext>
                  </a:extLst>
                </a:gridCol>
                <a:gridCol w="938312">
                  <a:extLst>
                    <a:ext uri="{9D8B030D-6E8A-4147-A177-3AD203B41FA5}">
                      <a16:colId xmlns:a16="http://schemas.microsoft.com/office/drawing/2014/main" val="88919757"/>
                    </a:ext>
                  </a:extLst>
                </a:gridCol>
                <a:gridCol w="938312">
                  <a:extLst>
                    <a:ext uri="{9D8B030D-6E8A-4147-A177-3AD203B41FA5}">
                      <a16:colId xmlns:a16="http://schemas.microsoft.com/office/drawing/2014/main" val="108758188"/>
                    </a:ext>
                  </a:extLst>
                </a:gridCol>
                <a:gridCol w="938312">
                  <a:extLst>
                    <a:ext uri="{9D8B030D-6E8A-4147-A177-3AD203B41FA5}">
                      <a16:colId xmlns:a16="http://schemas.microsoft.com/office/drawing/2014/main" val="298171513"/>
                    </a:ext>
                  </a:extLst>
                </a:gridCol>
              </a:tblGrid>
              <a:tr h="295275">
                <a:tc gridSpan="5">
                  <a:txBody>
                    <a:bodyPr/>
                    <a:lstStyle/>
                    <a:p>
                      <a:pPr algn="ctr" fontAlgn="b"/>
                      <a:r>
                        <a:rPr lang="en-US" sz="1800" b="1" i="0" u="none" strike="noStrike">
                          <a:solidFill>
                            <a:srgbClr val="000000"/>
                          </a:solidFill>
                          <a:effectLst/>
                          <a:latin typeface="Arial" panose="020B0604020202020204" pitchFamily="34" charset="0"/>
                        </a:rPr>
                        <a:t>Total IAG+IAL % of Total Enrollments: 1.02%</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928845733"/>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897484580"/>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974985160"/>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477087051"/>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2,391</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991842898"/>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814109181"/>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97641888"/>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208587242"/>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1,275</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8415265"/>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704106786"/>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435991514"/>
                  </a:ext>
                </a:extLst>
              </a:tr>
              <a:tr h="295275">
                <a:tc gridSpan="5">
                  <a:txBody>
                    <a:bodyPr/>
                    <a:lstStyle/>
                    <a:p>
                      <a:pPr algn="ctr" fontAlgn="b"/>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284296"/>
                  </a:ext>
                </a:extLst>
              </a:tr>
              <a:tr h="238125">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237496004"/>
                  </a:ext>
                </a:extLst>
              </a:tr>
              <a:tr h="190500">
                <a:tc>
                  <a:txBody>
                    <a:bodyPr/>
                    <a:lstStyle/>
                    <a:p>
                      <a:pPr algn="ctr" fontAlgn="b"/>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790068870"/>
                  </a:ext>
                </a:extLst>
              </a:tr>
              <a:tr h="190500">
                <a:tc>
                  <a:txBody>
                    <a:bodyPr/>
                    <a:lstStyle/>
                    <a:p>
                      <a:pPr algn="ctr" fontAlgn="b"/>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3710741524"/>
                  </a:ext>
                </a:extLst>
              </a:tr>
              <a:tr h="190500">
                <a:tc>
                  <a:txBody>
                    <a:bodyPr/>
                    <a:lstStyle/>
                    <a:p>
                      <a:pPr algn="ctr" fontAlgn="b"/>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120112284"/>
                  </a:ext>
                </a:extLst>
              </a:tr>
              <a:tr h="190500">
                <a:tc>
                  <a:txBody>
                    <a:bodyPr/>
                    <a:lstStyle/>
                    <a:p>
                      <a:pPr algn="ctr" fontAlgn="b"/>
                      <a:r>
                        <a:rPr lang="en-US" sz="1100" b="1" i="0" u="none" strike="noStrike">
                          <a:solidFill>
                            <a:srgbClr val="000000"/>
                          </a:solidFill>
                          <a:effectLst/>
                          <a:latin typeface="Calibri" panose="020F0502020204030204" pitchFamily="34" charset="0"/>
                        </a:rPr>
                        <a:t>&gt;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dirty="0">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2715015633"/>
                  </a:ext>
                </a:extLst>
              </a:tr>
            </a:tbl>
          </a:graphicData>
        </a:graphic>
      </p:graphicFrame>
      <p:graphicFrame>
        <p:nvGraphicFramePr>
          <p:cNvPr id="5" name="Object 4">
            <a:extLst>
              <a:ext uri="{FF2B5EF4-FFF2-40B4-BE49-F238E27FC236}">
                <a16:creationId xmlns:a16="http://schemas.microsoft.com/office/drawing/2014/main" id="{D46EA709-FF44-3406-3611-D9793D637A67}"/>
              </a:ext>
            </a:extLst>
          </p:cNvPr>
          <p:cNvGraphicFramePr>
            <a:graphicFrameLocks noChangeAspect="1"/>
          </p:cNvGraphicFramePr>
          <p:nvPr>
            <p:extLst>
              <p:ext uri="{D42A27DB-BD31-4B8C-83A1-F6EECF244321}">
                <p14:modId xmlns:p14="http://schemas.microsoft.com/office/powerpoint/2010/main" val="3483603878"/>
              </p:ext>
            </p:extLst>
          </p:nvPr>
        </p:nvGraphicFramePr>
        <p:xfrm>
          <a:off x="4114799" y="5282393"/>
          <a:ext cx="914400" cy="771525"/>
        </p:xfrm>
        <a:graphic>
          <a:graphicData uri="http://schemas.openxmlformats.org/presentationml/2006/ole">
            <mc:AlternateContent xmlns:mc="http://schemas.openxmlformats.org/markup-compatibility/2006">
              <mc:Choice xmlns:v="urn:schemas-microsoft-com:vml" Requires="v">
                <p:oleObj name="Worksheet" showAsIcon="1" r:id="rId3" imgW="914400" imgH="771480" progId="Excel.Sheet.12">
                  <p:embed/>
                </p:oleObj>
              </mc:Choice>
              <mc:Fallback>
                <p:oleObj name="Worksheet" showAsIcon="1" r:id="rId3" imgW="914400" imgH="771480" progId="Excel.Sheet.12">
                  <p:embed/>
                  <p:pic>
                    <p:nvPicPr>
                      <p:cNvPr id="0" name=""/>
                      <p:cNvPicPr/>
                      <p:nvPr/>
                    </p:nvPicPr>
                    <p:blipFill>
                      <a:blip r:embed="rId4"/>
                      <a:stretch>
                        <a:fillRect/>
                      </a:stretch>
                    </p:blipFill>
                    <p:spPr>
                      <a:xfrm>
                        <a:off x="4114799" y="5282393"/>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May 2023 -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08/01/23</a:t>
            </a:r>
          </a:p>
        </p:txBody>
      </p:sp>
      <p:pic>
        <p:nvPicPr>
          <p:cNvPr id="5" name="Picture 4" descr="Chart, scatter chart&#10;&#10;Description automatically generated">
            <a:extLst>
              <a:ext uri="{FF2B5EF4-FFF2-40B4-BE49-F238E27FC236}">
                <a16:creationId xmlns:a16="http://schemas.microsoft.com/office/drawing/2014/main" id="{DB1BF567-5B50-F44D-B832-6903E3E100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31147"/>
            <a:ext cx="9144000" cy="1524000"/>
          </a:xfrm>
          <a:prstGeom prst="rect">
            <a:avLst/>
          </a:prstGeom>
        </p:spPr>
      </p:pic>
      <p:sp>
        <p:nvSpPr>
          <p:cNvPr id="7" name="TextBox 6">
            <a:extLst>
              <a:ext uri="{FF2B5EF4-FFF2-40B4-BE49-F238E27FC236}">
                <a16:creationId xmlns:a16="http://schemas.microsoft.com/office/drawing/2014/main" id="{C1618199-8D67-760D-C99E-0F907124D6B5}"/>
              </a:ext>
            </a:extLst>
          </p:cNvPr>
          <p:cNvSpPr txBox="1"/>
          <p:nvPr/>
        </p:nvSpPr>
        <p:spPr>
          <a:xfrm>
            <a:off x="8077200" y="918705"/>
            <a:ext cx="228600"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4</a:t>
            </a:r>
          </a:p>
        </p:txBody>
      </p:sp>
      <p:sp>
        <p:nvSpPr>
          <p:cNvPr id="8" name="TextBox 7">
            <a:extLst>
              <a:ext uri="{FF2B5EF4-FFF2-40B4-BE49-F238E27FC236}">
                <a16:creationId xmlns:a16="http://schemas.microsoft.com/office/drawing/2014/main" id="{76175334-7BE5-5DC7-1375-FFEBBE517C27}"/>
              </a:ext>
            </a:extLst>
          </p:cNvPr>
          <p:cNvSpPr txBox="1"/>
          <p:nvPr/>
        </p:nvSpPr>
        <p:spPr>
          <a:xfrm>
            <a:off x="6172200" y="918705"/>
            <a:ext cx="228600"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2</a:t>
            </a:r>
          </a:p>
        </p:txBody>
      </p:sp>
      <p:pic>
        <p:nvPicPr>
          <p:cNvPr id="11" name="Picture 10" descr="Chart, box and whisker chart&#10;&#10;Description automatically generated">
            <a:extLst>
              <a:ext uri="{FF2B5EF4-FFF2-40B4-BE49-F238E27FC236}">
                <a16:creationId xmlns:a16="http://schemas.microsoft.com/office/drawing/2014/main" id="{FD3F112E-2A1B-2D5E-2A02-662448B2702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6" name="Picture 15" descr="Chart, scatter chart&#10;&#10;Description automatically generated">
            <a:extLst>
              <a:ext uri="{FF2B5EF4-FFF2-40B4-BE49-F238E27FC236}">
                <a16:creationId xmlns:a16="http://schemas.microsoft.com/office/drawing/2014/main" id="{82647E71-9FEA-261B-E601-5865F694D26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415295"/>
            <a:ext cx="9144000" cy="1524000"/>
          </a:xfrm>
          <a:prstGeom prst="rect">
            <a:avLst/>
          </a:prstGeom>
        </p:spPr>
      </p:pic>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May 2023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08/01/23</a:t>
            </a:r>
          </a:p>
        </p:txBody>
      </p:sp>
      <p:pic>
        <p:nvPicPr>
          <p:cNvPr id="5" name="Picture 4" descr="Chart, scatter chart, box and whisker chart&#10;&#10;Description automatically generated">
            <a:extLst>
              <a:ext uri="{FF2B5EF4-FFF2-40B4-BE49-F238E27FC236}">
                <a16:creationId xmlns:a16="http://schemas.microsoft.com/office/drawing/2014/main" id="{B999036C-08A7-3A31-A797-C13CE3076F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33420"/>
            <a:ext cx="9144000" cy="1524000"/>
          </a:xfrm>
          <a:prstGeom prst="rect">
            <a:avLst/>
          </a:prstGeom>
        </p:spPr>
      </p:pic>
      <p:pic>
        <p:nvPicPr>
          <p:cNvPr id="9" name="Picture 8" descr="Chart, bar chart, box and whisker chart&#10;&#10;Description automatically generated">
            <a:extLst>
              <a:ext uri="{FF2B5EF4-FFF2-40B4-BE49-F238E27FC236}">
                <a16:creationId xmlns:a16="http://schemas.microsoft.com/office/drawing/2014/main" id="{6C00128F-8B91-81AC-CFBF-4F6B5E9FCE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2" name="Picture 11" descr="Chart, box and whisker chart&#10;&#10;Description automatically generated">
            <a:extLst>
              <a:ext uri="{FF2B5EF4-FFF2-40B4-BE49-F238E27FC236}">
                <a16:creationId xmlns:a16="http://schemas.microsoft.com/office/drawing/2014/main" id="{2A378752-812B-1912-03B8-A0E4FC8F123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300580"/>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08/01/23</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08/01/23</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dirty="0">
                <a:solidFill>
                  <a:schemeClr val="tx1"/>
                </a:solidFill>
              </a:rPr>
              <a:t>Top - 12 Month Average Rescission % </a:t>
            </a:r>
            <a:r>
              <a:rPr lang="en-US" altLang="en-US" sz="1800" u="sng" dirty="0">
                <a:solidFill>
                  <a:schemeClr val="tx1"/>
                </a:solidFill>
              </a:rPr>
              <a:t>Greater</a:t>
            </a:r>
            <a:r>
              <a:rPr lang="en-US" altLang="en-US" sz="1800" dirty="0">
                <a:solidFill>
                  <a:schemeClr val="tx1"/>
                </a:solidFill>
              </a:rPr>
              <a:t> Than 1% of Switches thru May 2023 With number of months Greater Than 1%</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08/01/23</a:t>
            </a:r>
          </a:p>
        </p:txBody>
      </p:sp>
      <p:pic>
        <p:nvPicPr>
          <p:cNvPr id="5" name="Picture 4" descr="Chart, bar chart&#10;&#10;Description automatically generated">
            <a:extLst>
              <a:ext uri="{FF2B5EF4-FFF2-40B4-BE49-F238E27FC236}">
                <a16:creationId xmlns:a16="http://schemas.microsoft.com/office/drawing/2014/main" id="{F0BDBFC4-455E-5AFC-25F7-FF8BA527A9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08/01/23</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17565</TotalTime>
  <Words>1168</Words>
  <Application>Microsoft Office PowerPoint</Application>
  <PresentationFormat>On-screen Show (4:3)</PresentationFormat>
  <Paragraphs>359</Paragraphs>
  <Slides>11</Slides>
  <Notes>9</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Times New Roman</vt:lpstr>
      <vt:lpstr>1_Custom Design</vt:lpstr>
      <vt:lpstr>Office Theme</vt:lpstr>
      <vt:lpstr>Custom Design</vt:lpstr>
      <vt:lpstr>Microsoft Excel Worksheet</vt:lpstr>
      <vt:lpstr>PowerPoint Presentation</vt:lpstr>
      <vt:lpstr>PowerPoint Presentation</vt:lpstr>
      <vt:lpstr>     May 2023 - IAG/IAL Statistics</vt:lpstr>
      <vt:lpstr>Top 10 - May 2023 - IAG/IAL % Greater Than 1% of Enrollments With number of months Greater Than 1%  </vt:lpstr>
      <vt:lpstr>Top 10 - 12 Month Average IAG/IAL % Greater Than 1% of Enrollments thru May 2023 With number of months Greater Than 1% </vt:lpstr>
      <vt:lpstr>Explanation of IAG/IAL Slides Data</vt:lpstr>
      <vt:lpstr>Explanation of IAG/IAL Slides Data (Cont)</vt:lpstr>
      <vt:lpstr>Top - 12 Month Average Rescission % Greater Than 1% of Switches thru May 2023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Yockey, Paul</cp:lastModifiedBy>
  <cp:revision>449</cp:revision>
  <cp:lastPrinted>2016-01-21T20:53:15Z</cp:lastPrinted>
  <dcterms:created xsi:type="dcterms:W3CDTF">2016-01-21T15:20:31Z</dcterms:created>
  <dcterms:modified xsi:type="dcterms:W3CDTF">2023-07-27T19:41:09Z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2023-07-27T18:52:37Z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f659e144-ea40-4eb8-9716-d60e96740848</vt:lpwstr>
  </property>
  <property fmtid="{D5CDD505-2E9C-101B-9397-08002B2CF9AE}" pid="9" name="MSIP_Label_7084cbda-52b8-46fb-a7b7-cb5bd465ed85_ContentBits">
    <vt:lpwstr>0</vt:lpwstr>
  </property>
</Properties>
</file>