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257" r:id="rId8"/>
    <p:sldId id="265" r:id="rId9"/>
    <p:sldId id="266" r:id="rId10"/>
    <p:sldId id="267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98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2022/08</c:v>
                </c:pt>
                <c:pt idx="1">
                  <c:v>2022/09</c:v>
                </c:pt>
                <c:pt idx="2">
                  <c:v>2022/10</c:v>
                </c:pt>
                <c:pt idx="3">
                  <c:v>2022/11</c:v>
                </c:pt>
                <c:pt idx="4">
                  <c:v>2022/12</c:v>
                </c:pt>
                <c:pt idx="5">
                  <c:v>2023/01</c:v>
                </c:pt>
                <c:pt idx="6">
                  <c:v>2023/02</c:v>
                </c:pt>
                <c:pt idx="7">
                  <c:v>2023/03</c:v>
                </c:pt>
                <c:pt idx="8">
                  <c:v>2023/04</c:v>
                </c:pt>
                <c:pt idx="9">
                  <c:v>2023/05</c:v>
                </c:pt>
                <c:pt idx="10">
                  <c:v>2023/06</c:v>
                </c:pt>
                <c:pt idx="11">
                  <c:v>2023/07</c:v>
                </c:pt>
              </c:strCache>
            </c:strRef>
          </c:cat>
          <c:val>
            <c:numRef>
              <c:f>Sheet1!$B$2:$B$13</c:f>
              <c:numCache>
                <c:formatCode>0.00</c:formatCode>
                <c:ptCount val="12"/>
                <c:pt idx="0">
                  <c:v>0.43</c:v>
                </c:pt>
                <c:pt idx="1">
                  <c:v>0.4</c:v>
                </c:pt>
                <c:pt idx="2">
                  <c:v>0.39</c:v>
                </c:pt>
                <c:pt idx="3">
                  <c:v>0.42160132607414502</c:v>
                </c:pt>
                <c:pt idx="4">
                  <c:v>0.49</c:v>
                </c:pt>
                <c:pt idx="5">
                  <c:v>0.43</c:v>
                </c:pt>
                <c:pt idx="6">
                  <c:v>0.46</c:v>
                </c:pt>
                <c:pt idx="7">
                  <c:v>0.44</c:v>
                </c:pt>
                <c:pt idx="8" formatCode="General">
                  <c:v>0.31</c:v>
                </c:pt>
                <c:pt idx="9">
                  <c:v>0.33</c:v>
                </c:pt>
                <c:pt idx="10" formatCode="General">
                  <c:v>0.3</c:v>
                </c:pt>
                <c:pt idx="11" formatCode="General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2022/08</c:v>
                </c:pt>
                <c:pt idx="1">
                  <c:v>2022/09</c:v>
                </c:pt>
                <c:pt idx="2">
                  <c:v>2022/10</c:v>
                </c:pt>
                <c:pt idx="3">
                  <c:v>2022/11</c:v>
                </c:pt>
                <c:pt idx="4">
                  <c:v>2022/12</c:v>
                </c:pt>
                <c:pt idx="5">
                  <c:v>2023/01</c:v>
                </c:pt>
                <c:pt idx="6">
                  <c:v>2023/02</c:v>
                </c:pt>
                <c:pt idx="7">
                  <c:v>2023/03</c:v>
                </c:pt>
                <c:pt idx="8">
                  <c:v>2023/04</c:v>
                </c:pt>
                <c:pt idx="9">
                  <c:v>2023/05</c:v>
                </c:pt>
                <c:pt idx="10">
                  <c:v>2023/06</c:v>
                </c:pt>
                <c:pt idx="11">
                  <c:v>2023/07</c:v>
                </c:pt>
              </c:strCache>
            </c:strRef>
          </c:cat>
          <c:val>
            <c:numRef>
              <c:f>Sheet1!$C$2:$C$13</c:f>
              <c:numCache>
                <c:formatCode>0.00</c:formatCode>
                <c:ptCount val="12"/>
                <c:pt idx="0">
                  <c:v>2.65</c:v>
                </c:pt>
                <c:pt idx="1">
                  <c:v>2.87</c:v>
                </c:pt>
                <c:pt idx="2">
                  <c:v>3.07</c:v>
                </c:pt>
                <c:pt idx="3">
                  <c:v>2.88354652797263</c:v>
                </c:pt>
                <c:pt idx="4">
                  <c:v>2.98</c:v>
                </c:pt>
                <c:pt idx="5">
                  <c:v>3.35</c:v>
                </c:pt>
                <c:pt idx="6">
                  <c:v>3.61</c:v>
                </c:pt>
                <c:pt idx="7">
                  <c:v>2.76</c:v>
                </c:pt>
                <c:pt idx="8" formatCode="General">
                  <c:v>2.63</c:v>
                </c:pt>
                <c:pt idx="9">
                  <c:v>3.03</c:v>
                </c:pt>
                <c:pt idx="10" formatCode="General">
                  <c:v>2.5299999999999998</c:v>
                </c:pt>
                <c:pt idx="11" formatCode="General">
                  <c:v>2.4900000000000002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2022/08</c:v>
                </c:pt>
                <c:pt idx="1">
                  <c:v>2022/09</c:v>
                </c:pt>
                <c:pt idx="2">
                  <c:v>2022/10</c:v>
                </c:pt>
                <c:pt idx="3">
                  <c:v>2022/11</c:v>
                </c:pt>
                <c:pt idx="4">
                  <c:v>2022/12</c:v>
                </c:pt>
                <c:pt idx="5">
                  <c:v>2023/01</c:v>
                </c:pt>
                <c:pt idx="6">
                  <c:v>2023/02</c:v>
                </c:pt>
                <c:pt idx="7">
                  <c:v>2023/03</c:v>
                </c:pt>
                <c:pt idx="8">
                  <c:v>2023/04</c:v>
                </c:pt>
                <c:pt idx="9">
                  <c:v>2023/05</c:v>
                </c:pt>
                <c:pt idx="10">
                  <c:v>2023/06</c:v>
                </c:pt>
                <c:pt idx="11">
                  <c:v>2023/07</c:v>
                </c:pt>
              </c:strCache>
            </c:strRef>
          </c:cat>
          <c:val>
            <c:numRef>
              <c:f>Sheet1!$D$2:$D$13</c:f>
              <c:numCache>
                <c:formatCode>0.00</c:formatCode>
                <c:ptCount val="12"/>
                <c:pt idx="0">
                  <c:v>0.66</c:v>
                </c:pt>
                <c:pt idx="1">
                  <c:v>0.64</c:v>
                </c:pt>
                <c:pt idx="2">
                  <c:v>0.61</c:v>
                </c:pt>
                <c:pt idx="3">
                  <c:v>0.68016923400861795</c:v>
                </c:pt>
                <c:pt idx="4">
                  <c:v>0.7</c:v>
                </c:pt>
                <c:pt idx="5">
                  <c:v>0.61</c:v>
                </c:pt>
                <c:pt idx="6">
                  <c:v>0.68</c:v>
                </c:pt>
                <c:pt idx="7">
                  <c:v>0.55000000000000004</c:v>
                </c:pt>
                <c:pt idx="8" formatCode="General">
                  <c:v>0.78</c:v>
                </c:pt>
                <c:pt idx="9">
                  <c:v>4.8000000000000001E-2</c:v>
                </c:pt>
                <c:pt idx="10" formatCode="General">
                  <c:v>0.74</c:v>
                </c:pt>
                <c:pt idx="11" formatCode="General">
                  <c:v>0.64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2022/08</c:v>
                </c:pt>
                <c:pt idx="1">
                  <c:v>2022/09</c:v>
                </c:pt>
                <c:pt idx="2">
                  <c:v>2022/10</c:v>
                </c:pt>
                <c:pt idx="3">
                  <c:v>2022/11</c:v>
                </c:pt>
                <c:pt idx="4">
                  <c:v>2022/12</c:v>
                </c:pt>
                <c:pt idx="5">
                  <c:v>2023/01</c:v>
                </c:pt>
                <c:pt idx="6">
                  <c:v>2023/02</c:v>
                </c:pt>
                <c:pt idx="7">
                  <c:v>2023/03</c:v>
                </c:pt>
                <c:pt idx="8">
                  <c:v>2023/04</c:v>
                </c:pt>
                <c:pt idx="9">
                  <c:v>2023/05</c:v>
                </c:pt>
                <c:pt idx="10">
                  <c:v>2023/06</c:v>
                </c:pt>
                <c:pt idx="11">
                  <c:v>2023/07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288462</c:v>
                </c:pt>
                <c:pt idx="1">
                  <c:v>270067</c:v>
                </c:pt>
                <c:pt idx="2">
                  <c:v>325190</c:v>
                </c:pt>
                <c:pt idx="3">
                  <c:v>352283</c:v>
                </c:pt>
                <c:pt idx="4">
                  <c:v>320460</c:v>
                </c:pt>
                <c:pt idx="5">
                  <c:v>252632</c:v>
                </c:pt>
                <c:pt idx="6">
                  <c:v>206836</c:v>
                </c:pt>
                <c:pt idx="7">
                  <c:v>311095</c:v>
                </c:pt>
                <c:pt idx="8">
                  <c:v>239609</c:v>
                </c:pt>
                <c:pt idx="9">
                  <c:v>379601</c:v>
                </c:pt>
                <c:pt idx="10">
                  <c:v>425426</c:v>
                </c:pt>
                <c:pt idx="11">
                  <c:v>497967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2022/08</c:v>
                </c:pt>
                <c:pt idx="1">
                  <c:v>2022/09</c:v>
                </c:pt>
                <c:pt idx="2">
                  <c:v>2022/10</c:v>
                </c:pt>
                <c:pt idx="3">
                  <c:v>2022/11</c:v>
                </c:pt>
                <c:pt idx="4">
                  <c:v>2022/12</c:v>
                </c:pt>
                <c:pt idx="5">
                  <c:v>2023/01</c:v>
                </c:pt>
                <c:pt idx="6">
                  <c:v>2023/02</c:v>
                </c:pt>
                <c:pt idx="7">
                  <c:v>2023/03</c:v>
                </c:pt>
                <c:pt idx="8">
                  <c:v>2023/04</c:v>
                </c:pt>
                <c:pt idx="9">
                  <c:v>2023/05</c:v>
                </c:pt>
                <c:pt idx="10">
                  <c:v>2023/06</c:v>
                </c:pt>
                <c:pt idx="11">
                  <c:v>2023/07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722</c:v>
                </c:pt>
                <c:pt idx="1">
                  <c:v>779</c:v>
                </c:pt>
                <c:pt idx="2">
                  <c:v>718</c:v>
                </c:pt>
                <c:pt idx="3">
                  <c:v>811</c:v>
                </c:pt>
                <c:pt idx="4">
                  <c:v>617</c:v>
                </c:pt>
                <c:pt idx="5">
                  <c:v>630</c:v>
                </c:pt>
                <c:pt idx="6">
                  <c:v>451</c:v>
                </c:pt>
                <c:pt idx="7">
                  <c:v>794</c:v>
                </c:pt>
                <c:pt idx="8">
                  <c:v>680</c:v>
                </c:pt>
                <c:pt idx="9">
                  <c:v>815</c:v>
                </c:pt>
                <c:pt idx="10">
                  <c:v>900</c:v>
                </c:pt>
                <c:pt idx="11">
                  <c:v>1096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July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did meet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July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16, 2023, Planned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22, 2023, Ad Hoc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30, 2023, Retail Release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–July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3, 2023, Ad Hoc Core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5, 2023, Ad Hoc Core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11-13 Planned Site Failovers 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14, 2023 Unplanned issues related to ERCOT Web Services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RIOO Unplanned outage on July 21, 2023, 9:00 AM - 11:30 PM Stabilization</a:t>
            </a:r>
          </a:p>
          <a:p>
            <a:pPr marL="0" indent="0" algn="l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July 2023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July 16, 2023, Planned Site Failover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Related to SFO; Issues seen with TDSP notices not being delivered or archived during the outage.</a:t>
            </a: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492615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.42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2.49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.64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99.88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2.10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4179936"/>
              </p:ext>
            </p:extLst>
          </p:nvPr>
        </p:nvGraphicFramePr>
        <p:xfrm>
          <a:off x="302690" y="2971800"/>
          <a:ext cx="868891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July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1096 Posts</a:t>
            </a:r>
          </a:p>
          <a:p>
            <a:r>
              <a:rPr lang="en-US" sz="2000" dirty="0"/>
              <a:t>497967 Recipients</a:t>
            </a:r>
          </a:p>
          <a:p>
            <a:r>
              <a:rPr lang="en-US" sz="2000" dirty="0"/>
              <a:t>RMS List</a:t>
            </a:r>
          </a:p>
          <a:p>
            <a:pPr lvl="1"/>
            <a:r>
              <a:rPr lang="en-US" sz="2000" dirty="0"/>
              <a:t>81 Posts</a:t>
            </a:r>
          </a:p>
          <a:p>
            <a:pPr lvl="1"/>
            <a:r>
              <a:rPr lang="en-US" sz="2000" dirty="0"/>
              <a:t>7 New Subscriptions</a:t>
            </a:r>
          </a:p>
          <a:p>
            <a:pPr lvl="1"/>
            <a:r>
              <a:rPr lang="en-US" sz="2000" dirty="0"/>
              <a:t>2 Unsubscribe</a:t>
            </a:r>
          </a:p>
          <a:p>
            <a:r>
              <a:rPr lang="en-US" sz="2000" dirty="0"/>
              <a:t>TDTMS List</a:t>
            </a:r>
          </a:p>
          <a:p>
            <a:pPr lvl="1"/>
            <a:r>
              <a:rPr lang="en-US" sz="2000" dirty="0"/>
              <a:t>2 Posts</a:t>
            </a:r>
          </a:p>
          <a:p>
            <a:pPr lvl="1"/>
            <a:r>
              <a:rPr lang="en-US" sz="2000" dirty="0"/>
              <a:t>2 New Subscriptions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9027878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9914507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EF2F5-E5AA-9347-DA11-24AD1FF61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Weather Moratorium Subscription Removals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CEC43E-D4D7-9557-FC25-4A0C0D564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7270504-A9EC-B878-E070-1E4B1278B301}"/>
              </a:ext>
            </a:extLst>
          </p:cNvPr>
          <p:cNvSpPr txBox="1"/>
          <p:nvPr/>
        </p:nvSpPr>
        <p:spPr>
          <a:xfrm>
            <a:off x="546901" y="881815"/>
            <a:ext cx="731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AUTODETELES (10 delivery failures received from their email server)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DC9341-E26C-3532-E2FD-579397363898}"/>
              </a:ext>
            </a:extLst>
          </p:cNvPr>
          <p:cNvSpPr txBox="1"/>
          <p:nvPr/>
        </p:nvSpPr>
        <p:spPr>
          <a:xfrm>
            <a:off x="573534" y="2720828"/>
            <a:ext cx="6545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SIGNOFFS (User requested unsubscribe via site or email link)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123DF5-330A-6519-E7D2-B4223A80B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309111"/>
              </p:ext>
            </p:extLst>
          </p:nvPr>
        </p:nvGraphicFramePr>
        <p:xfrm>
          <a:off x="152400" y="1523029"/>
          <a:ext cx="8915400" cy="1077218"/>
        </p:xfrm>
        <a:graphic>
          <a:graphicData uri="http://schemas.openxmlformats.org/drawingml/2006/table">
            <a:tbl>
              <a:tblPr/>
              <a:tblGrid>
                <a:gridCol w="1206110">
                  <a:extLst>
                    <a:ext uri="{9D8B030D-6E8A-4147-A177-3AD203B41FA5}">
                      <a16:colId xmlns:a16="http://schemas.microsoft.com/office/drawing/2014/main" val="1502012495"/>
                    </a:ext>
                  </a:extLst>
                </a:gridCol>
                <a:gridCol w="1250560">
                  <a:extLst>
                    <a:ext uri="{9D8B030D-6E8A-4147-A177-3AD203B41FA5}">
                      <a16:colId xmlns:a16="http://schemas.microsoft.com/office/drawing/2014/main" val="951787001"/>
                    </a:ext>
                  </a:extLst>
                </a:gridCol>
                <a:gridCol w="2128448">
                  <a:extLst>
                    <a:ext uri="{9D8B030D-6E8A-4147-A177-3AD203B41FA5}">
                      <a16:colId xmlns:a16="http://schemas.microsoft.com/office/drawing/2014/main" val="1657350435"/>
                    </a:ext>
                  </a:extLst>
                </a:gridCol>
                <a:gridCol w="685410">
                  <a:extLst>
                    <a:ext uri="{9D8B030D-6E8A-4147-A177-3AD203B41FA5}">
                      <a16:colId xmlns:a16="http://schemas.microsoft.com/office/drawing/2014/main" val="1083896124"/>
                    </a:ext>
                  </a:extLst>
                </a:gridCol>
                <a:gridCol w="3644872">
                  <a:extLst>
                    <a:ext uri="{9D8B030D-6E8A-4147-A177-3AD203B41FA5}">
                      <a16:colId xmlns:a16="http://schemas.microsoft.com/office/drawing/2014/main" val="3296085487"/>
                    </a:ext>
                  </a:extLst>
                </a:gridCol>
              </a:tblGrid>
              <a:tr h="454011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dirty="0">
                          <a:effectLst/>
                        </a:rPr>
                        <a:t>2023-07-12 00:00:01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dirty="0" err="1">
                          <a:effectLst/>
                        </a:rPr>
                        <a:t>weather_moratoriums</a:t>
                      </a:r>
                      <a:endParaRPr lang="en-US" sz="900" dirty="0">
                        <a:effectLst/>
                      </a:endParaRP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pparimi@ZNALYTICS.COM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AUTODEL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5.1.10 550 5.1.10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RESOLVER.ADR.RecipientNotFound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Recipient PPARIMI@ZNALYTICS.COM not found by SMTP address lookup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43421"/>
                  </a:ext>
                </a:extLst>
              </a:tr>
              <a:tr h="623207"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2023-07-20 00:00:04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>
                          <a:effectLst/>
                        </a:rPr>
                        <a:t>weather_moratoriums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wanda.lawson@SHELLENERGY.COM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AUTODEL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5.7.129 550 5.7.129 </a:t>
                      </a:r>
                      <a:r>
                        <a:rPr lang="en-US" sz="9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RESOLVER.RST.RestrictedToRecipientsPermission</a:t>
                      </a:r>
                      <a:r>
                        <a:rPr lang="en-US" sz="9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not authorized to send to recipient because the sender isn't on the recipient's list of senders to accept mail from</a:t>
                      </a:r>
                    </a:p>
                  </a:txBody>
                  <a:tcPr marL="56955" marR="56955" marT="28477" marB="284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795994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866BA39-EE12-3CC5-BF02-BAD71D9A1C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855110"/>
              </p:ext>
            </p:extLst>
          </p:nvPr>
        </p:nvGraphicFramePr>
        <p:xfrm>
          <a:off x="228600" y="3362042"/>
          <a:ext cx="8763000" cy="2286000"/>
        </p:xfrm>
        <a:graphic>
          <a:graphicData uri="http://schemas.openxmlformats.org/drawingml/2006/table">
            <a:tbl>
              <a:tblPr/>
              <a:tblGrid>
                <a:gridCol w="2764294">
                  <a:extLst>
                    <a:ext uri="{9D8B030D-6E8A-4147-A177-3AD203B41FA5}">
                      <a16:colId xmlns:a16="http://schemas.microsoft.com/office/drawing/2014/main" val="554595494"/>
                    </a:ext>
                  </a:extLst>
                </a:gridCol>
                <a:gridCol w="2087324">
                  <a:extLst>
                    <a:ext uri="{9D8B030D-6E8A-4147-A177-3AD203B41FA5}">
                      <a16:colId xmlns:a16="http://schemas.microsoft.com/office/drawing/2014/main" val="3039055307"/>
                    </a:ext>
                  </a:extLst>
                </a:gridCol>
                <a:gridCol w="3046364">
                  <a:extLst>
                    <a:ext uri="{9D8B030D-6E8A-4147-A177-3AD203B41FA5}">
                      <a16:colId xmlns:a16="http://schemas.microsoft.com/office/drawing/2014/main" val="2275065656"/>
                    </a:ext>
                  </a:extLst>
                </a:gridCol>
                <a:gridCol w="865018">
                  <a:extLst>
                    <a:ext uri="{9D8B030D-6E8A-4147-A177-3AD203B41FA5}">
                      <a16:colId xmlns:a16="http://schemas.microsoft.com/office/drawing/2014/main" val="5177975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2023-07-29T18:44:45.000-05:00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ginnybuell@GMAIL.COM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3749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2023-07-28T20:52:59.000-05:00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david.hunt@ONCOR.COM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1135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2023-07-25T08:57:25.000-05:00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david.hunt@ONCOR.COM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1975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2023-07-24T11:15:33.000-05:00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david.hunt@ONCOR.COM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08315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2023-07-24T08:16:00.000-05:00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LGreen@MYLUBBOCK.US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20677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2023-07-22T18:16:01.000-05:00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david.hunt@ONCOR.COM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0421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2023-07-19T07:38:46.000-05:00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LGreen@MAIL.CI.LUBBOCK.TX.US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1664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2023-07-27T09:01:17.000-05:00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LGreen@MYLUBBOCK.US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39995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2023-07-15T18:04:54.000-05:00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Crmuncy@OUTLOOK.COM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89268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2023-07-14T06:59:31.000-05:00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mlfracassi@AEP.COM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16168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2023-07-13T09:27:30.000-05:00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david.hunt@ONCOR.COM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1086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2023-07-10T16:37:05.000-05:00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weather_moratoriums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jpraslicka@ANGLETON.TX.US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SIGNOFF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7886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503276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23604</TotalTime>
  <Words>509</Words>
  <Application>Microsoft Office PowerPoint</Application>
  <PresentationFormat>On-screen Show (4:3)</PresentationFormat>
  <Paragraphs>140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July ListServ Stats</vt:lpstr>
      <vt:lpstr>Weather Moratorium Subscription Removals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315</cp:revision>
  <cp:lastPrinted>2019-05-06T20:09:17Z</cp:lastPrinted>
  <dcterms:created xsi:type="dcterms:W3CDTF">2016-01-21T15:20:31Z</dcterms:created>
  <dcterms:modified xsi:type="dcterms:W3CDTF">2023-08-01T05:27:57Z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