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80" r:id="rId5"/>
    <p:sldId id="283" r:id="rId6"/>
    <p:sldId id="282" r:id="rId7"/>
    <p:sldId id="285"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47" d="100"/>
          <a:sy n="47" d="100"/>
        </p:scale>
        <p:origin x="856" y="4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9A16B-C96B-42EE-A522-16239DBDCBF7}" type="datetimeFigureOut">
              <a:rPr lang="en-US" smtClean="0"/>
              <a:t>7/30/2023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2AE4E-574F-4FB6-8B5E-8797A452ED92}" type="slidenum">
              <a:rPr lang="en-US" smtClean="0"/>
              <a:t>‹#›</a:t>
            </a:fld>
            <a:endParaRPr lang="en-US" dirty="0"/>
          </a:p>
        </p:txBody>
      </p:sp>
    </p:spTree>
    <p:extLst>
      <p:ext uri="{BB962C8B-B14F-4D97-AF65-F5344CB8AC3E}">
        <p14:creationId xmlns:p14="http://schemas.microsoft.com/office/powerpoint/2010/main" val="287517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D67E0-6374-4123-89A0-C1E2B58C9FEA}" type="datetime1">
              <a:rPr lang="en-US" smtClean="0"/>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FF5B8-3ED8-4417-BFCE-451DA4EB3338}" type="datetime1">
              <a:rPr lang="en-US" smtClean="0"/>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75FE7C-55B8-4B2B-B468-8D874F958983}" type="datetime1">
              <a:rPr lang="en-US" smtClean="0"/>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B59949-E7A7-4E52-96DB-C25AD1D554FA}" type="datetime1">
              <a:rPr lang="en-US" smtClean="0"/>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B4F826-AC4C-4A32-AD6C-2E1F7CD58191}" type="datetime1">
              <a:rPr lang="en-US" smtClean="0"/>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052B3F-C3A7-444E-863F-1B3FD84B0C06}" type="datetime1">
              <a:rPr lang="en-US" smtClean="0"/>
              <a:t>7/30/2023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3DEC78-61BB-4F29-A85B-733834959ABB}" type="datetime1">
              <a:rPr lang="en-US" smtClean="0"/>
              <a:t>7/30/2023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5EC8-7256-4577-811A-016C45CFC3F6}" type="datetime1">
              <a:rPr lang="en-US" smtClean="0"/>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2E08AC-0A7C-49D7-9978-8CDD3137FB0E}" type="datetime1">
              <a:rPr lang="en-US" smtClean="0"/>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29AFE-EC27-4BC5-A033-53EE2B262ACD}" type="datetime1">
              <a:rPr lang="en-US" smtClean="0"/>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6A11F-112A-4518-93E9-3A5DC3C47E19}" type="datetime1">
              <a:rPr lang="en-US" smtClean="0"/>
              <a:t>7/30/2023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7DA44-0E13-4ED2-8371-A332A5B8F0AB}" type="datetime1">
              <a:rPr lang="en-US" smtClean="0"/>
              <a:t>7/30/2023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B2CFA-2540-42C5-9BC1-8ADE16275A90}" type="datetime1">
              <a:rPr lang="en-US" smtClean="0"/>
              <a:t>7/30/2023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D552A-1B3B-4ABB-B21E-883F43C3D061}" type="datetime1">
              <a:rPr lang="en-US" smtClean="0"/>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97D9F0-922D-4058-BECC-DDA81219562E}" type="datetime1">
              <a:rPr lang="en-US" smtClean="0"/>
              <a:t>7/30/2023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18E2B199-50B8-42A7-8E60-B8B141D4DC2F}" type="datetime1">
              <a:rPr lang="en-US" smtClean="0"/>
              <a:t>7/30/2023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rcot.com/files/docs/2023/05/30/20-cnp-idr-to-ams-project-rms-update-06_06_23.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hyperlink" Target="https://www.maxpixel.net/Lose-Opposite-Win-Winning-You-Lose-Losing-You-Win-114311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678088" cy="2420504"/>
          </a:xfrm>
        </p:spPr>
        <p:txBody>
          <a:bodyPr anchor="ctr">
            <a:normAutofit/>
          </a:bodyPr>
          <a:lstStyle/>
          <a:p>
            <a:pPr algn="l"/>
            <a:r>
              <a:rPr lang="en-US" sz="3200" b="1" dirty="0"/>
              <a:t>CNP’s </a:t>
            </a:r>
            <a:br>
              <a:rPr lang="en-US" sz="3200" b="1" dirty="0"/>
            </a:br>
            <a:r>
              <a:rPr lang="en-US" sz="3200" b="1" dirty="0"/>
              <a:t>IDR to AMS Project Final Update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i="1" dirty="0">
                <a:solidFill>
                  <a:srgbClr val="5792BA"/>
                </a:solidFill>
              </a:rPr>
              <a:t>Kathy Scott </a:t>
            </a:r>
          </a:p>
          <a:p>
            <a:pPr algn="l"/>
            <a:r>
              <a:rPr lang="en-US" sz="1600" i="1" dirty="0">
                <a:solidFill>
                  <a:srgbClr val="5792BA"/>
                </a:solidFill>
              </a:rPr>
              <a:t>August 1, 2023 </a:t>
            </a:r>
          </a:p>
        </p:txBody>
      </p:sp>
      <p:sp>
        <p:nvSpPr>
          <p:cNvPr id="4" name="Slide Number Placeholder 3">
            <a:extLst>
              <a:ext uri="{FF2B5EF4-FFF2-40B4-BE49-F238E27FC236}">
                <a16:creationId xmlns:a16="http://schemas.microsoft.com/office/drawing/2014/main" id="{0D7B56C5-BC6B-1D81-5A6C-1DB1F077A988}"/>
              </a:ext>
            </a:extLst>
          </p:cNvPr>
          <p:cNvSpPr>
            <a:spLocks noGrp="1"/>
          </p:cNvSpPr>
          <p:nvPr>
            <p:ph type="sldNum" sz="quarter" idx="12"/>
          </p:nvPr>
        </p:nvSpPr>
        <p:spPr/>
        <p:txBody>
          <a:bodyPr/>
          <a:lstStyle/>
          <a:p>
            <a:fld id="{3A98EE3D-8CD1-4C3F-BD1C-C98C9596463C}" type="slidenum">
              <a:rPr lang="en-US" smtClean="0"/>
              <a:pPr/>
              <a:t>1</a:t>
            </a:fld>
            <a:endParaRPr lang="en-US" dirty="0"/>
          </a:p>
        </p:txBody>
      </p:sp>
    </p:spTree>
    <p:extLst>
      <p:ext uri="{BB962C8B-B14F-4D97-AF65-F5344CB8AC3E}">
        <p14:creationId xmlns:p14="http://schemas.microsoft.com/office/powerpoint/2010/main" val="158312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77EFA-038D-AC4F-B8C9-CD676A0E4F77}"/>
              </a:ext>
            </a:extLst>
          </p:cNvPr>
          <p:cNvSpPr>
            <a:spLocks noGrp="1"/>
          </p:cNvSpPr>
          <p:nvPr>
            <p:ph type="title"/>
          </p:nvPr>
        </p:nvSpPr>
        <p:spPr>
          <a:xfrm>
            <a:off x="924442" y="635001"/>
            <a:ext cx="3847581" cy="4958714"/>
          </a:xfrm>
          <a:effectLst/>
        </p:spPr>
        <p:txBody>
          <a:bodyPr>
            <a:normAutofit fontScale="90000"/>
          </a:bodyPr>
          <a:lstStyle/>
          <a:p>
            <a:br>
              <a:rPr lang="en-US" sz="3600" b="1" dirty="0"/>
            </a:br>
            <a:br>
              <a:rPr lang="en-US" sz="3600" b="1" dirty="0"/>
            </a:br>
            <a:br>
              <a:rPr lang="en-US" sz="3600" b="1" dirty="0"/>
            </a:br>
            <a:r>
              <a:rPr lang="en-US" sz="3600" b="1" dirty="0"/>
              <a:t>Market Communications</a:t>
            </a:r>
            <a:br>
              <a:rPr lang="en-US" sz="3600" b="1" dirty="0"/>
            </a:br>
            <a:br>
              <a:rPr lang="en-US" sz="3600" b="1" dirty="0"/>
            </a:br>
            <a:r>
              <a:rPr lang="en-US" sz="3600" dirty="0">
                <a:effectLst/>
                <a:latin typeface="Calibri" panose="020F0502020204030204" pitchFamily="34" charset="0"/>
              </a:rPr>
              <a:t>Planned Systems’ </a:t>
            </a:r>
            <a:r>
              <a:rPr lang="en-US" sz="3600" dirty="0">
                <a:effectLst/>
                <a:latin typeface="Calibri" panose="020F0502020204030204" pitchFamily="34" charset="0"/>
                <a:ea typeface="Calibri" panose="020F0502020204030204" pitchFamily="34" charset="0"/>
              </a:rPr>
              <a:t>Maintenance Required to Support</a:t>
            </a:r>
            <a:br>
              <a:rPr lang="en-US" sz="3600" dirty="0">
                <a:effectLst/>
                <a:latin typeface="Calibri" panose="020F0502020204030204" pitchFamily="34" charset="0"/>
                <a:ea typeface="Calibri" panose="020F0502020204030204" pitchFamily="34" charset="0"/>
              </a:rPr>
            </a:br>
            <a:br>
              <a:rPr lang="en-US" sz="3600" dirty="0">
                <a:effectLst/>
                <a:latin typeface="Calibri" panose="020F0502020204030204" pitchFamily="34" charset="0"/>
                <a:ea typeface="Calibri" panose="020F0502020204030204" pitchFamily="34" charset="0"/>
              </a:rPr>
            </a:br>
            <a:r>
              <a:rPr lang="en-US" sz="3600" b="1" dirty="0">
                <a:effectLst/>
                <a:latin typeface="Calibri" panose="020F0502020204030204" pitchFamily="34" charset="0"/>
                <a:ea typeface="Calibri" panose="020F0502020204030204" pitchFamily="34" charset="0"/>
              </a:rPr>
              <a:t>IDR to AMS Project:</a:t>
            </a:r>
            <a:br>
              <a:rPr lang="en-US" sz="3600" b="1"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    </a:t>
            </a:r>
            <a:r>
              <a:rPr lang="en-US" sz="3600" b="1" dirty="0">
                <a:effectLst/>
                <a:latin typeface="Calibri" panose="020F0502020204030204" pitchFamily="34" charset="0"/>
                <a:ea typeface="Calibri" panose="020F0502020204030204" pitchFamily="34" charset="0"/>
              </a:rPr>
              <a:t>July 6 - 9, 2023</a:t>
            </a:r>
            <a:br>
              <a:rPr lang="en-US" sz="3600" dirty="0">
                <a:effectLst/>
                <a:latin typeface="Calibri" panose="020F0502020204030204" pitchFamily="34" charset="0"/>
                <a:ea typeface="Calibri" panose="020F0502020204030204" pitchFamily="34" charset="0"/>
              </a:rPr>
            </a:br>
            <a:br>
              <a:rPr lang="en-US" sz="3600" dirty="0">
                <a:effectLst/>
                <a:latin typeface="Calibri" panose="020F0502020204030204" pitchFamily="34" charset="0"/>
                <a:ea typeface="Calibri" panose="020F0502020204030204" pitchFamily="34" charset="0"/>
              </a:rPr>
            </a:br>
            <a:br>
              <a:rPr lang="en-US" sz="3600" dirty="0">
                <a:effectLst/>
                <a:latin typeface="Calibri" panose="020F0502020204030204" pitchFamily="34" charset="0"/>
                <a:ea typeface="Calibri" panose="020F0502020204030204" pitchFamily="34" charset="0"/>
              </a:rPr>
            </a:br>
            <a:r>
              <a:rPr lang="en-US" sz="3600" b="1" dirty="0"/>
              <a:t> </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34891D-B542-9997-9448-53C411E49649}"/>
              </a:ext>
            </a:extLst>
          </p:cNvPr>
          <p:cNvSpPr>
            <a:spLocks noGrp="1"/>
          </p:cNvSpPr>
          <p:nvPr>
            <p:ph idx="1"/>
          </p:nvPr>
        </p:nvSpPr>
        <p:spPr>
          <a:xfrm>
            <a:off x="5252560" y="635001"/>
            <a:ext cx="6025645" cy="5480049"/>
          </a:xfrm>
          <a:effectLst/>
        </p:spPr>
        <p:txBody>
          <a:bodyPr anchor="ctr">
            <a:normAutofit fontScale="77500" lnSpcReduction="20000"/>
          </a:bodyPr>
          <a:lstStyle/>
          <a:p>
            <a:r>
              <a:rPr lang="en-US" sz="1800" b="1" dirty="0">
                <a:effectLst/>
                <a:latin typeface="Calibri" panose="020F0502020204030204" pitchFamily="34" charset="0"/>
                <a:ea typeface="Calibri" panose="020F0502020204030204" pitchFamily="34" charset="0"/>
              </a:rPr>
              <a:t>Wednesday, May 10, 2023 </a:t>
            </a:r>
          </a:p>
          <a:p>
            <a:pPr lvl="1"/>
            <a:r>
              <a:rPr lang="en-US" sz="1600" dirty="0">
                <a:effectLst/>
                <a:latin typeface="Calibri" panose="020F0502020204030204" pitchFamily="34" charset="0"/>
                <a:ea typeface="Calibri" panose="020F0502020204030204" pitchFamily="34" charset="0"/>
              </a:rPr>
              <a:t>CenterPoint Energy’s 2023 Competitive Retailer (CR) Workshop</a:t>
            </a:r>
          </a:p>
          <a:p>
            <a:r>
              <a:rPr lang="en-US" sz="1800" b="1" dirty="0">
                <a:effectLst/>
                <a:latin typeface="Calibri" panose="020F0502020204030204" pitchFamily="34" charset="0"/>
                <a:ea typeface="Calibri" panose="020F0502020204030204" pitchFamily="34" charset="0"/>
              </a:rPr>
              <a:t>Tuesday, June 6, 2023 </a:t>
            </a:r>
          </a:p>
          <a:p>
            <a:pPr lvl="1"/>
            <a:r>
              <a:rPr lang="en-US" sz="1600" dirty="0">
                <a:effectLst/>
                <a:latin typeface="Calibri" panose="020F0502020204030204" pitchFamily="34" charset="0"/>
                <a:ea typeface="Calibri" panose="020F0502020204030204" pitchFamily="34" charset="0"/>
              </a:rPr>
              <a:t>CNP’s IDR to AMS Project Updates provided to Retail Market Subcommittee (RMS) </a:t>
            </a:r>
          </a:p>
          <a:p>
            <a:pPr lvl="1"/>
            <a:r>
              <a:rPr lang="en-US" sz="1200" b="1" i="0" u="sng" dirty="0">
                <a:solidFill>
                  <a:srgbClr val="00408F"/>
                </a:solidFill>
                <a:effectLst/>
                <a:latin typeface="Roboto" panose="02000000000000000000" pitchFamily="2" charset="0"/>
                <a:hlinkClick r:id="rId2" tooltip="20 Cnp Idr To Ams Project - Rms Update 06 06 23"/>
              </a:rPr>
              <a:t>20 Cnp Idr To Ams Project - Rms Update 06 06 23</a:t>
            </a:r>
            <a:r>
              <a:rPr lang="en-US" sz="1600" b="1" i="0" u="sng" dirty="0">
                <a:solidFill>
                  <a:srgbClr val="00408F"/>
                </a:solidFill>
                <a:effectLst/>
                <a:latin typeface="Calibri" panose="020F0502020204030204" pitchFamily="34" charset="0"/>
              </a:rPr>
              <a:t> </a:t>
            </a:r>
            <a:endParaRPr lang="en-US" sz="1600" b="1"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Thursday, June 29, 2023: </a:t>
            </a:r>
          </a:p>
          <a:p>
            <a:pPr lvl="1"/>
            <a:r>
              <a:rPr lang="en-US" sz="1600" dirty="0">
                <a:effectLst/>
                <a:latin typeface="Calibri" panose="020F0502020204030204" pitchFamily="34" charset="0"/>
                <a:ea typeface="Calibri" panose="020F0502020204030204" pitchFamily="34" charset="0"/>
              </a:rPr>
              <a:t>CNP-M-A062923-01 CNP IDR to AMS Project - System Maintenance – </a:t>
            </a:r>
            <a:r>
              <a:rPr lang="en-US" sz="1600" b="1" dirty="0">
                <a:effectLst/>
                <a:latin typeface="Calibri" panose="020F0502020204030204" pitchFamily="34" charset="0"/>
                <a:ea typeface="Calibri" panose="020F0502020204030204" pitchFamily="34" charset="0"/>
              </a:rPr>
              <a:t>Initial</a:t>
            </a:r>
          </a:p>
          <a:p>
            <a:r>
              <a:rPr lang="en-US" sz="1800" b="1" dirty="0">
                <a:effectLst/>
                <a:latin typeface="Calibri" panose="020F0502020204030204" pitchFamily="34" charset="0"/>
                <a:ea typeface="Calibri" panose="020F0502020204030204" pitchFamily="34" charset="0"/>
              </a:rPr>
              <a:t>Thursday, July 6, 2023: </a:t>
            </a:r>
          </a:p>
          <a:p>
            <a:pPr lvl="1"/>
            <a:r>
              <a:rPr lang="en-US" sz="1600" dirty="0">
                <a:effectLst/>
                <a:latin typeface="Calibri" panose="020F0502020204030204" pitchFamily="34" charset="0"/>
                <a:ea typeface="Calibri" panose="020F0502020204030204" pitchFamily="34" charset="0"/>
              </a:rPr>
              <a:t>CNP-M-A062923-02 – </a:t>
            </a:r>
            <a:r>
              <a:rPr lang="en-US" sz="1600" b="1" dirty="0">
                <a:effectLst/>
                <a:latin typeface="Calibri" panose="020F0502020204030204" pitchFamily="34" charset="0"/>
                <a:ea typeface="Calibri" panose="020F0502020204030204" pitchFamily="34" charset="0"/>
              </a:rPr>
              <a:t>Reminder</a:t>
            </a:r>
          </a:p>
          <a:p>
            <a:r>
              <a:rPr lang="en-US" sz="1800" b="1" dirty="0">
                <a:effectLst/>
                <a:latin typeface="Calibri" panose="020F0502020204030204" pitchFamily="34" charset="0"/>
                <a:ea typeface="Calibri" panose="020F0502020204030204" pitchFamily="34" charset="0"/>
              </a:rPr>
              <a:t>Monday, July 10, 2023: </a:t>
            </a:r>
          </a:p>
          <a:p>
            <a:pPr lvl="1"/>
            <a:r>
              <a:rPr lang="en-US" sz="1600" dirty="0">
                <a:effectLst/>
                <a:latin typeface="Calibri" panose="020F0502020204030204" pitchFamily="34" charset="0"/>
                <a:ea typeface="Calibri" panose="020F0502020204030204" pitchFamily="34" charset="0"/>
              </a:rPr>
              <a:t>CNP-M-A062923-03 </a:t>
            </a:r>
            <a:r>
              <a:rPr lang="en-US" sz="1600" b="1" dirty="0">
                <a:effectLst/>
                <a:latin typeface="Calibri" panose="020F0502020204030204" pitchFamily="34" charset="0"/>
                <a:ea typeface="Calibri" panose="020F0502020204030204" pitchFamily="34" charset="0"/>
              </a:rPr>
              <a:t>- Final</a:t>
            </a:r>
          </a:p>
          <a:p>
            <a:pPr lvl="1"/>
            <a:r>
              <a:rPr lang="en-US" sz="1600" dirty="0">
                <a:solidFill>
                  <a:srgbClr val="000000"/>
                </a:solidFill>
                <a:effectLst/>
                <a:latin typeface="Calibri" panose="020F0502020204030204" pitchFamily="34" charset="0"/>
                <a:ea typeface="Calibri" panose="020F0502020204030204" pitchFamily="34" charset="0"/>
              </a:rPr>
              <a:t>Completed maintenance activity in preparation of the IDR to AMS Project “Go Live”.</a:t>
            </a:r>
          </a:p>
          <a:p>
            <a:r>
              <a:rPr lang="en-US" sz="1800" b="1" dirty="0">
                <a:solidFill>
                  <a:srgbClr val="000000"/>
                </a:solidFill>
                <a:effectLst/>
                <a:latin typeface="Calibri" panose="020F0502020204030204" pitchFamily="34" charset="0"/>
                <a:ea typeface="Calibri" panose="020F0502020204030204" pitchFamily="34" charset="0"/>
              </a:rPr>
              <a:t>Friday, July 14, 2023:  </a:t>
            </a:r>
          </a:p>
          <a:p>
            <a:pPr lvl="1"/>
            <a:r>
              <a:rPr lang="en-US" sz="1600" dirty="0">
                <a:effectLst/>
                <a:latin typeface="Calibri" panose="020F0502020204030204" pitchFamily="34" charset="0"/>
                <a:ea typeface="Calibri" panose="020F0502020204030204" pitchFamily="34" charset="0"/>
              </a:rPr>
              <a:t>CenterPoint Energy IDR to AMS Project activities continued                                                                                      </a:t>
            </a:r>
          </a:p>
          <a:p>
            <a:pPr lvl="1"/>
            <a:r>
              <a:rPr lang="en-US" sz="1600" dirty="0">
                <a:effectLst/>
                <a:latin typeface="Calibri" panose="020F0502020204030204" pitchFamily="34" charset="0"/>
                <a:ea typeface="Calibri" panose="020F0502020204030204" pitchFamily="34" charset="0"/>
              </a:rPr>
              <a:t>Excel Spreadsheets of initial population of CNP’s BUSIDRRQ ESI IDs transitioning to either BUSLRG, BUSLRGDG, BUSHI or remaining BUSIDRRQ were emailed to all  impacted REPs of Record by their Account Manager.   </a:t>
            </a:r>
          </a:p>
          <a:p>
            <a:r>
              <a:rPr lang="en-US" sz="1800" b="1" dirty="0">
                <a:effectLst/>
                <a:latin typeface="Calibri" panose="020F0502020204030204" pitchFamily="34" charset="0"/>
                <a:ea typeface="Calibri" panose="020F0502020204030204" pitchFamily="34" charset="0"/>
              </a:rPr>
              <a:t>Monday, July 17, 2023: </a:t>
            </a:r>
          </a:p>
          <a:p>
            <a:pPr lvl="1"/>
            <a:r>
              <a:rPr lang="en-US" sz="1600" b="1" dirty="0">
                <a:solidFill>
                  <a:srgbClr val="00B050"/>
                </a:solidFill>
                <a:effectLst/>
                <a:latin typeface="Calibri" panose="020F0502020204030204" pitchFamily="34" charset="0"/>
                <a:ea typeface="Calibri" panose="020F0502020204030204" pitchFamily="34" charset="0"/>
              </a:rPr>
              <a:t>IDR to AMS Project Go-Live</a:t>
            </a:r>
            <a:endParaRPr lang="en-US" dirty="0">
              <a:solidFill>
                <a:srgbClr val="00B050"/>
              </a:solidFill>
            </a:endParaRPr>
          </a:p>
        </p:txBody>
      </p:sp>
      <p:sp>
        <p:nvSpPr>
          <p:cNvPr id="4" name="Slide Number Placeholder 3">
            <a:extLst>
              <a:ext uri="{FF2B5EF4-FFF2-40B4-BE49-F238E27FC236}">
                <a16:creationId xmlns:a16="http://schemas.microsoft.com/office/drawing/2014/main" id="{00858ADD-233C-E77C-5E2B-CE7A4152DCDD}"/>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915127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77EFA-038D-AC4F-B8C9-CD676A0E4F77}"/>
              </a:ext>
            </a:extLst>
          </p:cNvPr>
          <p:cNvSpPr>
            <a:spLocks noGrp="1"/>
          </p:cNvSpPr>
          <p:nvPr>
            <p:ph type="title"/>
          </p:nvPr>
        </p:nvSpPr>
        <p:spPr>
          <a:xfrm>
            <a:off x="924442" y="1023257"/>
            <a:ext cx="3847581" cy="4570457"/>
          </a:xfrm>
          <a:effectLst/>
        </p:spPr>
        <p:txBody>
          <a:bodyPr>
            <a:normAutofit/>
          </a:bodyPr>
          <a:lstStyle/>
          <a:p>
            <a:r>
              <a:rPr lang="en-US" sz="3600" b="1" dirty="0"/>
              <a:t>Our Completion Numbers </a:t>
            </a:r>
            <a:br>
              <a:rPr lang="en-US" sz="3600" b="1" dirty="0"/>
            </a:br>
            <a:br>
              <a:rPr lang="en-US" sz="3600" b="1" dirty="0"/>
            </a:br>
            <a:r>
              <a:rPr lang="en-US" sz="3200" b="1" dirty="0">
                <a:effectLst/>
                <a:latin typeface="Calibri" panose="020F0502020204030204" pitchFamily="34" charset="0"/>
                <a:ea typeface="Calibri" panose="020F0502020204030204" pitchFamily="34" charset="0"/>
              </a:rPr>
              <a:t>IDR to AMS Go-Live</a:t>
            </a:r>
            <a:r>
              <a:rPr lang="en-US" sz="3200" dirty="0">
                <a:effectLst/>
                <a:latin typeface="Calibri" panose="020F0502020204030204" pitchFamily="34" charset="0"/>
                <a:ea typeface="Calibri" panose="020F0502020204030204" pitchFamily="34" charset="0"/>
              </a:rPr>
              <a:t>:</a:t>
            </a:r>
            <a:br>
              <a:rPr lang="en-US" sz="3200" dirty="0">
                <a:effectLst/>
                <a:latin typeface="Calibri" panose="020F0502020204030204" pitchFamily="34" charset="0"/>
                <a:ea typeface="Calibri" panose="020F0502020204030204" pitchFamily="34" charset="0"/>
              </a:rPr>
            </a:br>
            <a:r>
              <a:rPr lang="en-US" sz="3200" dirty="0">
                <a:effectLst/>
                <a:latin typeface="Calibri" panose="020F0502020204030204" pitchFamily="34" charset="0"/>
                <a:ea typeface="Calibri" panose="020F0502020204030204" pitchFamily="34" charset="0"/>
              </a:rPr>
              <a:t>    </a:t>
            </a:r>
            <a:r>
              <a:rPr lang="en-US" sz="3200" b="1" dirty="0">
                <a:solidFill>
                  <a:srgbClr val="00B050"/>
                </a:solidFill>
                <a:effectLst/>
                <a:latin typeface="Calibri" panose="020F0502020204030204" pitchFamily="34" charset="0"/>
                <a:ea typeface="Calibri" panose="020F0502020204030204" pitchFamily="34" charset="0"/>
              </a:rPr>
              <a:t>July 17, 2023 </a:t>
            </a:r>
            <a:br>
              <a:rPr lang="en-US" sz="3200" dirty="0">
                <a:effectLst/>
                <a:latin typeface="Calibri" panose="020F0502020204030204" pitchFamily="34" charset="0"/>
                <a:ea typeface="Calibri" panose="020F0502020204030204" pitchFamily="34" charset="0"/>
              </a:rPr>
            </a:br>
            <a:br>
              <a:rPr lang="en-US" sz="3600" dirty="0">
                <a:effectLst/>
                <a:latin typeface="Calibri" panose="020F0502020204030204" pitchFamily="34" charset="0"/>
                <a:ea typeface="Calibri" panose="020F0502020204030204" pitchFamily="34" charset="0"/>
              </a:rPr>
            </a:br>
            <a:r>
              <a:rPr lang="en-US" sz="3600" b="1" dirty="0"/>
              <a:t> </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34891D-B542-9997-9448-53C411E49649}"/>
              </a:ext>
            </a:extLst>
          </p:cNvPr>
          <p:cNvSpPr>
            <a:spLocks noGrp="1"/>
          </p:cNvSpPr>
          <p:nvPr>
            <p:ph idx="1"/>
          </p:nvPr>
        </p:nvSpPr>
        <p:spPr>
          <a:xfrm>
            <a:off x="5252560" y="800100"/>
            <a:ext cx="6202839" cy="5168900"/>
          </a:xfrm>
          <a:effectLst/>
        </p:spPr>
        <p:txBody>
          <a:bodyPr anchor="ctr">
            <a:normAutofit fontScale="92500" lnSpcReduction="20000"/>
          </a:bodyPr>
          <a:lstStyle/>
          <a:p>
            <a:pPr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Total number transition to: </a:t>
            </a:r>
            <a:r>
              <a:rPr lang="en-US" sz="1800" b="1" dirty="0">
                <a:solidFill>
                  <a:srgbClr val="C00000"/>
                </a:solidFill>
                <a:effectLst/>
                <a:latin typeface="Calibri" panose="020F0502020204030204" pitchFamily="34" charset="0"/>
                <a:ea typeface="Times New Roman" panose="02020603050405020304" pitchFamily="18" charset="0"/>
              </a:rPr>
              <a:t>BUSLRG:                                               3,813       78.5% </a:t>
            </a:r>
            <a:r>
              <a:rPr lang="en-US" sz="1800" b="1" dirty="0">
                <a:effectLst/>
                <a:latin typeface="Calibri" panose="020F0502020204030204" pitchFamily="34" charset="0"/>
                <a:ea typeface="Times New Roman" panose="02020603050405020304" pitchFamily="18" charset="0"/>
              </a:rPr>
              <a:t>of Total </a:t>
            </a:r>
            <a:endParaRPr lang="en-US" sz="1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Total number transition to:  </a:t>
            </a:r>
            <a:r>
              <a:rPr lang="en-US" sz="1800" b="1" dirty="0">
                <a:solidFill>
                  <a:srgbClr val="C00000"/>
                </a:solidFill>
                <a:effectLst/>
                <a:latin typeface="Calibri" panose="020F0502020204030204" pitchFamily="34" charset="0"/>
                <a:ea typeface="Times New Roman" panose="02020603050405020304" pitchFamily="18" charset="0"/>
              </a:rPr>
              <a:t>BUSHI:                                                      235         4.8% </a:t>
            </a:r>
            <a:r>
              <a:rPr lang="en-US" sz="1800" b="1" dirty="0">
                <a:effectLst/>
                <a:latin typeface="Calibri" panose="020F0502020204030204" pitchFamily="34" charset="0"/>
                <a:ea typeface="Times New Roman" panose="02020603050405020304" pitchFamily="18" charset="0"/>
              </a:rPr>
              <a:t>of Total </a:t>
            </a:r>
          </a:p>
          <a:p>
            <a:pPr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Total number remaining: </a:t>
            </a:r>
          </a:p>
          <a:p>
            <a:pPr marL="377100" lvl="1" indent="0">
              <a:spcBef>
                <a:spcPts val="0"/>
              </a:spcBef>
              <a:spcAft>
                <a:spcPts val="0"/>
              </a:spcAft>
              <a:buNone/>
            </a:pPr>
            <a:r>
              <a:rPr lang="en-US" sz="1800" b="1" dirty="0">
                <a:solidFill>
                  <a:srgbClr val="C00000"/>
                </a:solidFill>
                <a:effectLst/>
                <a:latin typeface="Calibri" panose="020F0502020204030204" pitchFamily="34" charset="0"/>
                <a:ea typeface="Times New Roman" panose="02020603050405020304" pitchFamily="18" charset="0"/>
              </a:rPr>
              <a:t>BUSIDRRQ:                                              812       16.7% </a:t>
            </a:r>
            <a:r>
              <a:rPr lang="en-US" sz="1800" b="1" dirty="0">
                <a:solidFill>
                  <a:schemeClr val="tx1"/>
                </a:solidFill>
                <a:effectLst/>
                <a:latin typeface="Calibri" panose="020F0502020204030204" pitchFamily="34" charset="0"/>
                <a:ea typeface="Times New Roman" panose="02020603050405020304" pitchFamily="18" charset="0"/>
              </a:rPr>
              <a:t>of Total </a:t>
            </a:r>
          </a:p>
          <a:p>
            <a:pPr marL="377100" lvl="1" indent="0">
              <a:spcBef>
                <a:spcPts val="0"/>
              </a:spcBef>
              <a:spcAft>
                <a:spcPts val="0"/>
              </a:spcAft>
              <a:buNone/>
            </a:pPr>
            <a:endParaRPr lang="en-US" sz="1800" b="1" u="sng" dirty="0">
              <a:solidFill>
                <a:srgbClr val="C00000"/>
              </a:solidFill>
              <a:effectLst/>
              <a:latin typeface="Calibri" panose="020F0502020204030204" pitchFamily="34" charset="0"/>
              <a:ea typeface="Calibri" panose="020F0502020204030204" pitchFamily="34" charset="0"/>
            </a:endParaRPr>
          </a:p>
          <a:p>
            <a:pPr marL="662850" lvl="1" indent="-285750">
              <a:spcBef>
                <a:spcPts val="0"/>
              </a:spcBef>
              <a:spcAft>
                <a:spcPts val="0"/>
              </a:spcAft>
              <a:buFont typeface="Wingdings" panose="05000000000000000000" pitchFamily="2" charset="2"/>
              <a:buChar char="v"/>
            </a:pPr>
            <a:r>
              <a:rPr lang="en-US" sz="1800" b="1" dirty="0">
                <a:effectLst/>
                <a:latin typeface="Calibri" panose="020F0502020204030204" pitchFamily="34" charset="0"/>
                <a:ea typeface="Times New Roman" panose="02020603050405020304" pitchFamily="18" charset="0"/>
              </a:rPr>
              <a:t>Total ESI ID Population:                </a:t>
            </a:r>
            <a:r>
              <a:rPr lang="en-US" sz="1800" b="1" dirty="0">
                <a:solidFill>
                  <a:srgbClr val="C00000"/>
                </a:solidFill>
                <a:effectLst/>
                <a:latin typeface="Calibri" panose="020F0502020204030204" pitchFamily="34" charset="0"/>
                <a:ea typeface="Times New Roman" panose="02020603050405020304" pitchFamily="18" charset="0"/>
              </a:rPr>
              <a:t>4,860    100.0%</a:t>
            </a:r>
            <a:endParaRPr lang="en-US" sz="1800" b="1" dirty="0">
              <a:solidFill>
                <a:srgbClr val="C00000"/>
              </a:solidFill>
              <a:effectLst/>
              <a:latin typeface="Calibri" panose="020F0502020204030204" pitchFamily="34" charset="0"/>
              <a:ea typeface="Calibri" panose="020F0502020204030204" pitchFamily="34" charset="0"/>
            </a:endParaRPr>
          </a:p>
          <a:p>
            <a:pPr marL="377100" lvl="1" indent="0">
              <a:spcBef>
                <a:spcPts val="0"/>
              </a:spcBef>
              <a:spcAft>
                <a:spcPts val="0"/>
              </a:spcAft>
              <a:buNone/>
            </a:pPr>
            <a:endParaRPr lang="en-US" sz="1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800" b="1" dirty="0">
              <a:effectLst/>
              <a:latin typeface="Calibri" panose="020F0502020204030204" pitchFamily="34" charset="0"/>
              <a:ea typeface="Calibri" panose="020F0502020204030204" pitchFamily="34" charset="0"/>
            </a:endParaRPr>
          </a:p>
          <a:p>
            <a:pPr lvl="0" indent="-342900">
              <a:spcBef>
                <a:spcPts val="0"/>
              </a:spcBef>
              <a:spcAft>
                <a:spcPts val="0"/>
              </a:spcAft>
              <a:buFont typeface="Wingdings" panose="05000000000000000000" pitchFamily="2" charset="2"/>
              <a:buChar char="v"/>
            </a:pPr>
            <a:r>
              <a:rPr lang="en-US" sz="1800" b="1" dirty="0">
                <a:effectLst/>
                <a:latin typeface="Calibri" panose="020F0502020204030204" pitchFamily="34" charset="0"/>
                <a:ea typeface="Times New Roman" panose="02020603050405020304" pitchFamily="18" charset="0"/>
              </a:rPr>
              <a:t>On Wednesday, August 2, 2023</a:t>
            </a:r>
            <a:r>
              <a:rPr lang="en-US" sz="1800" dirty="0">
                <a:effectLst/>
                <a:latin typeface="Calibri" panose="020F0502020204030204" pitchFamily="34" charset="0"/>
                <a:ea typeface="Times New Roman" panose="02020603050405020304" pitchFamily="18" charset="0"/>
              </a:rPr>
              <a:t>, will be our final </a:t>
            </a:r>
            <a:r>
              <a:rPr lang="en-US" sz="1800" b="1" dirty="0">
                <a:solidFill>
                  <a:srgbClr val="C00000"/>
                </a:solidFill>
                <a:effectLst/>
                <a:latin typeface="Calibri" panose="020F0502020204030204" pitchFamily="34" charset="0"/>
                <a:ea typeface="Times New Roman" panose="02020603050405020304" pitchFamily="18" charset="0"/>
              </a:rPr>
              <a:t>215 ESI IDs (Cycle 28) </a:t>
            </a:r>
            <a:r>
              <a:rPr lang="en-US" sz="1800" dirty="0">
                <a:solidFill>
                  <a:schemeClr val="tx1"/>
                </a:solidFill>
                <a:effectLst/>
                <a:latin typeface="Calibri" panose="020F0502020204030204" pitchFamily="34" charset="0"/>
                <a:ea typeface="Times New Roman" panose="02020603050405020304" pitchFamily="18" charset="0"/>
              </a:rPr>
              <a:t>of the initial </a:t>
            </a:r>
            <a:r>
              <a:rPr lang="en-US" sz="1800" b="1" dirty="0">
                <a:solidFill>
                  <a:schemeClr val="tx1"/>
                </a:solidFill>
                <a:effectLst/>
                <a:latin typeface="Calibri" panose="020F0502020204030204" pitchFamily="34" charset="0"/>
                <a:ea typeface="Times New Roman" panose="02020603050405020304" pitchFamily="18" charset="0"/>
              </a:rPr>
              <a:t>4,860 </a:t>
            </a:r>
            <a:r>
              <a:rPr lang="en-US" sz="1800" dirty="0">
                <a:solidFill>
                  <a:schemeClr val="tx1"/>
                </a:solidFill>
                <a:effectLst/>
                <a:latin typeface="Calibri" panose="020F0502020204030204" pitchFamily="34" charset="0"/>
                <a:ea typeface="Times New Roman" panose="02020603050405020304" pitchFamily="18" charset="0"/>
              </a:rPr>
              <a:t>population </a:t>
            </a:r>
            <a:r>
              <a:rPr lang="en-US" sz="1800" dirty="0">
                <a:effectLst/>
                <a:latin typeface="Calibri" panose="020F0502020204030204" pitchFamily="34" charset="0"/>
                <a:ea typeface="Times New Roman" panose="02020603050405020304" pitchFamily="18" charset="0"/>
              </a:rPr>
              <a:t>of </a:t>
            </a:r>
            <a:r>
              <a:rPr lang="en-US" sz="1800" b="1" dirty="0">
                <a:effectLst/>
                <a:latin typeface="Calibri" panose="020F0502020204030204" pitchFamily="34" charset="0"/>
                <a:ea typeface="Times New Roman" panose="02020603050405020304" pitchFamily="18" charset="0"/>
              </a:rPr>
              <a:t>BUSIDRRQ Load Profiled ESI ID that requires a BUSLRG Profile</a:t>
            </a:r>
            <a:r>
              <a:rPr lang="en-US" sz="1800" dirty="0">
                <a:effectLst/>
                <a:latin typeface="Calibri" panose="020F0502020204030204" pitchFamily="34" charset="0"/>
                <a:ea typeface="Times New Roman" panose="02020603050405020304" pitchFamily="18" charset="0"/>
              </a:rPr>
              <a:t>.  </a:t>
            </a:r>
          </a:p>
          <a:p>
            <a:pPr marL="0" marR="0" lvl="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lvl="0" indent="-342900">
              <a:spcBef>
                <a:spcPts val="0"/>
              </a:spcBef>
              <a:spcAft>
                <a:spcPts val="0"/>
              </a:spcAft>
              <a:buFont typeface="Wingdings" panose="05000000000000000000" pitchFamily="2" charset="2"/>
              <a:buChar char="v"/>
            </a:pPr>
            <a:r>
              <a:rPr lang="en-US" sz="1800" b="1" dirty="0">
                <a:effectLst/>
                <a:latin typeface="Calibri" panose="020F0502020204030204" pitchFamily="34" charset="0"/>
                <a:ea typeface="Times New Roman" panose="02020603050405020304" pitchFamily="18" charset="0"/>
              </a:rPr>
              <a:t>On Thursday, August 3, 2023, </a:t>
            </a:r>
            <a:r>
              <a:rPr lang="en-US" sz="1800" dirty="0">
                <a:effectLst/>
                <a:latin typeface="Calibri" panose="020F0502020204030204" pitchFamily="34" charset="0"/>
                <a:ea typeface="Times New Roman" panose="02020603050405020304" pitchFamily="18" charset="0"/>
              </a:rPr>
              <a:t>with </a:t>
            </a:r>
            <a:r>
              <a:rPr lang="en-US" sz="1800" b="1" dirty="0">
                <a:solidFill>
                  <a:srgbClr val="C00000"/>
                </a:solidFill>
                <a:effectLst/>
                <a:latin typeface="Calibri" panose="020F0502020204030204" pitchFamily="34" charset="0"/>
                <a:ea typeface="Times New Roman" panose="02020603050405020304" pitchFamily="18" charset="0"/>
              </a:rPr>
              <a:t>Cycle 28 </a:t>
            </a:r>
            <a:r>
              <a:rPr lang="en-US" sz="1800" dirty="0">
                <a:effectLst/>
                <a:latin typeface="Calibri" panose="020F0502020204030204" pitchFamily="34" charset="0"/>
                <a:ea typeface="Times New Roman" panose="02020603050405020304" pitchFamily="18" charset="0"/>
              </a:rPr>
              <a:t>concluding our </a:t>
            </a:r>
            <a:r>
              <a:rPr lang="en-US" sz="1800" dirty="0">
                <a:solidFill>
                  <a:schemeClr val="tx1"/>
                </a:solidFill>
                <a:effectLst/>
                <a:latin typeface="Calibri" panose="020F0502020204030204" pitchFamily="34" charset="0"/>
                <a:ea typeface="Times New Roman" panose="02020603050405020304" pitchFamily="18" charset="0"/>
              </a:rPr>
              <a:t>transition of the initial </a:t>
            </a:r>
            <a:r>
              <a:rPr lang="en-US" sz="1800" b="1" dirty="0">
                <a:solidFill>
                  <a:schemeClr val="tx1"/>
                </a:solidFill>
                <a:effectLst/>
                <a:latin typeface="Calibri" panose="020F0502020204030204" pitchFamily="34" charset="0"/>
                <a:ea typeface="Times New Roman" panose="02020603050405020304" pitchFamily="18" charset="0"/>
              </a:rPr>
              <a:t>4,860 ESI IDs</a:t>
            </a:r>
            <a:r>
              <a:rPr lang="en-US" sz="1800" dirty="0">
                <a:solidFill>
                  <a:schemeClr val="tx1"/>
                </a:solidFill>
                <a:effectLst/>
                <a:latin typeface="Calibri" panose="020F0502020204030204" pitchFamily="34" charset="0"/>
                <a:ea typeface="Times New Roman" panose="02020603050405020304" pitchFamily="18" charset="0"/>
              </a:rPr>
              <a:t>, CNP </a:t>
            </a:r>
            <a:r>
              <a:rPr lang="en-US" sz="1800" dirty="0">
                <a:effectLst/>
                <a:latin typeface="Calibri" panose="020F0502020204030204" pitchFamily="34" charset="0"/>
                <a:ea typeface="Times New Roman" panose="02020603050405020304" pitchFamily="18" charset="0"/>
              </a:rPr>
              <a:t>will return to normal daily market operations for any future 814_20 Load Profile changes of these types.  This includes providing ERCOT and REPs of Record (ROR) with Monthly 867_03 interval data and, if applicable, 15-minute interval data via daily LSE files that would be based upon Load Profile assignment.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214BF8FB-9B77-3210-97B1-BFB5324A1826}"/>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41525669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D77EFA-038D-AC4F-B8C9-CD676A0E4F77}"/>
              </a:ext>
            </a:extLst>
          </p:cNvPr>
          <p:cNvSpPr>
            <a:spLocks noGrp="1"/>
          </p:cNvSpPr>
          <p:nvPr>
            <p:ph type="title"/>
          </p:nvPr>
        </p:nvSpPr>
        <p:spPr>
          <a:xfrm>
            <a:off x="861790" y="1926578"/>
            <a:ext cx="3587379" cy="3499549"/>
          </a:xfrm>
        </p:spPr>
        <p:txBody>
          <a:bodyPr vert="horz" lIns="91440" tIns="45720" rIns="91440" bIns="45720" rtlCol="0" anchor="b">
            <a:normAutofit fontScale="90000"/>
          </a:bodyPr>
          <a:lstStyle/>
          <a:p>
            <a:pPr algn="l"/>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br>
              <a:rPr lang="en-US" sz="4200" b="1" dirty="0"/>
            </a:br>
            <a:r>
              <a:rPr lang="en-US" sz="4400" b="1" dirty="0">
                <a:solidFill>
                  <a:srgbClr val="FFC000"/>
                </a:solidFill>
              </a:rPr>
              <a:t>CNP’s Special </a:t>
            </a:r>
            <a:r>
              <a:rPr lang="en-US" sz="4400" b="1" i="1" dirty="0">
                <a:solidFill>
                  <a:srgbClr val="FFC000"/>
                </a:solidFill>
              </a:rPr>
              <a:t>Thank You</a:t>
            </a:r>
            <a:r>
              <a:rPr lang="en-US" sz="4200" b="1" i="1" dirty="0">
                <a:solidFill>
                  <a:srgbClr val="FFC000"/>
                </a:solidFill>
              </a:rPr>
              <a:t>!!!</a:t>
            </a:r>
            <a:br>
              <a:rPr lang="en-US" sz="4200" b="1" i="1" dirty="0"/>
            </a:br>
            <a:br>
              <a:rPr lang="en-US" sz="4200" b="1" i="1" dirty="0"/>
            </a:br>
            <a:r>
              <a:rPr lang="en-US" sz="4200" b="1" i="1" dirty="0">
                <a:solidFill>
                  <a:srgbClr val="FFC000"/>
                </a:solidFill>
              </a:rPr>
              <a:t>We couldn’t have succeeded without YOU</a:t>
            </a:r>
            <a:br>
              <a:rPr lang="en-US" sz="4200" b="1" i="1" dirty="0">
                <a:solidFill>
                  <a:srgbClr val="FFC000"/>
                </a:solidFill>
              </a:rPr>
            </a:br>
            <a:r>
              <a:rPr lang="en-US" sz="4200" b="1" i="1" dirty="0">
                <a:solidFill>
                  <a:srgbClr val="FFC000"/>
                </a:solidFill>
              </a:rPr>
              <a:t>Award goes to...</a:t>
            </a:r>
            <a:endParaRPr lang="en-US" sz="4200" b="1" dirty="0">
              <a:solidFill>
                <a:srgbClr val="FFC000"/>
              </a:solidFill>
            </a:endParaRPr>
          </a:p>
        </p:txBody>
      </p:sp>
      <p:sp>
        <p:nvSpPr>
          <p:cNvPr id="16" name="Rectangle 15">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0858ADD-233C-E77C-5E2B-CE7A4152DCDD}"/>
              </a:ext>
            </a:extLst>
          </p:cNvPr>
          <p:cNvSpPr>
            <a:spLocks noGrp="1"/>
          </p:cNvSpPr>
          <p:nvPr>
            <p:ph type="sldNum" sz="quarter" idx="12"/>
          </p:nvPr>
        </p:nvSpPr>
        <p:spPr>
          <a:xfrm>
            <a:off x="10514011" y="6310313"/>
            <a:ext cx="753545" cy="365125"/>
          </a:xfrm>
        </p:spPr>
        <p:txBody>
          <a:bodyPr vert="horz" lIns="91440" tIns="45720" rIns="91440" bIns="45720" rtlCol="0" anchor="ctr">
            <a:normAutofit/>
          </a:bodyPr>
          <a:lstStyle/>
          <a:p>
            <a:pPr>
              <a:spcAft>
                <a:spcPts val="600"/>
              </a:spcAft>
            </a:pPr>
            <a:fld id="{3A98EE3D-8CD1-4C3F-BD1C-C98C9596463C}" type="slidenum">
              <a:rPr lang="en-US" sz="1000">
                <a:solidFill>
                  <a:schemeClr val="bg1">
                    <a:lumMod val="85000"/>
                    <a:lumOff val="15000"/>
                  </a:schemeClr>
                </a:solidFill>
              </a:rPr>
              <a:pPr>
                <a:spcAft>
                  <a:spcPts val="600"/>
                </a:spcAft>
              </a:pPr>
              <a:t>4</a:t>
            </a:fld>
            <a:endParaRPr lang="en-US" sz="1000" dirty="0">
              <a:solidFill>
                <a:schemeClr val="bg1">
                  <a:lumMod val="85000"/>
                  <a:lumOff val="15000"/>
                </a:schemeClr>
              </a:solidFill>
            </a:endParaRPr>
          </a:p>
        </p:txBody>
      </p:sp>
      <p:pic>
        <p:nvPicPr>
          <p:cNvPr id="17" name="Picture 16" descr="A gold and silver trophy&#10;&#10;Description automatically generated">
            <a:extLst>
              <a:ext uri="{FF2B5EF4-FFF2-40B4-BE49-F238E27FC236}">
                <a16:creationId xmlns:a16="http://schemas.microsoft.com/office/drawing/2014/main" id="{FF230327-F34E-2375-4B9F-FA5C214196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5670" y="0"/>
            <a:ext cx="7536329" cy="6127751"/>
          </a:xfrm>
          <a:prstGeom prst="rect">
            <a:avLst/>
          </a:prstGeom>
        </p:spPr>
      </p:pic>
      <p:sp>
        <p:nvSpPr>
          <p:cNvPr id="20" name="TextBox 19">
            <a:extLst>
              <a:ext uri="{FF2B5EF4-FFF2-40B4-BE49-F238E27FC236}">
                <a16:creationId xmlns:a16="http://schemas.microsoft.com/office/drawing/2014/main" id="{D27564BD-2DDE-5343-6F23-FA75286B838E}"/>
              </a:ext>
            </a:extLst>
          </p:cNvPr>
          <p:cNvSpPr txBox="1"/>
          <p:nvPr/>
        </p:nvSpPr>
        <p:spPr>
          <a:xfrm>
            <a:off x="5827594" y="5691117"/>
            <a:ext cx="5172502" cy="646331"/>
          </a:xfrm>
          <a:prstGeom prst="rect">
            <a:avLst/>
          </a:prstGeom>
          <a:noFill/>
        </p:spPr>
        <p:txBody>
          <a:bodyPr wrap="square" rtlCol="0">
            <a:spAutoFit/>
          </a:bodyPr>
          <a:lstStyle/>
          <a:p>
            <a:pPr algn="ctr"/>
            <a:r>
              <a:rPr lang="en-US" sz="3600" b="1" i="1" dirty="0">
                <a:solidFill>
                  <a:srgbClr val="C00000"/>
                </a:solidFill>
                <a:effectLst>
                  <a:outerShdw blurRad="38100" dist="38100" dir="2700000" algn="tl">
                    <a:srgbClr val="000000">
                      <a:alpha val="43137"/>
                    </a:srgbClr>
                  </a:outerShdw>
                </a:effectLst>
              </a:rPr>
              <a:t>Kelly Brink </a:t>
            </a:r>
          </a:p>
        </p:txBody>
      </p:sp>
      <p:sp>
        <p:nvSpPr>
          <p:cNvPr id="24" name="TextBox 23">
            <a:extLst>
              <a:ext uri="{FF2B5EF4-FFF2-40B4-BE49-F238E27FC236}">
                <a16:creationId xmlns:a16="http://schemas.microsoft.com/office/drawing/2014/main" id="{439478A1-6ACD-2326-CA48-4380CB7579E4}"/>
              </a:ext>
            </a:extLst>
          </p:cNvPr>
          <p:cNvSpPr txBox="1"/>
          <p:nvPr/>
        </p:nvSpPr>
        <p:spPr>
          <a:xfrm>
            <a:off x="5636525" y="2975212"/>
            <a:ext cx="914400" cy="914400"/>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1F1D9687-CC9C-8CFC-CF2E-5AE8A0D5D01C}"/>
              </a:ext>
            </a:extLst>
          </p:cNvPr>
          <p:cNvSpPr txBox="1"/>
          <p:nvPr/>
        </p:nvSpPr>
        <p:spPr>
          <a:xfrm>
            <a:off x="5636525" y="2975212"/>
            <a:ext cx="914400" cy="914400"/>
          </a:xfrm>
          <a:prstGeom prst="rect">
            <a:avLst/>
          </a:prstGeom>
          <a:noFill/>
        </p:spPr>
        <p:txBody>
          <a:bodyPr wrap="square" rtlCol="0">
            <a:spAutoFit/>
          </a:bodyPr>
          <a:lstStyle/>
          <a:p>
            <a:endParaRPr lang="en-US" dirty="0"/>
          </a:p>
        </p:txBody>
      </p:sp>
      <p:sp>
        <p:nvSpPr>
          <p:cNvPr id="26" name="TextBox 25">
            <a:extLst>
              <a:ext uri="{FF2B5EF4-FFF2-40B4-BE49-F238E27FC236}">
                <a16:creationId xmlns:a16="http://schemas.microsoft.com/office/drawing/2014/main" id="{F2BDABD1-4EB9-FABF-875C-699F94D4D480}"/>
              </a:ext>
            </a:extLst>
          </p:cNvPr>
          <p:cNvSpPr txBox="1"/>
          <p:nvPr/>
        </p:nvSpPr>
        <p:spPr>
          <a:xfrm>
            <a:off x="6997996" y="5701447"/>
            <a:ext cx="2831697" cy="1023488"/>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2353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6" presetClass="emph" presetSubtype="0" fill="hold" grpId="0" nodeType="withEffect">
                                  <p:stCondLst>
                                    <p:cond delay="0"/>
                                  </p:stCondLst>
                                  <p:childTnLst>
                                    <p:animScale>
                                      <p:cBhvr>
                                        <p:cTn id="12"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Infinite question marks in 3D rendering">
            <a:extLst>
              <a:ext uri="{FF2B5EF4-FFF2-40B4-BE49-F238E27FC236}">
                <a16:creationId xmlns:a16="http://schemas.microsoft.com/office/drawing/2014/main" id="{E180F323-05B3-7638-A139-F3EF60A7B991}"/>
              </a:ext>
            </a:extLst>
          </p:cNvPr>
          <p:cNvPicPr>
            <a:picLocks noGrp="1" noChangeAspect="1"/>
          </p:cNvPicPr>
          <p:nvPr>
            <p:ph idx="1"/>
          </p:nvPr>
        </p:nvPicPr>
        <p:blipFill rotWithShape="1">
          <a:blip r:embed="rId3"/>
          <a:srcRect t="15633" b="97"/>
          <a:stretch/>
        </p:blipFill>
        <p:spPr>
          <a:xfrm>
            <a:off x="20" y="10"/>
            <a:ext cx="12191980" cy="6857990"/>
          </a:xfrm>
          <a:prstGeom prst="rect">
            <a:avLst/>
          </a:prstGeom>
        </p:spPr>
      </p:pic>
      <p:sp>
        <p:nvSpPr>
          <p:cNvPr id="14" name="Rectangle 9">
            <a:extLst>
              <a:ext uri="{FF2B5EF4-FFF2-40B4-BE49-F238E27FC236}">
                <a16:creationId xmlns:a16="http://schemas.microsoft.com/office/drawing/2014/main" id="{BA4EDD11-078F-45BC-852D-3474DE59F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2794" y="0"/>
            <a:ext cx="9339206" cy="6858000"/>
          </a:xfrm>
          <a:prstGeom prst="rect">
            <a:avLst/>
          </a:prstGeom>
          <a:gradFill flip="none" rotWithShape="1">
            <a:gsLst>
              <a:gs pos="58000">
                <a:schemeClr val="bg1">
                  <a:alpha val="30000"/>
                </a:schemeClr>
              </a:gs>
              <a:gs pos="33000">
                <a:schemeClr val="bg1">
                  <a:alpha val="20000"/>
                </a:schemeClr>
              </a:gs>
              <a:gs pos="0">
                <a:schemeClr val="bg1">
                  <a:alpha val="0"/>
                </a:schemeClr>
              </a:gs>
              <a:gs pos="100000">
                <a:schemeClr val="bg1">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F160D8-E77A-9C8B-DDD0-0728E51D7F55}"/>
              </a:ext>
            </a:extLst>
          </p:cNvPr>
          <p:cNvSpPr>
            <a:spLocks noGrp="1"/>
          </p:cNvSpPr>
          <p:nvPr>
            <p:ph type="title"/>
          </p:nvPr>
        </p:nvSpPr>
        <p:spPr>
          <a:xfrm>
            <a:off x="4947701" y="3496574"/>
            <a:ext cx="6436104" cy="1052422"/>
          </a:xfrm>
        </p:spPr>
        <p:txBody>
          <a:bodyPr vert="horz" lIns="91440" tIns="45720" rIns="91440" bIns="45720" rtlCol="0" anchor="b">
            <a:normAutofit/>
          </a:bodyPr>
          <a:lstStyle/>
          <a:p>
            <a:pPr algn="r"/>
            <a:r>
              <a:rPr lang="en-US" sz="6600" b="1" dirty="0">
                <a:solidFill>
                  <a:schemeClr val="tx1"/>
                </a:solidFill>
              </a:rPr>
              <a:t>Questions </a:t>
            </a:r>
          </a:p>
        </p:txBody>
      </p:sp>
      <p:sp>
        <p:nvSpPr>
          <p:cNvPr id="6" name="Slide Number Placeholder 5">
            <a:extLst>
              <a:ext uri="{FF2B5EF4-FFF2-40B4-BE49-F238E27FC236}">
                <a16:creationId xmlns:a16="http://schemas.microsoft.com/office/drawing/2014/main" id="{2DAB0D40-A774-33FF-D416-33487E24F6A4}"/>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918014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60E646-30AD-4BA0-97EA-A7A07DF54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3.xml><?xml version="1.0" encoding="utf-8"?>
<ds:datastoreItem xmlns:ds="http://schemas.openxmlformats.org/officeDocument/2006/customXml" ds:itemID="{F7E70FC5-1855-47AB-8CE1-CB3C873A898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473</TotalTime>
  <Words>423</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 Nova</vt:lpstr>
      <vt:lpstr>Arial Nova Light</vt:lpstr>
      <vt:lpstr>Calibri</vt:lpstr>
      <vt:lpstr>Roboto</vt:lpstr>
      <vt:lpstr>Wingdings</vt:lpstr>
      <vt:lpstr>Wingdings 2</vt:lpstr>
      <vt:lpstr>SlateVTI</vt:lpstr>
      <vt:lpstr>CNP’s  IDR to AMS Project Final Update  </vt:lpstr>
      <vt:lpstr>   Market Communications  Planned Systems’ Maintenance Required to Support  IDR to AMS Project:     July 6 - 9, 2023    </vt:lpstr>
      <vt:lpstr>Our Completion Numbers   IDR to AMS Go-Live:     July 17, 2023    </vt:lpstr>
      <vt:lpstr>              CNP’s Special Thank You!!!  We couldn’t have succeeded without YOU Award goes to...</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CNP’s  IDR to AMS Project Final Update  </dc:title>
  <dc:creator>Scott, Kathy D</dc:creator>
  <cp:lastModifiedBy>Scott, Kathy D</cp:lastModifiedBy>
  <cp:revision>32</cp:revision>
  <dcterms:created xsi:type="dcterms:W3CDTF">2023-07-29T01:20:23Z</dcterms:created>
  <dcterms:modified xsi:type="dcterms:W3CDTF">2023-07-31T03:28:14Z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e3ac3a1a-de19-428b-b395-6d250d7743fb_Enabled">
    <vt:lpwstr>true</vt:lpwstr>
  </property>
  <property fmtid="{D5CDD505-2E9C-101B-9397-08002B2CF9AE}" pid="4" name="MSIP_Label_e3ac3a1a-de19-428b-b395-6d250d7743fb_SetDate">
    <vt:lpwstr>2023-07-29T01:20:25Z</vt:lpwstr>
  </property>
  <property fmtid="{D5CDD505-2E9C-101B-9397-08002B2CF9AE}" pid="5" name="MSIP_Label_e3ac3a1a-de19-428b-b395-6d250d7743fb_Method">
    <vt:lpwstr>Standard</vt:lpwstr>
  </property>
  <property fmtid="{D5CDD505-2E9C-101B-9397-08002B2CF9AE}" pid="6" name="MSIP_Label_e3ac3a1a-de19-428b-b395-6d250d7743fb_Name">
    <vt:lpwstr>Internal Use Only</vt:lpwstr>
  </property>
  <property fmtid="{D5CDD505-2E9C-101B-9397-08002B2CF9AE}" pid="7" name="MSIP_Label_e3ac3a1a-de19-428b-b395-6d250d7743fb_SiteId">
    <vt:lpwstr>88cc5fd7-fd78-44b6-ad75-b6915088974f</vt:lpwstr>
  </property>
  <property fmtid="{D5CDD505-2E9C-101B-9397-08002B2CF9AE}" pid="8" name="MSIP_Label_e3ac3a1a-de19-428b-b395-6d250d7743fb_ActionId">
    <vt:lpwstr>dce7d18b-6d61-4511-bfdd-bb0ea1ecb6d6</vt:lpwstr>
  </property>
  <property fmtid="{D5CDD505-2E9C-101B-9397-08002B2CF9AE}" pid="9" name="MSIP_Label_e3ac3a1a-de19-428b-b395-6d250d7743fb_ContentBits">
    <vt:lpwstr>0</vt:lpwstr>
  </property>
</Properties>
</file>