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6"/>
  </p:notesMasterIdLst>
  <p:handoutMasterIdLst>
    <p:handoutMasterId r:id="rId17"/>
  </p:handoutMasterIdLst>
  <p:sldIdLst>
    <p:sldId id="256" r:id="rId5"/>
    <p:sldId id="273" r:id="rId6"/>
    <p:sldId id="276" r:id="rId7"/>
    <p:sldId id="280" r:id="rId8"/>
    <p:sldId id="281" r:id="rId9"/>
    <p:sldId id="283" r:id="rId10"/>
    <p:sldId id="282" r:id="rId11"/>
    <p:sldId id="284" r:id="rId12"/>
    <p:sldId id="275" r:id="rId13"/>
    <p:sldId id="259"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7C091B-B466-4690-95A5-2A87666A9FDA}" name="Schatz, John" initials="SJ" userId="S::john.schatz@txu.com::8fe7d816-28ba-4a29-b055-6e5e4525d48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357" autoAdjust="0"/>
  </p:normalViewPr>
  <p:slideViewPr>
    <p:cSldViewPr snapToGrid="0">
      <p:cViewPr varScale="1">
        <p:scale>
          <a:sx n="60" d="100"/>
          <a:sy n="60" d="100"/>
        </p:scale>
        <p:origin x="908" y="4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7/28/2023</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7/28/2023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a:t>Click icon to add SmartArt graphic</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6831155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6749143" y="6356350"/>
            <a:ext cx="3775981" cy="365125"/>
          </a:xfrm>
        </p:spPr>
        <p:txBody>
          <a:bodyPr/>
          <a:lstStyle>
            <a:lvl1pPr>
              <a:defRPr sz="900"/>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10810874" y="6356350"/>
            <a:ext cx="542925" cy="365125"/>
          </a:xfr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6525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243245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a16="http://schemas.microsoft.com/office/drawing/2014/main" id="{B2368EF4-1233-48C7-8DB5-75844BFCD594}"/>
              </a:ext>
              <a:ext uri="{C183D7F6-B498-43B3-948B-1728B52AA6E4}">
                <adec:decorative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1889671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a16="http://schemas.microsoft.com/office/drawing/2014/main" id="{71F34533-9677-48AF-9374-976825F4BB7E}"/>
              </a:ext>
            </a:extLst>
          </p:cNvPr>
          <p:cNvSpPr>
            <a:spLocks noGrp="1"/>
          </p:cNvSpPr>
          <p:nvPr>
            <p:ph type="dt" sz="half" idx="10"/>
          </p:nvPr>
        </p:nvSpPr>
        <p:spPr>
          <a:xfrm>
            <a:off x="838200" y="6356350"/>
            <a:ext cx="2743200" cy="365125"/>
          </a:xfrm>
        </p:spPr>
        <p:txBody>
          <a:bodyPr/>
          <a:lstStyle>
            <a:lvl1pPr>
              <a:defRPr sz="900"/>
            </a:lvl1pPr>
          </a:lstStyle>
          <a:p>
            <a:r>
              <a:rPr lang="en-US" dirty="0"/>
              <a:t>20XX</a:t>
            </a:r>
          </a:p>
        </p:txBody>
      </p:sp>
      <p:sp>
        <p:nvSpPr>
          <p:cNvPr id="22" name="Footer Placeholder 7">
            <a:extLst>
              <a:ext uri="{FF2B5EF4-FFF2-40B4-BE49-F238E27FC236}">
                <a16:creationId xmlns:a16="http://schemas.microsoft.com/office/drawing/2014/main" id="{4FAB8A26-B99E-4F96-8327-A932A14F2C03}"/>
              </a:ext>
            </a:extLst>
          </p:cNvPr>
          <p:cNvSpPr>
            <a:spLocks noGrp="1"/>
          </p:cNvSpPr>
          <p:nvPr>
            <p:ph type="ftr" sz="quarter" idx="11"/>
          </p:nvPr>
        </p:nvSpPr>
        <p:spPr>
          <a:xfrm>
            <a:off x="4038600" y="6356350"/>
            <a:ext cx="4114800" cy="365125"/>
          </a:xfrm>
        </p:spPr>
        <p:txBody>
          <a:bodyPr/>
          <a:lstStyle>
            <a:lvl1pPr>
              <a:defRPr sz="900"/>
            </a:lvl1pPr>
          </a:lstStyle>
          <a:p>
            <a:r>
              <a:rPr lang="en-US" dirty="0"/>
              <a:t>PRESENTATION TITLE</a:t>
            </a:r>
          </a:p>
        </p:txBody>
      </p:sp>
      <p:sp>
        <p:nvSpPr>
          <p:cNvPr id="24" name="Slide Number Placeholder 8">
            <a:extLst>
              <a:ext uri="{FF2B5EF4-FFF2-40B4-BE49-F238E27FC236}">
                <a16:creationId xmlns:a16="http://schemas.microsoft.com/office/drawing/2014/main" id="{EB0962D2-BCC3-48AB-A769-2A7327D29191}"/>
              </a:ext>
            </a:extLst>
          </p:cNvPr>
          <p:cNvSpPr>
            <a:spLocks noGrp="1"/>
          </p:cNvSpPr>
          <p:nvPr>
            <p:ph type="sldNum" sz="quarter" idx="12"/>
          </p:nvPr>
        </p:nvSpPr>
        <p:spPr>
          <a:xfrm>
            <a:off x="8610600" y="6356350"/>
            <a:ext cx="2743200"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a16="http://schemas.microsoft.com/office/drawing/2014/main" id="{ED3361C9-310A-4255-A94E-B77588962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a16="http://schemas.microsoft.com/office/drawing/2014/main" id="{BF358517-D7B7-40D0-A9D0-B650C80898AC}"/>
              </a:ext>
            </a:extLst>
          </p:cNvPr>
          <p:cNvSpPr>
            <a:spLocks noGrp="1"/>
          </p:cNvSpPr>
          <p:nvPr>
            <p:ph type="dt" sz="half" idx="10"/>
          </p:nvPr>
        </p:nvSpPr>
        <p:spPr>
          <a:xfrm>
            <a:off x="4267200" y="6356350"/>
            <a:ext cx="1774371" cy="365125"/>
          </a:xfrm>
        </p:spPr>
        <p:txBody>
          <a:bodyPr/>
          <a:lstStyle>
            <a:lvl1pPr>
              <a:defRPr sz="900"/>
            </a:lvl1pPr>
          </a:lstStyle>
          <a:p>
            <a:r>
              <a:rPr lang="en-US" dirty="0"/>
              <a:t>20XX</a:t>
            </a:r>
          </a:p>
        </p:txBody>
      </p:sp>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6479721" y="6356350"/>
            <a:ext cx="2661557" cy="365125"/>
          </a:xfrm>
        </p:spPr>
        <p:txBody>
          <a:bodyPr/>
          <a:lstStyle>
            <a:lvl1pPr>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p:nvPr>
        </p:nvSpPr>
        <p:spPr>
          <a:xfrm>
            <a:off x="1333500" y="2924175"/>
            <a:ext cx="2895600" cy="2519363"/>
          </a:xfrm>
        </p:spPr>
        <p:txBody>
          <a:bodyPr>
            <a:normAutofit/>
          </a:bodyPr>
          <a:lstStyle>
            <a:lvl1pPr marL="0" indent="0">
              <a:lnSpc>
                <a:spcPct val="150000"/>
              </a:lnSpc>
              <a:buNone/>
              <a:defRPr sz="1400">
                <a:solidFill>
                  <a:schemeClr val="bg1"/>
                </a:solidFill>
              </a:defRPr>
            </a:lvl1pPr>
            <a:lvl2pPr marL="457200" indent="0">
              <a:lnSpc>
                <a:spcPct val="150000"/>
              </a:lnSpc>
              <a:buNone/>
              <a:defRPr sz="1400">
                <a:solidFill>
                  <a:schemeClr val="bg1"/>
                </a:solidFill>
              </a:defRPr>
            </a:lvl2pPr>
            <a:lvl3pPr marL="914400" indent="0">
              <a:lnSpc>
                <a:spcPct val="150000"/>
              </a:lnSpc>
              <a:buNone/>
              <a:defRPr sz="1400">
                <a:solidFill>
                  <a:schemeClr val="bg1"/>
                </a:solidFill>
              </a:defRPr>
            </a:lvl3pPr>
            <a:lvl4pPr marL="1371600" indent="0">
              <a:lnSpc>
                <a:spcPct val="150000"/>
              </a:lnSpc>
              <a:buNone/>
              <a:defRPr sz="1400">
                <a:solidFill>
                  <a:schemeClr val="bg1"/>
                </a:solidFill>
              </a:defRPr>
            </a:lvl4pPr>
            <a:lvl5pPr marL="1828800" indent="0">
              <a:lnSpc>
                <a:spcPct val="150000"/>
              </a:lnSpc>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F5093-3C53-4152-B8FE-0522E0795269}"/>
              </a:ext>
            </a:extLst>
          </p:cNvPr>
          <p:cNvSpPr>
            <a:spLocks noGrp="1"/>
          </p:cNvSpPr>
          <p:nvPr>
            <p:ph type="dt" sz="half" idx="10"/>
          </p:nvPr>
        </p:nvSpPr>
        <p:spPr>
          <a:xfrm>
            <a:off x="1333500" y="6356350"/>
            <a:ext cx="985157"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2669886" y="6356349"/>
            <a:ext cx="2482842"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5536305" y="6356350"/>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8212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620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13620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11EBF9-6826-475B-8079-C11128991BAE}"/>
              </a:ext>
            </a:extLst>
          </p:cNvPr>
          <p:cNvSpPr>
            <a:spLocks noGrp="1"/>
          </p:cNvSpPr>
          <p:nvPr>
            <p:ph type="dt" sz="half" idx="10"/>
          </p:nvPr>
        </p:nvSpPr>
        <p:spPr>
          <a:xfrm>
            <a:off x="838200" y="6356350"/>
            <a:ext cx="1219200"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3FB726A3-DF54-47D2-8C3A-34FD43A19E8E}"/>
              </a:ext>
            </a:extLst>
          </p:cNvPr>
          <p:cNvSpPr>
            <a:spLocks noGrp="1"/>
          </p:cNvSpPr>
          <p:nvPr>
            <p:ph type="ftr" sz="quarter" idx="11"/>
          </p:nvPr>
        </p:nvSpPr>
        <p:spPr>
          <a:xfrm>
            <a:off x="2463800" y="6356350"/>
            <a:ext cx="3479800"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D0CD125A-4493-4967-9146-841D0EF3BC63}"/>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7" name="Group 6">
            <a:extLst>
              <a:ext uri="{FF2B5EF4-FFF2-40B4-BE49-F238E27FC236}">
                <a16:creationId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973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2148840"/>
            <a:ext cx="4179570" cy="1715531"/>
          </a:xfrm>
        </p:spPr>
        <p:txBody>
          <a:bodyPr anchor="b">
            <a:noAutofit/>
          </a:bodyPr>
          <a:lstStyle>
            <a:lvl1pPr algn="l">
              <a:defRPr sz="3600" spc="150" baseline="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991350" y="3962003"/>
            <a:ext cx="4179570" cy="365125"/>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a16="http://schemas.microsoft.com/office/drawing/2014/main" id="{F05D2CCB-CCFC-4A8A-ADA9-C1E4D13B96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269951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a:t>Click icon to add chart</a:t>
            </a:r>
            <a:endParaRPr lang="en-US" dirty="0"/>
          </a:p>
        </p:txBody>
      </p:sp>
    </p:spTree>
    <p:extLst>
      <p:ext uri="{BB962C8B-B14F-4D97-AF65-F5344CB8AC3E}">
        <p14:creationId xmlns:p14="http://schemas.microsoft.com/office/powerpoint/2010/main" val="148527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a:t>Click icon to add table</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6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122785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5712064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66" r:id="rId5"/>
    <p:sldLayoutId id="2147483667" r:id="rId6"/>
    <p:sldLayoutId id="2147483654" r:id="rId7"/>
    <p:sldLayoutId id="2147483663" r:id="rId8"/>
    <p:sldLayoutId id="2147483662" r:id="rId9"/>
    <p:sldLayoutId id="2147483668" r:id="rId10"/>
    <p:sldLayoutId id="2147483652" r:id="rId11"/>
    <p:sldLayoutId id="2147483653" r:id="rId12"/>
    <p:sldLayoutId id="2147483660" r:id="rId13"/>
    <p:sldLayoutId id="2147483664" r:id="rId14"/>
    <p:sldLayoutId id="2147483665" r:id="rId15"/>
  </p:sldLayoutIdLst>
  <p:hf hdr="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s://www.ercot.com/files/docs/2023/06/13/Solution-to-Transition-Stacking_final-final-notes_060623.docx" TargetMode="Externa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cid:image001.png@01D9B3DB.87C0F5C0" TargetMode="External"/><Relationship Id="rId2" Type="http://schemas.openxmlformats.org/officeDocument/2006/relationships/image" Target="../media/image20.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416040" y="3926048"/>
            <a:ext cx="4941771" cy="1630994"/>
          </a:xfrm>
        </p:spPr>
        <p:txBody>
          <a:bodyPr/>
          <a:lstStyle/>
          <a:p>
            <a:r>
              <a:rPr lang="en-US" dirty="0"/>
              <a:t>Lubbock </a:t>
            </a:r>
            <a:br>
              <a:rPr lang="en-US" dirty="0"/>
            </a:br>
            <a:r>
              <a:rPr lang="en-US" dirty="0"/>
              <a:t>Retail Integration Task Force – </a:t>
            </a:r>
            <a:r>
              <a:rPr lang="en-US" b="1" dirty="0"/>
              <a:t>LRITF</a:t>
            </a:r>
            <a:br>
              <a:rPr lang="en-US" b="1" dirty="0"/>
            </a:br>
            <a:r>
              <a:rPr lang="en-US" sz="2000" b="1" dirty="0"/>
              <a:t>August 1st, 2023</a:t>
            </a:r>
          </a:p>
        </p:txBody>
      </p:sp>
      <p:sp>
        <p:nvSpPr>
          <p:cNvPr id="3" name="Subtitle 2">
            <a:extLst>
              <a:ext uri="{FF2B5EF4-FFF2-40B4-BE49-F238E27FC236}">
                <a16:creationId xmlns:a16="http://schemas.microsoft.com/office/drawing/2014/main" id="{0236A1B4-B8D1-4A72-8E20-0703F54BF1FE}"/>
              </a:ext>
            </a:extLst>
          </p:cNvPr>
          <p:cNvSpPr>
            <a:spLocks noGrp="1"/>
          </p:cNvSpPr>
          <p:nvPr>
            <p:ph type="subTitle" idx="1"/>
          </p:nvPr>
        </p:nvSpPr>
        <p:spPr>
          <a:xfrm>
            <a:off x="6416041" y="5586890"/>
            <a:ext cx="4941770" cy="396660"/>
          </a:xfrm>
        </p:spPr>
        <p:txBody>
          <a:bodyPr>
            <a:normAutofit/>
          </a:bodyPr>
          <a:lstStyle/>
          <a:p>
            <a:r>
              <a:rPr lang="en-US" dirty="0"/>
              <a:t>Chris Rowley     Michael Winegeart     Sheri Wiegand</a:t>
            </a:r>
          </a:p>
        </p:txBody>
      </p:sp>
    </p:spTree>
    <p:extLst>
      <p:ext uri="{BB962C8B-B14F-4D97-AF65-F5344CB8AC3E}">
        <p14:creationId xmlns:p14="http://schemas.microsoft.com/office/powerpoint/2010/main" val="2586058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3DB88-62DD-4C41-977F-D59BEF14EE76}"/>
              </a:ext>
            </a:extLst>
          </p:cNvPr>
          <p:cNvSpPr>
            <a:spLocks noGrp="1"/>
          </p:cNvSpPr>
          <p:nvPr>
            <p:ph type="title"/>
          </p:nvPr>
        </p:nvSpPr>
        <p:spPr>
          <a:xfrm>
            <a:off x="838200" y="5509419"/>
            <a:ext cx="4082142" cy="585788"/>
          </a:xfrm>
        </p:spPr>
        <p:txBody>
          <a:bodyPr>
            <a:normAutofit/>
          </a:bodyPr>
          <a:lstStyle/>
          <a:p>
            <a:r>
              <a:rPr lang="en-US" dirty="0"/>
              <a:t>TIMELINE of Actions</a:t>
            </a:r>
          </a:p>
        </p:txBody>
      </p:sp>
      <p:sp>
        <p:nvSpPr>
          <p:cNvPr id="3" name="Text Placeholder 2">
            <a:extLst>
              <a:ext uri="{FF2B5EF4-FFF2-40B4-BE49-F238E27FC236}">
                <a16:creationId xmlns:a16="http://schemas.microsoft.com/office/drawing/2014/main" id="{AEF37E83-2D8B-42EF-A2C4-5D2BBDB1F05B}"/>
              </a:ext>
            </a:extLst>
          </p:cNvPr>
          <p:cNvSpPr>
            <a:spLocks noGrp="1"/>
          </p:cNvSpPr>
          <p:nvPr>
            <p:ph type="body" sz="quarter" idx="13"/>
          </p:nvPr>
        </p:nvSpPr>
        <p:spPr>
          <a:xfrm>
            <a:off x="166074" y="1507772"/>
            <a:ext cx="2141764" cy="514350"/>
          </a:xfrm>
        </p:spPr>
        <p:txBody>
          <a:bodyPr/>
          <a:lstStyle/>
          <a:p>
            <a:r>
              <a:rPr lang="en-US" b="1" dirty="0"/>
              <a:t>Q1 2023</a:t>
            </a:r>
          </a:p>
        </p:txBody>
      </p:sp>
      <p:sp>
        <p:nvSpPr>
          <p:cNvPr id="4" name="Text Placeholder 3">
            <a:extLst>
              <a:ext uri="{FF2B5EF4-FFF2-40B4-BE49-F238E27FC236}">
                <a16:creationId xmlns:a16="http://schemas.microsoft.com/office/drawing/2014/main" id="{B0D77839-2CFD-4BC8-85DA-9EE69CCE1B20}"/>
              </a:ext>
            </a:extLst>
          </p:cNvPr>
          <p:cNvSpPr>
            <a:spLocks noGrp="1"/>
          </p:cNvSpPr>
          <p:nvPr>
            <p:ph type="body" sz="quarter" idx="14"/>
          </p:nvPr>
        </p:nvSpPr>
        <p:spPr>
          <a:xfrm>
            <a:off x="732131" y="2584097"/>
            <a:ext cx="2141764" cy="514350"/>
          </a:xfrm>
        </p:spPr>
        <p:txBody>
          <a:bodyPr/>
          <a:lstStyle/>
          <a:p>
            <a:r>
              <a:rPr lang="en-US" b="1" dirty="0"/>
              <a:t>Q2 2023</a:t>
            </a:r>
          </a:p>
        </p:txBody>
      </p:sp>
      <p:sp>
        <p:nvSpPr>
          <p:cNvPr id="5" name="Text Placeholder 4">
            <a:extLst>
              <a:ext uri="{FF2B5EF4-FFF2-40B4-BE49-F238E27FC236}">
                <a16:creationId xmlns:a16="http://schemas.microsoft.com/office/drawing/2014/main" id="{57E386FF-C90F-4484-A843-D4BA75FFF002}"/>
              </a:ext>
            </a:extLst>
          </p:cNvPr>
          <p:cNvSpPr>
            <a:spLocks noGrp="1"/>
          </p:cNvSpPr>
          <p:nvPr>
            <p:ph type="body" sz="quarter" idx="15"/>
          </p:nvPr>
        </p:nvSpPr>
        <p:spPr>
          <a:xfrm>
            <a:off x="1338556" y="3660422"/>
            <a:ext cx="2141764" cy="514350"/>
          </a:xfrm>
        </p:spPr>
        <p:txBody>
          <a:bodyPr/>
          <a:lstStyle/>
          <a:p>
            <a:r>
              <a:rPr lang="en-US" b="1" dirty="0"/>
              <a:t>Q3 2023</a:t>
            </a:r>
          </a:p>
        </p:txBody>
      </p:sp>
      <p:sp>
        <p:nvSpPr>
          <p:cNvPr id="6" name="Text Placeholder 5">
            <a:extLst>
              <a:ext uri="{FF2B5EF4-FFF2-40B4-BE49-F238E27FC236}">
                <a16:creationId xmlns:a16="http://schemas.microsoft.com/office/drawing/2014/main" id="{F30780D1-5C1B-411C-81ED-7B9970FCBF8A}"/>
              </a:ext>
            </a:extLst>
          </p:cNvPr>
          <p:cNvSpPr>
            <a:spLocks noGrp="1"/>
          </p:cNvSpPr>
          <p:nvPr>
            <p:ph type="body" sz="quarter" idx="16"/>
          </p:nvPr>
        </p:nvSpPr>
        <p:spPr>
          <a:xfrm>
            <a:off x="1922756" y="4736748"/>
            <a:ext cx="2141764" cy="514350"/>
          </a:xfrm>
        </p:spPr>
        <p:txBody>
          <a:bodyPr/>
          <a:lstStyle/>
          <a:p>
            <a:r>
              <a:rPr lang="en-US" b="1" dirty="0"/>
              <a:t>Q4 2023 </a:t>
            </a:r>
          </a:p>
        </p:txBody>
      </p:sp>
      <p:sp>
        <p:nvSpPr>
          <p:cNvPr id="12" name="Text Placeholder 11">
            <a:extLst>
              <a:ext uri="{FF2B5EF4-FFF2-40B4-BE49-F238E27FC236}">
                <a16:creationId xmlns:a16="http://schemas.microsoft.com/office/drawing/2014/main" id="{FABE7D8B-D1CD-44C0-AD2D-2ABA67684E97}"/>
              </a:ext>
            </a:extLst>
          </p:cNvPr>
          <p:cNvSpPr>
            <a:spLocks noGrp="1"/>
          </p:cNvSpPr>
          <p:nvPr>
            <p:ph type="body" sz="quarter" idx="17"/>
          </p:nvPr>
        </p:nvSpPr>
        <p:spPr>
          <a:xfrm>
            <a:off x="4201510" y="1162136"/>
            <a:ext cx="7824415" cy="1390367"/>
          </a:xfrm>
          <a:ln>
            <a:solidFill>
              <a:schemeClr val="tx1"/>
            </a:solidFill>
          </a:ln>
        </p:spPr>
        <p:txBody>
          <a:bodyPr>
            <a:normAutofit/>
          </a:bodyPr>
          <a:lstStyle/>
          <a:p>
            <a:pPr>
              <a:spcBef>
                <a:spcPts val="0"/>
              </a:spcBef>
            </a:pPr>
            <a:r>
              <a:rPr lang="en-US" dirty="0">
                <a:highlight>
                  <a:srgbClr val="FFFF00"/>
                </a:highlight>
              </a:rPr>
              <a:t>LP&amp;L Rates </a:t>
            </a:r>
          </a:p>
          <a:p>
            <a:pPr>
              <a:spcBef>
                <a:spcPts val="0"/>
              </a:spcBef>
            </a:pPr>
            <a:r>
              <a:rPr lang="en-US" dirty="0">
                <a:highlight>
                  <a:srgbClr val="00FFFF"/>
                </a:highlight>
              </a:rPr>
              <a:t>Customer Enrollment Process – Detailed Timeline</a:t>
            </a:r>
          </a:p>
          <a:p>
            <a:pPr>
              <a:spcBef>
                <a:spcPts val="0"/>
              </a:spcBef>
            </a:pPr>
            <a:r>
              <a:rPr lang="en-US" dirty="0">
                <a:highlight>
                  <a:srgbClr val="FFFF00"/>
                </a:highlight>
              </a:rPr>
              <a:t>PUCT Complaint Process / Application of PUCT Rules</a:t>
            </a:r>
          </a:p>
          <a:p>
            <a:pPr>
              <a:spcBef>
                <a:spcPts val="0"/>
              </a:spcBef>
            </a:pPr>
            <a:r>
              <a:rPr lang="en-US" dirty="0">
                <a:highlight>
                  <a:srgbClr val="FFFF00"/>
                </a:highlight>
              </a:rPr>
              <a:t>Transaction Timelines / TXSET Timelines </a:t>
            </a:r>
          </a:p>
          <a:p>
            <a:pPr>
              <a:spcBef>
                <a:spcPts val="0"/>
              </a:spcBef>
            </a:pPr>
            <a:r>
              <a:rPr lang="en-US" dirty="0">
                <a:highlight>
                  <a:srgbClr val="FFFF00"/>
                </a:highlight>
              </a:rPr>
              <a:t>CSA Process</a:t>
            </a:r>
          </a:p>
        </p:txBody>
      </p:sp>
      <p:sp>
        <p:nvSpPr>
          <p:cNvPr id="13" name="Text Placeholder 12">
            <a:extLst>
              <a:ext uri="{FF2B5EF4-FFF2-40B4-BE49-F238E27FC236}">
                <a16:creationId xmlns:a16="http://schemas.microsoft.com/office/drawing/2014/main" id="{8C2F0B15-120C-423F-8EE5-F303B19D5CC5}"/>
              </a:ext>
            </a:extLst>
          </p:cNvPr>
          <p:cNvSpPr>
            <a:spLocks noGrp="1"/>
          </p:cNvSpPr>
          <p:nvPr>
            <p:ph type="body" sz="quarter" idx="18"/>
          </p:nvPr>
        </p:nvSpPr>
        <p:spPr>
          <a:xfrm>
            <a:off x="4780012" y="2649580"/>
            <a:ext cx="5487937" cy="1010842"/>
          </a:xfrm>
          <a:ln>
            <a:solidFill>
              <a:schemeClr val="tx1"/>
            </a:solidFill>
          </a:ln>
        </p:spPr>
        <p:txBody>
          <a:bodyPr>
            <a:normAutofit/>
          </a:bodyPr>
          <a:lstStyle/>
          <a:p>
            <a:pPr>
              <a:spcBef>
                <a:spcPts val="0"/>
              </a:spcBef>
            </a:pPr>
            <a:r>
              <a:rPr lang="en-US" dirty="0">
                <a:highlight>
                  <a:srgbClr val="00FF00"/>
                </a:highlight>
              </a:rPr>
              <a:t>Mass Customer Lists</a:t>
            </a:r>
          </a:p>
          <a:p>
            <a:pPr>
              <a:spcBef>
                <a:spcPts val="0"/>
              </a:spcBef>
            </a:pPr>
            <a:r>
              <a:rPr lang="en-US" dirty="0">
                <a:highlight>
                  <a:srgbClr val="FFFF00"/>
                </a:highlight>
              </a:rPr>
              <a:t>Power to Choose website</a:t>
            </a:r>
          </a:p>
          <a:p>
            <a:pPr>
              <a:spcBef>
                <a:spcPts val="0"/>
              </a:spcBef>
            </a:pPr>
            <a:r>
              <a:rPr lang="en-US" dirty="0">
                <a:highlight>
                  <a:srgbClr val="00FF00"/>
                </a:highlight>
              </a:rPr>
              <a:t>Customer Forums/Town Halls</a:t>
            </a:r>
          </a:p>
          <a:p>
            <a:pPr>
              <a:spcBef>
                <a:spcPts val="0"/>
              </a:spcBef>
            </a:pPr>
            <a:r>
              <a:rPr lang="en-US" dirty="0">
                <a:highlight>
                  <a:srgbClr val="FFFF00"/>
                </a:highlight>
              </a:rPr>
              <a:t>Flight Testing / Bank Testing</a:t>
            </a:r>
          </a:p>
        </p:txBody>
      </p:sp>
      <p:sp>
        <p:nvSpPr>
          <p:cNvPr id="14" name="Text Placeholder 13">
            <a:extLst>
              <a:ext uri="{FF2B5EF4-FFF2-40B4-BE49-F238E27FC236}">
                <a16:creationId xmlns:a16="http://schemas.microsoft.com/office/drawing/2014/main" id="{300D2644-F516-41F1-A88D-93673EA209A4}"/>
              </a:ext>
            </a:extLst>
          </p:cNvPr>
          <p:cNvSpPr>
            <a:spLocks noGrp="1"/>
          </p:cNvSpPr>
          <p:nvPr>
            <p:ph type="body" sz="quarter" idx="19"/>
          </p:nvPr>
        </p:nvSpPr>
        <p:spPr>
          <a:xfrm>
            <a:off x="5376913" y="3749407"/>
            <a:ext cx="6181203" cy="1010842"/>
          </a:xfrm>
          <a:ln>
            <a:solidFill>
              <a:schemeClr val="tx1"/>
            </a:solidFill>
          </a:ln>
        </p:spPr>
        <p:txBody>
          <a:bodyPr>
            <a:normAutofit/>
          </a:bodyPr>
          <a:lstStyle/>
          <a:p>
            <a:pPr>
              <a:spcBef>
                <a:spcPts val="0"/>
              </a:spcBef>
            </a:pPr>
            <a:r>
              <a:rPr lang="en-US" dirty="0">
                <a:highlight>
                  <a:srgbClr val="00FF00"/>
                </a:highlight>
              </a:rPr>
              <a:t>CBCI files </a:t>
            </a:r>
          </a:p>
          <a:p>
            <a:pPr>
              <a:spcBef>
                <a:spcPts val="0"/>
              </a:spcBef>
            </a:pPr>
            <a:r>
              <a:rPr lang="en-US" dirty="0">
                <a:highlight>
                  <a:srgbClr val="00FF00"/>
                </a:highlight>
              </a:rPr>
              <a:t>Default REP Selection Process</a:t>
            </a:r>
          </a:p>
          <a:p>
            <a:pPr>
              <a:spcBef>
                <a:spcPts val="0"/>
              </a:spcBef>
            </a:pPr>
            <a:r>
              <a:rPr lang="en-US" dirty="0">
                <a:highlight>
                  <a:srgbClr val="00FF00"/>
                </a:highlight>
              </a:rPr>
              <a:t>DNP Blackout Period</a:t>
            </a:r>
          </a:p>
          <a:p>
            <a:pPr>
              <a:spcBef>
                <a:spcPts val="0"/>
              </a:spcBef>
            </a:pPr>
            <a:r>
              <a:rPr lang="en-US" dirty="0">
                <a:highlight>
                  <a:srgbClr val="FFFF00"/>
                </a:highlight>
              </a:rPr>
              <a:t>Market Operations Group Established</a:t>
            </a:r>
          </a:p>
          <a:p>
            <a:endParaRPr lang="en-US" dirty="0"/>
          </a:p>
        </p:txBody>
      </p:sp>
      <p:sp>
        <p:nvSpPr>
          <p:cNvPr id="15" name="Text Placeholder 14">
            <a:extLst>
              <a:ext uri="{FF2B5EF4-FFF2-40B4-BE49-F238E27FC236}">
                <a16:creationId xmlns:a16="http://schemas.microsoft.com/office/drawing/2014/main" id="{9405A1F0-98C1-4B11-8D9A-3C009ADC44D0}"/>
              </a:ext>
            </a:extLst>
          </p:cNvPr>
          <p:cNvSpPr>
            <a:spLocks noGrp="1"/>
          </p:cNvSpPr>
          <p:nvPr>
            <p:ph type="body" sz="quarter" idx="20"/>
          </p:nvPr>
        </p:nvSpPr>
        <p:spPr>
          <a:xfrm>
            <a:off x="6175280" y="4824430"/>
            <a:ext cx="5102680" cy="1010842"/>
          </a:xfrm>
        </p:spPr>
        <p:txBody>
          <a:bodyPr>
            <a:normAutofit/>
          </a:bodyPr>
          <a:lstStyle/>
          <a:p>
            <a:r>
              <a:rPr lang="en-US" sz="2000" dirty="0"/>
              <a:t>GO LIVE – Transition to Competition </a:t>
            </a:r>
            <a:r>
              <a:rPr lang="en-US" sz="3200" b="1" dirty="0">
                <a:solidFill>
                  <a:srgbClr val="FF0000"/>
                </a:solidFill>
              </a:rPr>
              <a:t>???</a:t>
            </a:r>
          </a:p>
        </p:txBody>
      </p:sp>
      <p:sp>
        <p:nvSpPr>
          <p:cNvPr id="7" name="Text Placeholder 2">
            <a:extLst>
              <a:ext uri="{FF2B5EF4-FFF2-40B4-BE49-F238E27FC236}">
                <a16:creationId xmlns:a16="http://schemas.microsoft.com/office/drawing/2014/main" id="{6B0CAF54-0361-DE50-1D4F-A721E8C35987}"/>
              </a:ext>
            </a:extLst>
          </p:cNvPr>
          <p:cNvSpPr txBox="1">
            <a:spLocks/>
          </p:cNvSpPr>
          <p:nvPr/>
        </p:nvSpPr>
        <p:spPr>
          <a:xfrm>
            <a:off x="-232682" y="455260"/>
            <a:ext cx="2141764" cy="514350"/>
          </a:xfrm>
          <a:prstGeom prst="rect">
            <a:avLst/>
          </a:prstGeom>
        </p:spPr>
        <p:txBody>
          <a:bodyPr vert="horz" lIns="91440" tIns="45720" rIns="91440" bIns="45720" rtlCol="0" anchor="ctr">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t>Q4 2022</a:t>
            </a:r>
            <a:endParaRPr lang="en-US" b="1" dirty="0"/>
          </a:p>
        </p:txBody>
      </p:sp>
      <p:cxnSp>
        <p:nvCxnSpPr>
          <p:cNvPr id="9" name="Straight Connector 8">
            <a:extLst>
              <a:ext uri="{FF2B5EF4-FFF2-40B4-BE49-F238E27FC236}">
                <a16:creationId xmlns:a16="http://schemas.microsoft.com/office/drawing/2014/main" id="{FC3F24CF-4CB3-A110-D52F-D678A4F4DE9D}"/>
              </a:ext>
            </a:extLst>
          </p:cNvPr>
          <p:cNvCxnSpPr/>
          <p:nvPr/>
        </p:nvCxnSpPr>
        <p:spPr>
          <a:xfrm>
            <a:off x="2152650" y="712435"/>
            <a:ext cx="1514475" cy="0"/>
          </a:xfrm>
          <a:prstGeom prst="line">
            <a:avLst/>
          </a:prstGeom>
        </p:spPr>
        <p:style>
          <a:lnRef idx="1">
            <a:schemeClr val="dk1"/>
          </a:lnRef>
          <a:fillRef idx="0">
            <a:schemeClr val="dk1"/>
          </a:fillRef>
          <a:effectRef idx="0">
            <a:schemeClr val="dk1"/>
          </a:effectRef>
          <a:fontRef idx="minor">
            <a:schemeClr val="tx1"/>
          </a:fontRef>
        </p:style>
      </p:cxnSp>
      <p:sp>
        <p:nvSpPr>
          <p:cNvPr id="10" name="Text Placeholder 11">
            <a:extLst>
              <a:ext uri="{FF2B5EF4-FFF2-40B4-BE49-F238E27FC236}">
                <a16:creationId xmlns:a16="http://schemas.microsoft.com/office/drawing/2014/main" id="{CE608BEA-8329-6B3A-57DC-1FB35A894E82}"/>
              </a:ext>
            </a:extLst>
          </p:cNvPr>
          <p:cNvSpPr txBox="1">
            <a:spLocks/>
          </p:cNvSpPr>
          <p:nvPr/>
        </p:nvSpPr>
        <p:spPr>
          <a:xfrm>
            <a:off x="3786868" y="42483"/>
            <a:ext cx="1842407" cy="1010842"/>
          </a:xfrm>
          <a:prstGeom prst="rect">
            <a:avLst/>
          </a:prstGeom>
          <a:ln>
            <a:solidFill>
              <a:schemeClr val="tx1"/>
            </a:solidFill>
          </a:ln>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Pro Forma Tariff</a:t>
            </a:r>
          </a:p>
          <a:p>
            <a:pPr>
              <a:spcBef>
                <a:spcPts val="0"/>
              </a:spcBef>
            </a:pPr>
            <a:r>
              <a:rPr lang="en-US" dirty="0">
                <a:highlight>
                  <a:srgbClr val="FFFF00"/>
                </a:highlight>
              </a:rPr>
              <a:t>Access Agreement</a:t>
            </a:r>
          </a:p>
          <a:p>
            <a:pPr>
              <a:spcBef>
                <a:spcPts val="0"/>
              </a:spcBef>
            </a:pPr>
            <a:r>
              <a:rPr lang="en-US" dirty="0">
                <a:highlight>
                  <a:srgbClr val="FFFF00"/>
                </a:highlight>
              </a:rPr>
              <a:t>POLR Process</a:t>
            </a:r>
          </a:p>
          <a:p>
            <a:pPr>
              <a:spcBef>
                <a:spcPts val="0"/>
              </a:spcBef>
            </a:pPr>
            <a:r>
              <a:rPr lang="en-US" dirty="0">
                <a:highlight>
                  <a:srgbClr val="FFFF00"/>
                </a:highlight>
              </a:rPr>
              <a:t>Safety Net Process</a:t>
            </a:r>
          </a:p>
          <a:p>
            <a:pPr>
              <a:spcBef>
                <a:spcPts val="0"/>
              </a:spcBef>
            </a:pPr>
            <a:endParaRPr lang="en-US" dirty="0"/>
          </a:p>
        </p:txBody>
      </p:sp>
      <p:sp>
        <p:nvSpPr>
          <p:cNvPr id="11" name="Text Placeholder 13">
            <a:extLst>
              <a:ext uri="{FF2B5EF4-FFF2-40B4-BE49-F238E27FC236}">
                <a16:creationId xmlns:a16="http://schemas.microsoft.com/office/drawing/2014/main" id="{2363DBBD-5350-507E-BC19-223B0F571E19}"/>
              </a:ext>
            </a:extLst>
          </p:cNvPr>
          <p:cNvSpPr txBox="1">
            <a:spLocks/>
          </p:cNvSpPr>
          <p:nvPr/>
        </p:nvSpPr>
        <p:spPr>
          <a:xfrm>
            <a:off x="8726620" y="3756241"/>
            <a:ext cx="3436435"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Tampering Information Process</a:t>
            </a:r>
          </a:p>
          <a:p>
            <a:pPr>
              <a:spcBef>
                <a:spcPts val="0"/>
              </a:spcBef>
            </a:pPr>
            <a:r>
              <a:rPr lang="en-US" dirty="0">
                <a:highlight>
                  <a:srgbClr val="00FF00"/>
                </a:highlight>
              </a:rPr>
              <a:t>Smart Meter Texas</a:t>
            </a:r>
          </a:p>
        </p:txBody>
      </p:sp>
      <p:sp>
        <p:nvSpPr>
          <p:cNvPr id="19" name="Text Placeholder 12">
            <a:extLst>
              <a:ext uri="{FF2B5EF4-FFF2-40B4-BE49-F238E27FC236}">
                <a16:creationId xmlns:a16="http://schemas.microsoft.com/office/drawing/2014/main" id="{DA46CF1C-6D3A-2375-2B7F-70C8B5564E42}"/>
              </a:ext>
            </a:extLst>
          </p:cNvPr>
          <p:cNvSpPr txBox="1">
            <a:spLocks/>
          </p:cNvSpPr>
          <p:nvPr/>
        </p:nvSpPr>
        <p:spPr>
          <a:xfrm>
            <a:off x="7612426" y="2639262"/>
            <a:ext cx="2795896"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00FF"/>
                </a:highlight>
              </a:rPr>
              <a:t>ESI IDs in TDSP Extract</a:t>
            </a:r>
          </a:p>
          <a:p>
            <a:pPr>
              <a:spcBef>
                <a:spcPts val="0"/>
              </a:spcBef>
            </a:pPr>
            <a:r>
              <a:rPr lang="en-US" dirty="0">
                <a:highlight>
                  <a:srgbClr val="00FFFF"/>
                </a:highlight>
              </a:rPr>
              <a:t>RMG Chapter 8 Revisions </a:t>
            </a:r>
          </a:p>
          <a:p>
            <a:pPr>
              <a:spcBef>
                <a:spcPts val="0"/>
              </a:spcBef>
            </a:pPr>
            <a:r>
              <a:rPr lang="en-US" dirty="0">
                <a:highlight>
                  <a:srgbClr val="FFFF00"/>
                </a:highlight>
              </a:rPr>
              <a:t>Historical Usage Requests</a:t>
            </a:r>
          </a:p>
          <a:p>
            <a:pPr>
              <a:spcBef>
                <a:spcPts val="0"/>
              </a:spcBef>
            </a:pPr>
            <a:r>
              <a:rPr lang="en-US" dirty="0">
                <a:highlight>
                  <a:srgbClr val="00FFFF"/>
                </a:highlight>
              </a:rPr>
              <a:t>TDSP AMS Data Practices</a:t>
            </a:r>
          </a:p>
        </p:txBody>
      </p:sp>
      <p:sp>
        <p:nvSpPr>
          <p:cNvPr id="20" name="Text Placeholder 12">
            <a:extLst>
              <a:ext uri="{FF2B5EF4-FFF2-40B4-BE49-F238E27FC236}">
                <a16:creationId xmlns:a16="http://schemas.microsoft.com/office/drawing/2014/main" id="{86FD8C4A-8908-0BC3-9721-B7571CC0CB43}"/>
              </a:ext>
            </a:extLst>
          </p:cNvPr>
          <p:cNvSpPr txBox="1">
            <a:spLocks/>
          </p:cNvSpPr>
          <p:nvPr/>
        </p:nvSpPr>
        <p:spPr>
          <a:xfrm>
            <a:off x="8822873" y="1162135"/>
            <a:ext cx="3369127" cy="1430097"/>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u="sng" dirty="0"/>
              <a:t>ERCOT Activities</a:t>
            </a:r>
            <a:r>
              <a:rPr lang="en-US" dirty="0"/>
              <a:t>:  </a:t>
            </a:r>
            <a:r>
              <a:rPr lang="en-US" dirty="0">
                <a:highlight>
                  <a:srgbClr val="FFFF00"/>
                </a:highlight>
              </a:rPr>
              <a:t>SAC04s</a:t>
            </a:r>
            <a:r>
              <a:rPr lang="en-US" dirty="0"/>
              <a:t>, </a:t>
            </a:r>
            <a:r>
              <a:rPr lang="en-US" dirty="0">
                <a:highlight>
                  <a:srgbClr val="FF00FF"/>
                </a:highlight>
              </a:rPr>
              <a:t>Load Profiles </a:t>
            </a:r>
          </a:p>
          <a:p>
            <a:pPr>
              <a:spcBef>
                <a:spcPts val="0"/>
              </a:spcBef>
            </a:pPr>
            <a:r>
              <a:rPr lang="en-US" u="sng" dirty="0"/>
              <a:t>TSDP Activities</a:t>
            </a:r>
            <a:r>
              <a:rPr lang="en-US" dirty="0"/>
              <a:t>:  </a:t>
            </a:r>
            <a:r>
              <a:rPr lang="en-US" dirty="0">
                <a:highlight>
                  <a:srgbClr val="FFFF00"/>
                </a:highlight>
              </a:rPr>
              <a:t>Critical Care</a:t>
            </a:r>
            <a:r>
              <a:rPr lang="en-US" dirty="0"/>
              <a:t>, </a:t>
            </a:r>
            <a:r>
              <a:rPr lang="en-US" dirty="0">
                <a:highlight>
                  <a:srgbClr val="FFFF00"/>
                </a:highlight>
              </a:rPr>
              <a:t>DLFs</a:t>
            </a:r>
            <a:r>
              <a:rPr lang="en-US" dirty="0"/>
              <a:t>, </a:t>
            </a:r>
            <a:r>
              <a:rPr lang="en-US" dirty="0">
                <a:highlight>
                  <a:srgbClr val="FFFF00"/>
                </a:highlight>
              </a:rPr>
              <a:t>Solar/DG</a:t>
            </a:r>
            <a:r>
              <a:rPr lang="en-US" dirty="0"/>
              <a:t>, </a:t>
            </a:r>
            <a:r>
              <a:rPr lang="en-US" dirty="0">
                <a:highlight>
                  <a:srgbClr val="FFFF00"/>
                </a:highlight>
              </a:rPr>
              <a:t>Switch Hold Files</a:t>
            </a:r>
            <a:r>
              <a:rPr lang="en-US" dirty="0"/>
              <a:t>, </a:t>
            </a:r>
            <a:r>
              <a:rPr lang="en-US" dirty="0">
                <a:highlight>
                  <a:srgbClr val="FFFF00"/>
                </a:highlight>
              </a:rPr>
              <a:t>BUSIDDRQ</a:t>
            </a:r>
            <a:r>
              <a:rPr lang="en-US" dirty="0"/>
              <a:t>, </a:t>
            </a:r>
            <a:r>
              <a:rPr lang="en-US" dirty="0">
                <a:highlight>
                  <a:srgbClr val="FFFF00"/>
                </a:highlight>
              </a:rPr>
              <a:t>Call Center</a:t>
            </a:r>
            <a:r>
              <a:rPr lang="en-US" dirty="0"/>
              <a:t>, </a:t>
            </a:r>
            <a:r>
              <a:rPr lang="en-US" dirty="0">
                <a:highlight>
                  <a:srgbClr val="FFFF00"/>
                </a:highlight>
              </a:rPr>
              <a:t>OGFLT</a:t>
            </a:r>
            <a:r>
              <a:rPr lang="en-US" dirty="0"/>
              <a:t>, </a:t>
            </a:r>
            <a:r>
              <a:rPr lang="en-US" dirty="0">
                <a:highlight>
                  <a:srgbClr val="FFFF00"/>
                </a:highlight>
              </a:rPr>
              <a:t>Weather Moratoriums</a:t>
            </a:r>
            <a:r>
              <a:rPr lang="en-US" dirty="0"/>
              <a:t>, </a:t>
            </a:r>
            <a:r>
              <a:rPr lang="en-US" dirty="0">
                <a:highlight>
                  <a:srgbClr val="FFFF00"/>
                </a:highlight>
              </a:rPr>
              <a:t>Proration</a:t>
            </a:r>
          </a:p>
        </p:txBody>
      </p:sp>
      <p:sp>
        <p:nvSpPr>
          <p:cNvPr id="8" name="TextBox 7">
            <a:extLst>
              <a:ext uri="{FF2B5EF4-FFF2-40B4-BE49-F238E27FC236}">
                <a16:creationId xmlns:a16="http://schemas.microsoft.com/office/drawing/2014/main" id="{A397A720-6C90-B62D-44DF-86994CC8CFE3}"/>
              </a:ext>
            </a:extLst>
          </p:cNvPr>
          <p:cNvSpPr txBox="1"/>
          <p:nvPr/>
        </p:nvSpPr>
        <p:spPr>
          <a:xfrm rot="20032215">
            <a:off x="5036704" y="4948510"/>
            <a:ext cx="1324908" cy="461665"/>
          </a:xfrm>
          <a:prstGeom prst="rect">
            <a:avLst/>
          </a:prstGeom>
          <a:noFill/>
        </p:spPr>
        <p:txBody>
          <a:bodyPr wrap="square" rtlCol="0">
            <a:spAutoFit/>
          </a:bodyPr>
          <a:lstStyle/>
          <a:p>
            <a:r>
              <a:rPr lang="en-US" sz="2400" b="1" dirty="0">
                <a:solidFill>
                  <a:srgbClr val="FF0000"/>
                </a:solidFill>
              </a:rPr>
              <a:t>Delayed </a:t>
            </a:r>
          </a:p>
        </p:txBody>
      </p:sp>
      <p:sp>
        <p:nvSpPr>
          <p:cNvPr id="16" name="TextBox 15">
            <a:extLst>
              <a:ext uri="{FF2B5EF4-FFF2-40B4-BE49-F238E27FC236}">
                <a16:creationId xmlns:a16="http://schemas.microsoft.com/office/drawing/2014/main" id="{723DCEB8-ABDB-4570-6633-646221D19029}"/>
              </a:ext>
            </a:extLst>
          </p:cNvPr>
          <p:cNvSpPr txBox="1"/>
          <p:nvPr/>
        </p:nvSpPr>
        <p:spPr>
          <a:xfrm>
            <a:off x="6175280" y="5426765"/>
            <a:ext cx="1905233" cy="1200329"/>
          </a:xfrm>
          <a:prstGeom prst="rect">
            <a:avLst/>
          </a:prstGeom>
          <a:noFill/>
        </p:spPr>
        <p:txBody>
          <a:bodyPr wrap="square" rtlCol="0">
            <a:spAutoFit/>
          </a:bodyPr>
          <a:lstStyle/>
          <a:p>
            <a:r>
              <a:rPr lang="en-US" dirty="0">
                <a:highlight>
                  <a:srgbClr val="FFFF00"/>
                </a:highlight>
              </a:rPr>
              <a:t>Completed</a:t>
            </a:r>
          </a:p>
          <a:p>
            <a:r>
              <a:rPr lang="en-US" dirty="0">
                <a:highlight>
                  <a:srgbClr val="00FFFF"/>
                </a:highlight>
              </a:rPr>
              <a:t>Q3 2023</a:t>
            </a:r>
          </a:p>
          <a:p>
            <a:r>
              <a:rPr lang="en-US" dirty="0">
                <a:highlight>
                  <a:srgbClr val="FF00FF"/>
                </a:highlight>
              </a:rPr>
              <a:t>Q4 2023</a:t>
            </a:r>
          </a:p>
          <a:p>
            <a:r>
              <a:rPr lang="en-US" dirty="0">
                <a:highlight>
                  <a:srgbClr val="00FF00"/>
                </a:highlight>
              </a:rPr>
              <a:t>Q1 2024</a:t>
            </a:r>
          </a:p>
        </p:txBody>
      </p:sp>
    </p:spTree>
    <p:extLst>
      <p:ext uri="{BB962C8B-B14F-4D97-AF65-F5344CB8AC3E}">
        <p14:creationId xmlns:p14="http://schemas.microsoft.com/office/powerpoint/2010/main" val="332104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FC28-E0BD-4387-B8BE-9965D1A57FF1}"/>
              </a:ext>
            </a:extLst>
          </p:cNvPr>
          <p:cNvSpPr>
            <a:spLocks noGrp="1"/>
          </p:cNvSpPr>
          <p:nvPr>
            <p:ph type="title"/>
          </p:nvPr>
        </p:nvSpPr>
        <p:spPr>
          <a:xfrm>
            <a:off x="5481637" y="733719"/>
            <a:ext cx="5111750" cy="1204912"/>
          </a:xfrm>
        </p:spPr>
        <p:txBody>
          <a:bodyPr>
            <a:normAutofit fontScale="90000"/>
          </a:bodyPr>
          <a:lstStyle/>
          <a:p>
            <a:r>
              <a:rPr lang="en-US" dirty="0" err="1"/>
              <a:t>Lritf</a:t>
            </a:r>
            <a:r>
              <a:rPr lang="en-US" dirty="0"/>
              <a:t> meeting</a:t>
            </a:r>
            <a:br>
              <a:rPr lang="en-US" dirty="0"/>
            </a:br>
            <a:r>
              <a:rPr lang="en-US" dirty="0"/>
              <a:t>Held after RMS @ 12:30 PM </a:t>
            </a:r>
            <a:br>
              <a:rPr lang="en-US" dirty="0"/>
            </a:br>
            <a:r>
              <a:rPr lang="en-US" dirty="0"/>
              <a:t> </a:t>
            </a:r>
            <a:br>
              <a:rPr lang="en-US" dirty="0"/>
            </a:br>
            <a:r>
              <a:rPr lang="en-US" dirty="0"/>
              <a:t>August 1st, 2023</a:t>
            </a:r>
          </a:p>
        </p:txBody>
      </p:sp>
      <p:sp>
        <p:nvSpPr>
          <p:cNvPr id="3" name="Text Placeholder 2">
            <a:extLst>
              <a:ext uri="{FF2B5EF4-FFF2-40B4-BE49-F238E27FC236}">
                <a16:creationId xmlns:a16="http://schemas.microsoft.com/office/drawing/2014/main" id="{FED19BCA-B61F-4EA6-A1FB-CCA3BD8506FB}"/>
              </a:ext>
            </a:extLst>
          </p:cNvPr>
          <p:cNvSpPr>
            <a:spLocks noGrp="1"/>
          </p:cNvSpPr>
          <p:nvPr>
            <p:ph type="body" idx="1"/>
          </p:nvPr>
        </p:nvSpPr>
        <p:spPr>
          <a:xfrm>
            <a:off x="6274984" y="2164841"/>
            <a:ext cx="4230677" cy="1833562"/>
          </a:xfrm>
        </p:spPr>
        <p:txBody>
          <a:bodyPr>
            <a:noAutofit/>
          </a:bodyPr>
          <a:lstStyle/>
          <a:p>
            <a:r>
              <a:rPr lang="en-US" sz="2000" b="1" u="sng" dirty="0"/>
              <a:t>AGENDA:</a:t>
            </a:r>
          </a:p>
          <a:p>
            <a:pPr marL="285750" indent="-285750">
              <a:buFont typeface="Courier New" panose="02070309020205020404" pitchFamily="49" charset="0"/>
              <a:buChar char="o"/>
            </a:pPr>
            <a:r>
              <a:rPr lang="en-US" sz="1800" dirty="0"/>
              <a:t>FERC Status</a:t>
            </a:r>
          </a:p>
          <a:p>
            <a:pPr marL="285750" indent="-285750">
              <a:buFont typeface="Courier New" panose="02070309020205020404" pitchFamily="49" charset="0"/>
              <a:buChar char="o"/>
            </a:pPr>
            <a:r>
              <a:rPr lang="en-US" sz="1800" dirty="0"/>
              <a:t>Flight Testing</a:t>
            </a:r>
          </a:p>
          <a:p>
            <a:pPr marL="285750" indent="-285750">
              <a:buFont typeface="Courier New" panose="02070309020205020404" pitchFamily="49" charset="0"/>
              <a:buChar char="o"/>
            </a:pPr>
            <a:r>
              <a:rPr lang="en-US" sz="1800" dirty="0"/>
              <a:t>RMGRR 174 Update</a:t>
            </a:r>
          </a:p>
          <a:p>
            <a:pPr marL="285750" indent="-285750">
              <a:buFont typeface="Courier New" panose="02070309020205020404" pitchFamily="49" charset="0"/>
              <a:buChar char="o"/>
            </a:pPr>
            <a:r>
              <a:rPr lang="en-US" sz="1800" dirty="0"/>
              <a:t>Chapter 5 &amp; Customer Protection Rules – update</a:t>
            </a:r>
          </a:p>
          <a:p>
            <a:pPr marL="285750" indent="-285750">
              <a:buFont typeface="Courier New" panose="02070309020205020404" pitchFamily="49" charset="0"/>
              <a:buChar char="o"/>
            </a:pPr>
            <a:r>
              <a:rPr lang="en-US" sz="1800" dirty="0"/>
              <a:t>REP Registration Process</a:t>
            </a:r>
          </a:p>
          <a:p>
            <a:pPr marL="285750" indent="-285750">
              <a:buFont typeface="Courier New" panose="02070309020205020404" pitchFamily="49" charset="0"/>
              <a:buChar char="o"/>
            </a:pPr>
            <a:r>
              <a:rPr lang="en-US" sz="1800" dirty="0"/>
              <a:t>AMS Data Practices</a:t>
            </a:r>
          </a:p>
          <a:p>
            <a:pPr marL="285750" indent="-285750">
              <a:buFont typeface="Courier New" panose="02070309020205020404" pitchFamily="49" charset="0"/>
              <a:buChar char="o"/>
            </a:pPr>
            <a:r>
              <a:rPr lang="en-US" sz="1800" dirty="0"/>
              <a:t>LP&amp;L REP Workshop – August 22</a:t>
            </a:r>
            <a:r>
              <a:rPr lang="en-US" sz="1800" baseline="30000" dirty="0"/>
              <a:t>nd</a:t>
            </a:r>
            <a:r>
              <a:rPr lang="en-US" sz="1800" dirty="0"/>
              <a:t> – 23rd</a:t>
            </a:r>
          </a:p>
          <a:p>
            <a:pPr marL="285750" indent="-285750">
              <a:buFont typeface="Courier New" panose="02070309020205020404" pitchFamily="49" charset="0"/>
              <a:buChar char="o"/>
            </a:pPr>
            <a:r>
              <a:rPr lang="en-US" sz="1800" dirty="0"/>
              <a:t>Open Discussion</a:t>
            </a:r>
          </a:p>
        </p:txBody>
      </p:sp>
      <p:sp>
        <p:nvSpPr>
          <p:cNvPr id="6" name="Slide Number Placeholder 5">
            <a:extLst>
              <a:ext uri="{FF2B5EF4-FFF2-40B4-BE49-F238E27FC236}">
                <a16:creationId xmlns:a16="http://schemas.microsoft.com/office/drawing/2014/main" id="{7C4B8313-9270-4128-8674-3A3E42B806BC}"/>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11</a:t>
            </a:fld>
            <a:endParaRPr lang="en-US" dirty="0"/>
          </a:p>
        </p:txBody>
      </p:sp>
    </p:spTree>
    <p:extLst>
      <p:ext uri="{BB962C8B-B14F-4D97-AF65-F5344CB8AC3E}">
        <p14:creationId xmlns:p14="http://schemas.microsoft.com/office/powerpoint/2010/main" val="1742861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95299" y="595752"/>
            <a:ext cx="6696075" cy="1909763"/>
          </a:xfrm>
        </p:spPr>
        <p:txBody>
          <a:bodyPr>
            <a:normAutofit/>
          </a:bodyPr>
          <a:lstStyle/>
          <a:p>
            <a:r>
              <a:rPr lang="en-US" dirty="0"/>
              <a:t>	</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987636" y="771525"/>
            <a:ext cx="6967683" cy="5629275"/>
          </a:xfrm>
        </p:spPr>
        <p:txBody>
          <a:bodyPr>
            <a:normAutofit/>
          </a:bodyPr>
          <a:lstStyle/>
          <a:p>
            <a:pPr algn="ctr"/>
            <a:r>
              <a:rPr lang="en-US" sz="2800" dirty="0"/>
              <a:t>The Task Force continues to discuss major implementation </a:t>
            </a:r>
            <a:r>
              <a:rPr lang="en-US" sz="2800" dirty="0">
                <a:solidFill>
                  <a:schemeClr val="bg1">
                    <a:lumMod val="50000"/>
                  </a:schemeClr>
                </a:solidFill>
              </a:rPr>
              <a:t>items</a:t>
            </a:r>
            <a:r>
              <a:rPr lang="en-US" sz="2800" dirty="0">
                <a:solidFill>
                  <a:srgbClr val="C00000"/>
                </a:solidFill>
              </a:rPr>
              <a:t> </a:t>
            </a:r>
            <a:r>
              <a:rPr lang="en-US" sz="2800" dirty="0"/>
              <a:t>that must be resolved prior to LP&amp;L entering competition:</a:t>
            </a:r>
          </a:p>
          <a:p>
            <a:pPr marL="342900" indent="-342900">
              <a:buAutoNum type="arabicPeriod"/>
            </a:pPr>
            <a:r>
              <a:rPr lang="en-US" sz="2400" b="1" u="sng" dirty="0"/>
              <a:t>Pro-Forma Retail Access Tariff </a:t>
            </a:r>
            <a:r>
              <a:rPr lang="en-US" sz="2400" dirty="0"/>
              <a:t>–</a:t>
            </a:r>
            <a:r>
              <a:rPr lang="en-US" sz="2400" dirty="0">
                <a:solidFill>
                  <a:schemeClr val="tx1">
                    <a:lumMod val="50000"/>
                    <a:lumOff val="50000"/>
                  </a:schemeClr>
                </a:solidFill>
              </a:rPr>
              <a:t> </a:t>
            </a:r>
            <a:r>
              <a:rPr lang="en-US" sz="2000" b="1" dirty="0">
                <a:solidFill>
                  <a:schemeClr val="tx1">
                    <a:lumMod val="50000"/>
                    <a:lumOff val="50000"/>
                  </a:schemeClr>
                </a:solidFill>
              </a:rPr>
              <a:t>Project# 54212 </a:t>
            </a:r>
            <a:r>
              <a:rPr lang="en-US" sz="2000" dirty="0">
                <a:solidFill>
                  <a:schemeClr val="tx1">
                    <a:lumMod val="50000"/>
                    <a:lumOff val="50000"/>
                  </a:schemeClr>
                </a:solidFill>
              </a:rPr>
              <a:t>was approved on consent at the 3/23 PUC Open Meeting. </a:t>
            </a:r>
            <a:r>
              <a:rPr lang="en-US" sz="2000" b="1" i="1" dirty="0">
                <a:solidFill>
                  <a:schemeClr val="tx1">
                    <a:lumMod val="50000"/>
                    <a:lumOff val="50000"/>
                  </a:schemeClr>
                </a:solidFill>
                <a:highlight>
                  <a:srgbClr val="FFFF00"/>
                </a:highlight>
              </a:rPr>
              <a:t>LP&amp;L finalizing approval on Chapter 5 of tariffs and Customer Protection Rules. </a:t>
            </a:r>
            <a:endParaRPr lang="en-US" sz="2000" dirty="0">
              <a:solidFill>
                <a:schemeClr val="tx1">
                  <a:lumMod val="50000"/>
                  <a:lumOff val="50000"/>
                </a:schemeClr>
              </a:solidFill>
              <a:highlight>
                <a:srgbClr val="FFFF00"/>
              </a:highlight>
            </a:endParaRPr>
          </a:p>
          <a:p>
            <a:pPr marL="342900" indent="-342900">
              <a:buAutoNum type="arabicPeriod"/>
            </a:pPr>
            <a:r>
              <a:rPr lang="en-US" sz="2400" b="1" u="sng" dirty="0"/>
              <a:t>CSA &amp; Mass Transition Transaction Workflows </a:t>
            </a:r>
            <a:r>
              <a:rPr lang="en-US" sz="2400" dirty="0"/>
              <a:t>–</a:t>
            </a:r>
            <a:r>
              <a:rPr lang="en-US" sz="2000" dirty="0"/>
              <a:t>NPRR1159 and RMGRR171 have been approved by PUCT.</a:t>
            </a:r>
          </a:p>
          <a:p>
            <a:pPr marL="342900" indent="-342900">
              <a:buFont typeface="Arial" panose="020B0604020202020204" pitchFamily="34" charset="0"/>
              <a:buAutoNum type="arabicPeriod"/>
            </a:pPr>
            <a:r>
              <a:rPr lang="en-US" sz="2400" b="1" u="sng" dirty="0"/>
              <a:t>Customer Data Issue / Customer Choice Billing </a:t>
            </a:r>
            <a:r>
              <a:rPr lang="en-US" sz="2400" dirty="0"/>
              <a:t>– </a:t>
            </a:r>
            <a:r>
              <a:rPr lang="en-US" sz="2200" dirty="0"/>
              <a:t>HB2664/HB2663 have been signed by the Governor.</a:t>
            </a:r>
            <a:endParaRPr lang="en-US" sz="2400" dirty="0"/>
          </a:p>
          <a:p>
            <a:pPr marL="342900" indent="-342900">
              <a:buFont typeface="Arial" panose="020B0604020202020204" pitchFamily="34" charset="0"/>
              <a:buAutoNum type="arabicPeriod"/>
            </a:pPr>
            <a:r>
              <a:rPr lang="en-US" sz="2400" b="1" u="sng" dirty="0"/>
              <a:t>FERC Approval – </a:t>
            </a:r>
            <a:r>
              <a:rPr lang="en-US" sz="2200" dirty="0"/>
              <a:t>required to transition remaining load from SPS to ERCOT; </a:t>
            </a:r>
            <a:r>
              <a:rPr lang="en-US" sz="2200" u="sng" dirty="0"/>
              <a:t>FERC settlement conference 7/25 was cancelled for Docket: </a:t>
            </a:r>
            <a:r>
              <a:rPr lang="en-US" sz="2200" u="sng" dirty="0">
                <a:effectLst/>
                <a:latin typeface="Calibri" panose="020F0502020204030204" pitchFamily="34" charset="0"/>
                <a:ea typeface="Calibri" panose="020F0502020204030204" pitchFamily="34" charset="0"/>
              </a:rPr>
              <a:t>ER23-1144-000</a:t>
            </a:r>
            <a:endParaRPr lang="en-US" sz="2200" b="1" u="sng" dirty="0"/>
          </a:p>
        </p:txBody>
      </p:sp>
      <p:sp>
        <p:nvSpPr>
          <p:cNvPr id="4" name="TextBox 3">
            <a:extLst>
              <a:ext uri="{FF2B5EF4-FFF2-40B4-BE49-F238E27FC236}">
                <a16:creationId xmlns:a16="http://schemas.microsoft.com/office/drawing/2014/main" id="{E4EDF43F-CB17-B5FE-368A-1E4FF30F2A90}"/>
              </a:ext>
            </a:extLst>
          </p:cNvPr>
          <p:cNvSpPr txBox="1"/>
          <p:nvPr/>
        </p:nvSpPr>
        <p:spPr>
          <a:xfrm>
            <a:off x="495299" y="1665840"/>
            <a:ext cx="3129093" cy="1569660"/>
          </a:xfrm>
          <a:prstGeom prst="rect">
            <a:avLst/>
          </a:prstGeom>
          <a:noFill/>
        </p:spPr>
        <p:txBody>
          <a:bodyPr wrap="square" rtlCol="0">
            <a:spAutoFit/>
          </a:bodyPr>
          <a:lstStyle/>
          <a:p>
            <a:r>
              <a:rPr lang="en-US" sz="3200" b="1" dirty="0"/>
              <a:t>Major Implementation Items</a:t>
            </a:r>
          </a:p>
        </p:txBody>
      </p:sp>
      <p:sp>
        <p:nvSpPr>
          <p:cNvPr id="6" name="TextBox 5">
            <a:extLst>
              <a:ext uri="{FF2B5EF4-FFF2-40B4-BE49-F238E27FC236}">
                <a16:creationId xmlns:a16="http://schemas.microsoft.com/office/drawing/2014/main" id="{41C8E75C-5818-9A6E-589C-7C1BC433C082}"/>
              </a:ext>
            </a:extLst>
          </p:cNvPr>
          <p:cNvSpPr txBox="1"/>
          <p:nvPr/>
        </p:nvSpPr>
        <p:spPr>
          <a:xfrm rot="20473121">
            <a:off x="4324665" y="2676911"/>
            <a:ext cx="1182848" cy="369332"/>
          </a:xfrm>
          <a:prstGeom prst="rect">
            <a:avLst/>
          </a:prstGeom>
          <a:noFill/>
        </p:spPr>
        <p:txBody>
          <a:bodyPr wrap="square" rtlCol="0">
            <a:spAutoFit/>
          </a:bodyPr>
          <a:lstStyle/>
          <a:p>
            <a:r>
              <a:rPr lang="en-US" b="1" dirty="0">
                <a:solidFill>
                  <a:srgbClr val="FF0000"/>
                </a:solidFill>
              </a:rPr>
              <a:t>Approved </a:t>
            </a:r>
          </a:p>
        </p:txBody>
      </p:sp>
      <p:pic>
        <p:nvPicPr>
          <p:cNvPr id="7" name="Picture 6">
            <a:extLst>
              <a:ext uri="{FF2B5EF4-FFF2-40B4-BE49-F238E27FC236}">
                <a16:creationId xmlns:a16="http://schemas.microsoft.com/office/drawing/2014/main" id="{331C1D69-4C1A-6072-433D-1A30B7F093BB}"/>
              </a:ext>
            </a:extLst>
          </p:cNvPr>
          <p:cNvPicPr>
            <a:picLocks noChangeAspect="1"/>
          </p:cNvPicPr>
          <p:nvPr/>
        </p:nvPicPr>
        <p:blipFill>
          <a:blip r:embed="rId2"/>
          <a:stretch>
            <a:fillRect/>
          </a:stretch>
        </p:blipFill>
        <p:spPr>
          <a:xfrm>
            <a:off x="4214989" y="3693969"/>
            <a:ext cx="1402202" cy="896190"/>
          </a:xfrm>
          <a:prstGeom prst="rect">
            <a:avLst/>
          </a:prstGeom>
        </p:spPr>
      </p:pic>
      <p:pic>
        <p:nvPicPr>
          <p:cNvPr id="8" name="Picture 7">
            <a:extLst>
              <a:ext uri="{FF2B5EF4-FFF2-40B4-BE49-F238E27FC236}">
                <a16:creationId xmlns:a16="http://schemas.microsoft.com/office/drawing/2014/main" id="{ABD775B5-D48B-A127-0D14-1A2B6E2D8595}"/>
              </a:ext>
            </a:extLst>
          </p:cNvPr>
          <p:cNvPicPr>
            <a:picLocks noChangeAspect="1"/>
          </p:cNvPicPr>
          <p:nvPr/>
        </p:nvPicPr>
        <p:blipFill>
          <a:blip r:embed="rId2"/>
          <a:stretch>
            <a:fillRect/>
          </a:stretch>
        </p:blipFill>
        <p:spPr>
          <a:xfrm>
            <a:off x="4260748" y="4406093"/>
            <a:ext cx="1402202" cy="896190"/>
          </a:xfrm>
          <a:prstGeom prst="rect">
            <a:avLst/>
          </a:prstGeom>
        </p:spPr>
      </p:pic>
      <p:pic>
        <p:nvPicPr>
          <p:cNvPr id="5" name="Picture 4">
            <a:extLst>
              <a:ext uri="{FF2B5EF4-FFF2-40B4-BE49-F238E27FC236}">
                <a16:creationId xmlns:a16="http://schemas.microsoft.com/office/drawing/2014/main" id="{0E8071B3-518B-6A9E-CCBE-23C74944D3EE}"/>
              </a:ext>
            </a:extLst>
          </p:cNvPr>
          <p:cNvPicPr>
            <a:picLocks noChangeAspect="1"/>
          </p:cNvPicPr>
          <p:nvPr/>
        </p:nvPicPr>
        <p:blipFill>
          <a:blip r:embed="rId3"/>
          <a:stretch>
            <a:fillRect/>
          </a:stretch>
        </p:blipFill>
        <p:spPr>
          <a:xfrm>
            <a:off x="4260748" y="3130134"/>
            <a:ext cx="1408298" cy="896190"/>
          </a:xfrm>
          <a:prstGeom prst="rect">
            <a:avLst/>
          </a:prstGeom>
        </p:spPr>
      </p:pic>
    </p:spTree>
    <p:extLst>
      <p:ext uri="{BB962C8B-B14F-4D97-AF65-F5344CB8AC3E}">
        <p14:creationId xmlns:p14="http://schemas.microsoft.com/office/powerpoint/2010/main" val="3988973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95299" y="723900"/>
            <a:ext cx="6696075" cy="1909763"/>
          </a:xfrm>
        </p:spPr>
        <p:txBody>
          <a:bodyPr>
            <a:normAutofit/>
          </a:bodyPr>
          <a:lstStyle/>
          <a:p>
            <a:r>
              <a:rPr lang="en-US" dirty="0"/>
              <a:t>LRITF meeting</a:t>
            </a:r>
            <a:br>
              <a:rPr lang="en-US" dirty="0"/>
            </a:br>
            <a:r>
              <a:rPr lang="en-US" dirty="0"/>
              <a:t>	7/11/23</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987636" y="771525"/>
            <a:ext cx="6967683" cy="5362575"/>
          </a:xfrm>
        </p:spPr>
        <p:txBody>
          <a:bodyPr>
            <a:normAutofit fontScale="92500" lnSpcReduction="10000"/>
          </a:bodyPr>
          <a:lstStyle/>
          <a:p>
            <a:pPr algn="ctr"/>
            <a:r>
              <a:rPr lang="en-US" sz="2800" b="1" dirty="0"/>
              <a:t>The Task Force reviewed the following:</a:t>
            </a:r>
          </a:p>
          <a:p>
            <a:pPr marL="457200" indent="-457200" algn="ctr">
              <a:buFont typeface="Arial" panose="020B0604020202020204" pitchFamily="34" charset="0"/>
              <a:buChar char="•"/>
            </a:pPr>
            <a:endParaRPr lang="en-US" sz="2800" dirty="0"/>
          </a:p>
          <a:p>
            <a:pPr marL="457200" indent="-457200" algn="ctr">
              <a:buFont typeface="Arial" panose="020B0604020202020204" pitchFamily="34" charset="0"/>
              <a:buChar char="•"/>
            </a:pPr>
            <a:r>
              <a:rPr lang="en-US" sz="2800" u="sng" dirty="0"/>
              <a:t>Flight Testing Requirements- </a:t>
            </a:r>
            <a:r>
              <a:rPr lang="en-US" sz="2800" dirty="0"/>
              <a:t>CRs yet to be certified in LP&amp;L territory will need to participate in the 1023 flight.  Registration deadline is 9/6/23.</a:t>
            </a:r>
          </a:p>
          <a:p>
            <a:pPr marL="457200" indent="-457200" algn="ctr">
              <a:buFont typeface="Arial" panose="020B0604020202020204" pitchFamily="34" charset="0"/>
              <a:buChar char="•"/>
            </a:pPr>
            <a:endParaRPr lang="en-US" sz="2800" dirty="0"/>
          </a:p>
          <a:p>
            <a:pPr marL="457200" indent="-457200" algn="ctr">
              <a:buFont typeface="Arial" panose="020B0604020202020204" pitchFamily="34" charset="0"/>
              <a:buChar char="•"/>
            </a:pPr>
            <a:r>
              <a:rPr lang="en-US" sz="2800" u="sng" dirty="0"/>
              <a:t>RMGRR 174 </a:t>
            </a:r>
            <a:r>
              <a:rPr lang="en-US" sz="2800" dirty="0"/>
              <a:t>– reviewed revisions to Chapter 8 regarding </a:t>
            </a:r>
            <a:r>
              <a:rPr lang="en-US" sz="2800" dirty="0" err="1"/>
              <a:t>munis</a:t>
            </a:r>
            <a:r>
              <a:rPr lang="en-US" sz="2800" dirty="0"/>
              <a:t> and coops processes – included LP&amp;L as well as NEC updates</a:t>
            </a:r>
          </a:p>
          <a:p>
            <a:pPr marL="457200" indent="-457200" algn="ctr">
              <a:buFont typeface="Arial" panose="020B0604020202020204" pitchFamily="34" charset="0"/>
              <a:buChar char="•"/>
            </a:pPr>
            <a:endParaRPr lang="en-US" sz="2800" dirty="0"/>
          </a:p>
          <a:p>
            <a:pPr marL="457200" indent="-457200" algn="ctr">
              <a:buFont typeface="Arial" panose="020B0604020202020204" pitchFamily="34" charset="0"/>
              <a:buChar char="•"/>
            </a:pPr>
            <a:r>
              <a:rPr lang="en-US" sz="2800" dirty="0"/>
              <a:t>Final review of </a:t>
            </a:r>
            <a:r>
              <a:rPr lang="en-US" sz="2800" u="sng" dirty="0"/>
              <a:t>Chapter 5, Customer Protection Rules, and complaint process</a:t>
            </a:r>
          </a:p>
        </p:txBody>
      </p:sp>
    </p:spTree>
    <p:extLst>
      <p:ext uri="{BB962C8B-B14F-4D97-AF65-F5344CB8AC3E}">
        <p14:creationId xmlns:p14="http://schemas.microsoft.com/office/powerpoint/2010/main" val="3730415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285750"/>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2733150506"/>
              </p:ext>
            </p:extLst>
          </p:nvPr>
        </p:nvGraphicFramePr>
        <p:xfrm>
          <a:off x="628857" y="1331360"/>
          <a:ext cx="11268074" cy="1828800"/>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2878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Transition to Competition </a:t>
                      </a:r>
                    </a:p>
                  </a:txBody>
                  <a:tcPr/>
                </a:tc>
                <a:extLst>
                  <a:ext uri="{0D108BD9-81ED-4DB2-BD59-A6C34878D82A}">
                    <a16:rowId xmlns:a16="http://schemas.microsoft.com/office/drawing/2014/main" val="2162009835"/>
                  </a:ext>
                </a:extLst>
              </a:tr>
              <a:tr h="1342284">
                <a:tc>
                  <a:txBody>
                    <a:bodyPr/>
                    <a:lstStyle/>
                    <a:p>
                      <a:r>
                        <a:rPr lang="en-US" sz="1800" b="1" kern="1200" dirty="0">
                          <a:solidFill>
                            <a:schemeClr val="dk1"/>
                          </a:solidFill>
                          <a:effectLst/>
                          <a:latin typeface="+mn-lt"/>
                          <a:ea typeface="+mn-ea"/>
                          <a:cs typeface="+mn-cs"/>
                        </a:rPr>
                        <a:t>Q:  Will LP&amp;L customers have the option of </a:t>
                      </a:r>
                      <a:r>
                        <a:rPr lang="en-US" sz="1800" b="1" u="sng" kern="1200" dirty="0">
                          <a:solidFill>
                            <a:schemeClr val="dk1"/>
                          </a:solidFill>
                          <a:effectLst/>
                          <a:latin typeface="+mn-lt"/>
                          <a:ea typeface="+mn-ea"/>
                          <a:cs typeface="+mn-cs"/>
                        </a:rPr>
                        <a:t>dual billing</a:t>
                      </a:r>
                      <a:r>
                        <a:rPr lang="en-US" sz="1800" b="1" kern="1200" dirty="0">
                          <a:solidFill>
                            <a:schemeClr val="dk1"/>
                          </a:solidFill>
                          <a:effectLst/>
                          <a:latin typeface="+mn-lt"/>
                          <a:ea typeface="+mn-ea"/>
                          <a:cs typeface="+mn-cs"/>
                        </a:rPr>
                        <a:t>?</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No,</a:t>
                      </a:r>
                      <a:r>
                        <a:rPr lang="en-US" sz="1800" b="1"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HB2663 / SB1170 were approved by the Governor modifying PURA Section 40.057 to allow an opt-in MOU/EC the option of a single bill scenario through REPs as opposed to a customer’s choice of a dual billing scenario.</a:t>
                      </a:r>
                    </a:p>
                    <a:p>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graphicFrame>
        <p:nvGraphicFramePr>
          <p:cNvPr id="4" name="Table 3">
            <a:extLst>
              <a:ext uri="{FF2B5EF4-FFF2-40B4-BE49-F238E27FC236}">
                <a16:creationId xmlns:a16="http://schemas.microsoft.com/office/drawing/2014/main" id="{FA4FAB7E-43C9-DE17-E3AF-32F3E8BDCE09}"/>
              </a:ext>
            </a:extLst>
          </p:cNvPr>
          <p:cNvGraphicFramePr>
            <a:graphicFrameLocks noGrp="1"/>
          </p:cNvGraphicFramePr>
          <p:nvPr>
            <p:extLst>
              <p:ext uri="{D42A27DB-BD31-4B8C-83A1-F6EECF244321}">
                <p14:modId xmlns:p14="http://schemas.microsoft.com/office/powerpoint/2010/main" val="1446489790"/>
              </p:ext>
            </p:extLst>
          </p:nvPr>
        </p:nvGraphicFramePr>
        <p:xfrm>
          <a:off x="628857" y="3269974"/>
          <a:ext cx="11268074" cy="1630116"/>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2645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Customer Education</a:t>
                      </a:r>
                    </a:p>
                  </a:txBody>
                  <a:tcPr/>
                </a:tc>
                <a:extLst>
                  <a:ext uri="{0D108BD9-81ED-4DB2-BD59-A6C34878D82A}">
                    <a16:rowId xmlns:a16="http://schemas.microsoft.com/office/drawing/2014/main" val="2162009835"/>
                  </a:ext>
                </a:extLst>
              </a:tr>
              <a:tr h="1233876">
                <a:tc>
                  <a:txBody>
                    <a:bodyPr/>
                    <a:lstStyle/>
                    <a:p>
                      <a:r>
                        <a:rPr lang="en-US" sz="1800" b="1" kern="1200" dirty="0">
                          <a:solidFill>
                            <a:schemeClr val="dk1"/>
                          </a:solidFill>
                          <a:effectLst/>
                          <a:latin typeface="+mn-lt"/>
                          <a:ea typeface="+mn-ea"/>
                          <a:cs typeface="+mn-cs"/>
                        </a:rPr>
                        <a:t>Q:  Does LP&amp;L currently deploy a </a:t>
                      </a:r>
                      <a:r>
                        <a:rPr lang="en-US" sz="1800" b="1" u="sng" kern="1200" dirty="0">
                          <a:solidFill>
                            <a:schemeClr val="dk1"/>
                          </a:solidFill>
                          <a:effectLst/>
                          <a:latin typeface="+mn-lt"/>
                          <a:ea typeface="+mn-ea"/>
                          <a:cs typeface="+mn-cs"/>
                        </a:rPr>
                        <a:t>CSA process</a:t>
                      </a:r>
                      <a:r>
                        <a:rPr lang="en-US" sz="1800" b="1" kern="1200" dirty="0">
                          <a:solidFill>
                            <a:schemeClr val="dk1"/>
                          </a:solidFill>
                          <a:effectLst/>
                          <a:latin typeface="+mn-lt"/>
                          <a:ea typeface="+mn-ea"/>
                          <a:cs typeface="+mn-cs"/>
                        </a:rPr>
                        <a:t>, and will LP&amp;L adopt a CSA process as other TDSPs?</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Yes, LP&amp;L currently deploys a CSA process.  With the approval of RMGRR171, upon transition, CSA activity will take the same path as the TDSP’s CSA process. </a:t>
                      </a:r>
                    </a:p>
                    <a:p>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graphicFrame>
        <p:nvGraphicFramePr>
          <p:cNvPr id="7" name="Table 6">
            <a:extLst>
              <a:ext uri="{FF2B5EF4-FFF2-40B4-BE49-F238E27FC236}">
                <a16:creationId xmlns:a16="http://schemas.microsoft.com/office/drawing/2014/main" id="{7BB7ECFC-6825-5D98-D7C9-CAE025570C33}"/>
              </a:ext>
            </a:extLst>
          </p:cNvPr>
          <p:cNvGraphicFramePr>
            <a:graphicFrameLocks noGrp="1"/>
          </p:cNvGraphicFramePr>
          <p:nvPr>
            <p:extLst>
              <p:ext uri="{D42A27DB-BD31-4B8C-83A1-F6EECF244321}">
                <p14:modId xmlns:p14="http://schemas.microsoft.com/office/powerpoint/2010/main" val="1769285156"/>
              </p:ext>
            </p:extLst>
          </p:nvPr>
        </p:nvGraphicFramePr>
        <p:xfrm>
          <a:off x="628857" y="5009904"/>
          <a:ext cx="11268074" cy="1828800"/>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3531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PUCT Requirements</a:t>
                      </a:r>
                    </a:p>
                  </a:txBody>
                  <a:tcPr/>
                </a:tc>
                <a:extLst>
                  <a:ext uri="{0D108BD9-81ED-4DB2-BD59-A6C34878D82A}">
                    <a16:rowId xmlns:a16="http://schemas.microsoft.com/office/drawing/2014/main" val="2162009835"/>
                  </a:ext>
                </a:extLst>
              </a:tr>
              <a:tr h="1276924">
                <a:tc>
                  <a:txBody>
                    <a:bodyPr/>
                    <a:lstStyle/>
                    <a:p>
                      <a:r>
                        <a:rPr lang="en-US" sz="1800" b="1" kern="1200" dirty="0">
                          <a:solidFill>
                            <a:schemeClr val="dk1"/>
                          </a:solidFill>
                          <a:effectLst/>
                          <a:latin typeface="+mn-lt"/>
                          <a:ea typeface="+mn-ea"/>
                          <a:cs typeface="+mn-cs"/>
                        </a:rPr>
                        <a:t>Q:  Will LP&amp;L adopt a similar </a:t>
                      </a:r>
                      <a:r>
                        <a:rPr lang="en-US" sz="1800" b="1" u="sng" kern="1200" dirty="0">
                          <a:solidFill>
                            <a:schemeClr val="dk1"/>
                          </a:solidFill>
                          <a:effectLst/>
                          <a:latin typeface="+mn-lt"/>
                          <a:ea typeface="+mn-ea"/>
                          <a:cs typeface="+mn-cs"/>
                        </a:rPr>
                        <a:t>POLR process</a:t>
                      </a:r>
                      <a:r>
                        <a:rPr lang="en-US" sz="1800" b="1" kern="1200" dirty="0">
                          <a:solidFill>
                            <a:schemeClr val="dk1"/>
                          </a:solidFill>
                          <a:effectLst/>
                          <a:latin typeface="+mn-lt"/>
                          <a:ea typeface="+mn-ea"/>
                          <a:cs typeface="+mn-cs"/>
                        </a:rPr>
                        <a:t> as utilized in competitive ERCOT?</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Yes, HB2663 / SB1170 were approved by the Governor modifying PURA Section 40.057 to allow an MOU/EC the option for PUC POLR selection designation.  LP&amp;L intends to utilize the PUC POLR selection process upon transition.</a:t>
                      </a:r>
                    </a:p>
                    <a:p>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spTree>
    <p:extLst>
      <p:ext uri="{BB962C8B-B14F-4D97-AF65-F5344CB8AC3E}">
        <p14:creationId xmlns:p14="http://schemas.microsoft.com/office/powerpoint/2010/main" val="412710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285750"/>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2267190712"/>
              </p:ext>
            </p:extLst>
          </p:nvPr>
        </p:nvGraphicFramePr>
        <p:xfrm>
          <a:off x="638175" y="1420813"/>
          <a:ext cx="11268074" cy="3826256"/>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2976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ERCOT Market Requirements</a:t>
                      </a:r>
                    </a:p>
                  </a:txBody>
                  <a:tcPr/>
                </a:tc>
                <a:extLst>
                  <a:ext uri="{0D108BD9-81ED-4DB2-BD59-A6C34878D82A}">
                    <a16:rowId xmlns:a16="http://schemas.microsoft.com/office/drawing/2014/main" val="2162009835"/>
                  </a:ext>
                </a:extLst>
              </a:tr>
              <a:tr h="3430016">
                <a:tc>
                  <a:txBody>
                    <a:bodyPr/>
                    <a:lstStyle/>
                    <a:p>
                      <a:r>
                        <a:rPr lang="en-US" sz="1800" b="1" kern="1200" dirty="0">
                          <a:solidFill>
                            <a:schemeClr val="dk1"/>
                          </a:solidFill>
                          <a:effectLst/>
                          <a:latin typeface="+mn-lt"/>
                          <a:ea typeface="+mn-ea"/>
                          <a:cs typeface="+mn-cs"/>
                        </a:rPr>
                        <a:t>Q:  When will </a:t>
                      </a:r>
                      <a:r>
                        <a:rPr lang="en-US" sz="1800" b="1" u="sng" kern="1200" dirty="0">
                          <a:solidFill>
                            <a:schemeClr val="dk1"/>
                          </a:solidFill>
                          <a:effectLst/>
                          <a:latin typeface="+mn-lt"/>
                          <a:ea typeface="+mn-ea"/>
                          <a:cs typeface="+mn-cs"/>
                        </a:rPr>
                        <a:t>flight testing </a:t>
                      </a:r>
                      <a:r>
                        <a:rPr lang="en-US" sz="1800" b="1" kern="1200" dirty="0">
                          <a:solidFill>
                            <a:schemeClr val="dk1"/>
                          </a:solidFill>
                          <a:effectLst/>
                          <a:latin typeface="+mn-lt"/>
                          <a:ea typeface="+mn-ea"/>
                          <a:cs typeface="+mn-cs"/>
                        </a:rPr>
                        <a:t>occur for LP&amp;L and REPs planning to operate in LP&amp;L’s territory?</a:t>
                      </a: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The special LPL0423 flight has concluded.  REPs still interested in participating in the LP&amp;L territory at market transition are encouraged to sign up for the 1023 flight (sign up deadline of 9/6/23) as LPL may not participate in the early flight of 2024 due to the transition.</a:t>
                      </a:r>
                    </a:p>
                    <a:p>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Q:  Will LP&amp;L submit LSE files to </a:t>
                      </a:r>
                      <a:r>
                        <a:rPr lang="en-US" sz="1800" b="1" u="sng" kern="1200" dirty="0">
                          <a:solidFill>
                            <a:schemeClr val="dk1"/>
                          </a:solidFill>
                          <a:effectLst/>
                          <a:latin typeface="+mn-lt"/>
                          <a:ea typeface="+mn-ea"/>
                          <a:cs typeface="+mn-cs"/>
                        </a:rPr>
                        <a:t>Smart Meter Texas</a:t>
                      </a:r>
                      <a:r>
                        <a:rPr lang="en-US" sz="1800" b="1" kern="1200" dirty="0">
                          <a:solidFill>
                            <a:schemeClr val="dk1"/>
                          </a:solidFill>
                          <a:effectLst/>
                          <a:latin typeface="+mn-lt"/>
                          <a:ea typeface="+mn-ea"/>
                          <a:cs typeface="+mn-cs"/>
                        </a:rPr>
                        <a:t> for customer and REP access?</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LP&amp;L is working with Smart Meter Texas to reach an agreement for utilization of the AMS data repository.  It is expected LP&amp;L will not integrate LSE files until Q2 of 2024 when SMT has planned a version update (v3.0).  As a workaround, REPs may utilize ERCOT’s AMS Settlement extract to obtain daily interval data files (which is available at OD+4)</a:t>
                      </a:r>
                      <a:r>
                        <a:rPr lang="en-US" sz="1800" b="1" kern="1200" dirty="0">
                          <a:solidFill>
                            <a:schemeClr val="dk1"/>
                          </a:solidFill>
                          <a:effectLst/>
                          <a:latin typeface="+mn-lt"/>
                          <a:ea typeface="+mn-ea"/>
                          <a:cs typeface="+mn-cs"/>
                        </a:rPr>
                        <a:t>.  </a:t>
                      </a:r>
                      <a:r>
                        <a:rPr lang="en-US" sz="1800" kern="1200" dirty="0">
                          <a:solidFill>
                            <a:schemeClr val="dk1"/>
                          </a:solidFill>
                          <a:effectLst/>
                          <a:highlight>
                            <a:srgbClr val="FFFF00"/>
                          </a:highlight>
                          <a:latin typeface="+mn-lt"/>
                          <a:ea typeface="+mn-ea"/>
                          <a:cs typeface="+mn-cs"/>
                        </a:rPr>
                        <a:t>With the delay of the transition, LP&amp;L is hopeful an agreement is reached with SMT and REPs will be able to retrieve daily LSE files in the same manner as other TDUs.</a:t>
                      </a:r>
                    </a:p>
                  </a:txBody>
                  <a:tcPr/>
                </a:tc>
                <a:extLst>
                  <a:ext uri="{0D108BD9-81ED-4DB2-BD59-A6C34878D82A}">
                    <a16:rowId xmlns:a16="http://schemas.microsoft.com/office/drawing/2014/main" val="1552790991"/>
                  </a:ext>
                </a:extLst>
              </a:tr>
            </a:tbl>
          </a:graphicData>
        </a:graphic>
      </p:graphicFrame>
    </p:spTree>
    <p:extLst>
      <p:ext uri="{BB962C8B-B14F-4D97-AF65-F5344CB8AC3E}">
        <p14:creationId xmlns:p14="http://schemas.microsoft.com/office/powerpoint/2010/main" val="3401215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285750"/>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2717761548"/>
              </p:ext>
            </p:extLst>
          </p:nvPr>
        </p:nvGraphicFramePr>
        <p:xfrm>
          <a:off x="638175" y="1420813"/>
          <a:ext cx="11268074" cy="5317917"/>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424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ERCOT Market Requirements – cont.</a:t>
                      </a:r>
                    </a:p>
                  </a:txBody>
                  <a:tcPr/>
                </a:tc>
                <a:extLst>
                  <a:ext uri="{0D108BD9-81ED-4DB2-BD59-A6C34878D82A}">
                    <a16:rowId xmlns:a16="http://schemas.microsoft.com/office/drawing/2014/main" val="2162009835"/>
                  </a:ext>
                </a:extLst>
              </a:tr>
              <a:tr h="4893299">
                <a:tc>
                  <a:txBody>
                    <a:bodyPr/>
                    <a:lstStyle/>
                    <a:p>
                      <a:r>
                        <a:rPr lang="en-US" sz="1800" b="1" kern="1200" dirty="0">
                          <a:solidFill>
                            <a:schemeClr val="dk1"/>
                          </a:solidFill>
                          <a:effectLst/>
                          <a:latin typeface="+mn-lt"/>
                          <a:ea typeface="+mn-ea"/>
                          <a:cs typeface="+mn-cs"/>
                        </a:rPr>
                        <a:t>Q:  What </a:t>
                      </a:r>
                      <a:r>
                        <a:rPr lang="en-US" sz="1800" b="1" u="sng" kern="1200" dirty="0">
                          <a:solidFill>
                            <a:schemeClr val="dk1"/>
                          </a:solidFill>
                          <a:effectLst/>
                          <a:latin typeface="+mn-lt"/>
                          <a:ea typeface="+mn-ea"/>
                          <a:cs typeface="+mn-cs"/>
                        </a:rPr>
                        <a:t>transaction stacking logic</a:t>
                      </a:r>
                      <a:r>
                        <a:rPr lang="en-US" sz="1800" b="1" kern="1200" dirty="0">
                          <a:solidFill>
                            <a:schemeClr val="dk1"/>
                          </a:solidFill>
                          <a:effectLst/>
                          <a:latin typeface="+mn-lt"/>
                          <a:ea typeface="+mn-ea"/>
                          <a:cs typeface="+mn-cs"/>
                        </a:rPr>
                        <a:t> will be in place during the transition?</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Below is summary of the phases of the transition and which transactions will be accepted during each phase.  Please see the document posted to the main LRITF meeting page for additional information </a:t>
                      </a:r>
                      <a:r>
                        <a:rPr lang="en-US" sz="1800" u="sng" kern="1200" dirty="0">
                          <a:solidFill>
                            <a:schemeClr val="dk1"/>
                          </a:solidFill>
                          <a:effectLst/>
                          <a:latin typeface="+mn-lt"/>
                          <a:ea typeface="+mn-ea"/>
                          <a:cs typeface="+mn-cs"/>
                          <a:hlinkClick r:id="rId2"/>
                        </a:rPr>
                        <a:t>https://www.ercot.com/files/docs/2023/06/13/Solution-to-Transition-Stacking_final-final-notes_060623.docx</a:t>
                      </a:r>
                      <a:endParaRPr lang="en-US" sz="1800" kern="1200" dirty="0">
                        <a:solidFill>
                          <a:schemeClr val="dk1"/>
                        </a:solidFill>
                        <a:effectLst/>
                        <a:latin typeface="+mn-lt"/>
                        <a:ea typeface="+mn-ea"/>
                        <a:cs typeface="+mn-cs"/>
                      </a:endParaRPr>
                    </a:p>
                    <a:p>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pic>
        <p:nvPicPr>
          <p:cNvPr id="4" name="Picture 3" descr="A screenshot of a computer&#10;&#10;Description automatically generated">
            <a:extLst>
              <a:ext uri="{FF2B5EF4-FFF2-40B4-BE49-F238E27FC236}">
                <a16:creationId xmlns:a16="http://schemas.microsoft.com/office/drawing/2014/main" id="{2F3B1DAE-62C3-2600-4FD2-C02C07E52325}"/>
              </a:ext>
            </a:extLst>
          </p:cNvPr>
          <p:cNvPicPr>
            <a:picLocks noChangeAspect="1"/>
          </p:cNvPicPr>
          <p:nvPr/>
        </p:nvPicPr>
        <p:blipFill>
          <a:blip r:embed="rId3"/>
          <a:stretch>
            <a:fillRect/>
          </a:stretch>
        </p:blipFill>
        <p:spPr>
          <a:xfrm>
            <a:off x="3689108" y="3075752"/>
            <a:ext cx="4813784" cy="3496498"/>
          </a:xfrm>
          <a:prstGeom prst="rect">
            <a:avLst/>
          </a:prstGeom>
        </p:spPr>
      </p:pic>
    </p:spTree>
    <p:extLst>
      <p:ext uri="{BB962C8B-B14F-4D97-AF65-F5344CB8AC3E}">
        <p14:creationId xmlns:p14="http://schemas.microsoft.com/office/powerpoint/2010/main" val="1191280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285750"/>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3809459233"/>
              </p:ext>
            </p:extLst>
          </p:nvPr>
        </p:nvGraphicFramePr>
        <p:xfrm>
          <a:off x="601732" y="1321423"/>
          <a:ext cx="11268074" cy="1828800"/>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3467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ERCOT Market Requirements – cont.</a:t>
                      </a:r>
                    </a:p>
                  </a:txBody>
                  <a:tcPr/>
                </a:tc>
                <a:extLst>
                  <a:ext uri="{0D108BD9-81ED-4DB2-BD59-A6C34878D82A}">
                    <a16:rowId xmlns:a16="http://schemas.microsoft.com/office/drawing/2014/main" val="2162009835"/>
                  </a:ext>
                </a:extLst>
              </a:tr>
              <a:tr h="1393055">
                <a:tc>
                  <a:txBody>
                    <a:bodyPr/>
                    <a:lstStyle/>
                    <a:p>
                      <a:r>
                        <a:rPr lang="en-US" sz="1800" b="1" kern="1200" dirty="0">
                          <a:solidFill>
                            <a:schemeClr val="dk1"/>
                          </a:solidFill>
                          <a:effectLst/>
                          <a:latin typeface="+mn-lt"/>
                          <a:ea typeface="+mn-ea"/>
                          <a:cs typeface="+mn-cs"/>
                        </a:rPr>
                        <a:t>Q:  Which transaction will be sent by LP&amp;L to </a:t>
                      </a:r>
                      <a:r>
                        <a:rPr lang="en-US" sz="1800" b="1" u="sng" kern="1200" dirty="0">
                          <a:solidFill>
                            <a:schemeClr val="dk1"/>
                          </a:solidFill>
                          <a:effectLst/>
                          <a:latin typeface="+mn-lt"/>
                          <a:ea typeface="+mn-ea"/>
                          <a:cs typeface="+mn-cs"/>
                        </a:rPr>
                        <a:t>cancel/unexecute a default MVI</a:t>
                      </a:r>
                      <a:r>
                        <a:rPr lang="en-US" sz="1800" b="1" kern="1200" dirty="0">
                          <a:solidFill>
                            <a:schemeClr val="dk1"/>
                          </a:solidFill>
                          <a:effectLst/>
                          <a:latin typeface="+mn-lt"/>
                          <a:ea typeface="+mn-ea"/>
                          <a:cs typeface="+mn-cs"/>
                        </a:rPr>
                        <a:t> or a competitive MVI with an MMRD date as the requested date?</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The 814_28 with a reject code of T025 “Competing Transaction Scheduled for the Same Date” will be used during Customer Choice, DREP Assignment, and Transition phases.</a:t>
                      </a:r>
                      <a:r>
                        <a:rPr lang="en-US" sz="1800" b="1" kern="1200" dirty="0">
                          <a:solidFill>
                            <a:schemeClr val="dk1"/>
                          </a:solidFill>
                          <a:effectLst/>
                          <a:latin typeface="+mn-lt"/>
                          <a:ea typeface="+mn-ea"/>
                          <a:cs typeface="+mn-cs"/>
                        </a:rPr>
                        <a:t> </a:t>
                      </a:r>
                      <a:endParaRPr lang="en-US" sz="1800" kern="1200" dirty="0">
                        <a:solidFill>
                          <a:schemeClr val="dk1"/>
                        </a:solidFill>
                        <a:effectLst/>
                        <a:latin typeface="+mn-lt"/>
                        <a:ea typeface="+mn-ea"/>
                        <a:cs typeface="+mn-cs"/>
                      </a:endParaRPr>
                    </a:p>
                    <a:p>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graphicFrame>
        <p:nvGraphicFramePr>
          <p:cNvPr id="5" name="Table 3">
            <a:extLst>
              <a:ext uri="{FF2B5EF4-FFF2-40B4-BE49-F238E27FC236}">
                <a16:creationId xmlns:a16="http://schemas.microsoft.com/office/drawing/2014/main" id="{84BAF7D9-E31E-F76C-6AE7-67DE907DE1BA}"/>
              </a:ext>
            </a:extLst>
          </p:cNvPr>
          <p:cNvGraphicFramePr>
            <a:graphicFrameLocks noGrp="1"/>
          </p:cNvGraphicFramePr>
          <p:nvPr>
            <p:extLst>
              <p:ext uri="{D42A27DB-BD31-4B8C-83A1-F6EECF244321}">
                <p14:modId xmlns:p14="http://schemas.microsoft.com/office/powerpoint/2010/main" val="1809187810"/>
              </p:ext>
            </p:extLst>
          </p:nvPr>
        </p:nvGraphicFramePr>
        <p:xfrm>
          <a:off x="601732" y="3160161"/>
          <a:ext cx="11268074" cy="3570247"/>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4834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TDSP Specific Activities</a:t>
                      </a:r>
                    </a:p>
                  </a:txBody>
                  <a:tcPr/>
                </a:tc>
                <a:extLst>
                  <a:ext uri="{0D108BD9-81ED-4DB2-BD59-A6C34878D82A}">
                    <a16:rowId xmlns:a16="http://schemas.microsoft.com/office/drawing/2014/main" val="2162009835"/>
                  </a:ext>
                </a:extLst>
              </a:tr>
              <a:tr h="3086776">
                <a:tc>
                  <a:txBody>
                    <a:bodyPr/>
                    <a:lstStyle/>
                    <a:p>
                      <a:r>
                        <a:rPr lang="en-US" sz="1800" b="1" kern="1200" dirty="0">
                          <a:solidFill>
                            <a:schemeClr val="dk1"/>
                          </a:solidFill>
                          <a:effectLst/>
                          <a:latin typeface="+mn-lt"/>
                          <a:ea typeface="+mn-ea"/>
                          <a:cs typeface="+mn-cs"/>
                        </a:rPr>
                        <a:t>Q:  How will </a:t>
                      </a:r>
                      <a:r>
                        <a:rPr lang="en-US" sz="1800" b="1" u="sng" kern="1200" dirty="0">
                          <a:solidFill>
                            <a:schemeClr val="dk1"/>
                          </a:solidFill>
                          <a:effectLst/>
                          <a:latin typeface="+mn-lt"/>
                          <a:ea typeface="+mn-ea"/>
                          <a:cs typeface="+mn-cs"/>
                        </a:rPr>
                        <a:t>critical care customers</a:t>
                      </a:r>
                      <a:r>
                        <a:rPr lang="en-US" sz="1800" b="1" kern="1200" dirty="0">
                          <a:solidFill>
                            <a:schemeClr val="dk1"/>
                          </a:solidFill>
                          <a:effectLst/>
                          <a:latin typeface="+mn-lt"/>
                          <a:ea typeface="+mn-ea"/>
                          <a:cs typeface="+mn-cs"/>
                        </a:rPr>
                        <a:t> be established upon transition and what process will be utilized for enrolling new critical care customers?</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LP&amp;L’s critical care process will mirror current TDSP practices.  Upon transition, the CC flag will be passed onto the 814_05 response transaction and LP&amp;L will follow up with an 814_20 transaction providing CC information and expiration.  For new enrollments, the current PUC form will add LP&amp;L as a drop-down option for submission.  </a:t>
                      </a:r>
                    </a:p>
                    <a:p>
                      <a:endParaRPr lang="en-US" sz="16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Q:  What are LP&amp;L’s Distribution Loss Factors? </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pic>
        <p:nvPicPr>
          <p:cNvPr id="6" name="Picture 5" descr="A black background with white text&#10;&#10;Description automatically generated">
            <a:extLst>
              <a:ext uri="{FF2B5EF4-FFF2-40B4-BE49-F238E27FC236}">
                <a16:creationId xmlns:a16="http://schemas.microsoft.com/office/drawing/2014/main" id="{759C8FAB-C422-4B1C-4056-EA2F6F6F6B10}"/>
              </a:ext>
            </a:extLst>
          </p:cNvPr>
          <p:cNvPicPr>
            <a:picLocks noChangeAspect="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549695" y="5829300"/>
            <a:ext cx="1905000" cy="742950"/>
          </a:xfrm>
          <a:prstGeom prst="rect">
            <a:avLst/>
          </a:prstGeom>
          <a:noFill/>
          <a:ln>
            <a:noFill/>
          </a:ln>
        </p:spPr>
      </p:pic>
    </p:spTree>
    <p:extLst>
      <p:ext uri="{BB962C8B-B14F-4D97-AF65-F5344CB8AC3E}">
        <p14:creationId xmlns:p14="http://schemas.microsoft.com/office/powerpoint/2010/main" val="772517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285750"/>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3230202118"/>
              </p:ext>
            </p:extLst>
          </p:nvPr>
        </p:nvGraphicFramePr>
        <p:xfrm>
          <a:off x="601732" y="1321422"/>
          <a:ext cx="11268074" cy="3122987"/>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4605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LP&amp;L Rates </a:t>
                      </a:r>
                    </a:p>
                  </a:txBody>
                  <a:tcPr/>
                </a:tc>
                <a:extLst>
                  <a:ext uri="{0D108BD9-81ED-4DB2-BD59-A6C34878D82A}">
                    <a16:rowId xmlns:a16="http://schemas.microsoft.com/office/drawing/2014/main" val="2162009835"/>
                  </a:ext>
                </a:extLst>
              </a:tr>
              <a:tr h="26623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Below is a summary of the approved non-discretionary rates:</a:t>
                      </a:r>
                    </a:p>
                    <a:p>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pic>
        <p:nvPicPr>
          <p:cNvPr id="4" name="Picture 3">
            <a:extLst>
              <a:ext uri="{FF2B5EF4-FFF2-40B4-BE49-F238E27FC236}">
                <a16:creationId xmlns:a16="http://schemas.microsoft.com/office/drawing/2014/main" id="{B0C65CEB-F023-BE87-D911-A65C4FC7A49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0962" y="2185111"/>
            <a:ext cx="11667787" cy="1992166"/>
          </a:xfrm>
          <a:prstGeom prst="rect">
            <a:avLst/>
          </a:prstGeom>
          <a:noFill/>
          <a:ln>
            <a:noFill/>
          </a:ln>
        </p:spPr>
      </p:pic>
    </p:spTree>
    <p:extLst>
      <p:ext uri="{BB962C8B-B14F-4D97-AF65-F5344CB8AC3E}">
        <p14:creationId xmlns:p14="http://schemas.microsoft.com/office/powerpoint/2010/main" val="3712656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97E51-4871-F8A0-B0E8-6110007BA77A}"/>
              </a:ext>
            </a:extLst>
          </p:cNvPr>
          <p:cNvSpPr>
            <a:spLocks noGrp="1"/>
          </p:cNvSpPr>
          <p:nvPr>
            <p:ph type="title"/>
          </p:nvPr>
        </p:nvSpPr>
        <p:spPr>
          <a:xfrm>
            <a:off x="383309" y="1105993"/>
            <a:ext cx="3652981" cy="3050371"/>
          </a:xfrm>
        </p:spPr>
        <p:txBody>
          <a:bodyPr/>
          <a:lstStyle/>
          <a:p>
            <a:r>
              <a:rPr lang="en-US" b="1" dirty="0"/>
              <a:t>Activities timeline </a:t>
            </a:r>
            <a:br>
              <a:rPr lang="en-US" dirty="0"/>
            </a:br>
            <a:r>
              <a:rPr lang="en-US" sz="2000" dirty="0">
                <a:latin typeface="+mn-lt"/>
              </a:rPr>
              <a:t>P</a:t>
            </a:r>
            <a:r>
              <a:rPr lang="en-US" sz="2000" dirty="0">
                <a:latin typeface="Tenorite" panose="00000500000000000000" pitchFamily="2" charset="0"/>
              </a:rPr>
              <a:t>osted to LRITF meeting page</a:t>
            </a:r>
            <a:endParaRPr lang="en-US" sz="2000" dirty="0"/>
          </a:p>
        </p:txBody>
      </p:sp>
      <p:sp>
        <p:nvSpPr>
          <p:cNvPr id="5" name="Footer Placeholder 4">
            <a:extLst>
              <a:ext uri="{FF2B5EF4-FFF2-40B4-BE49-F238E27FC236}">
                <a16:creationId xmlns:a16="http://schemas.microsoft.com/office/drawing/2014/main" id="{952D9AC6-823E-B62F-57F3-5898AEAE3FAB}"/>
              </a:ext>
            </a:extLst>
          </p:cNvPr>
          <p:cNvSpPr>
            <a:spLocks noGrp="1"/>
          </p:cNvSpPr>
          <p:nvPr>
            <p:ph type="ftr" sz="quarter" idx="11"/>
          </p:nvPr>
        </p:nvSpPr>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1FE1A475-2212-A972-2F68-898DA81AA3A2}"/>
              </a:ext>
            </a:extLst>
          </p:cNvPr>
          <p:cNvSpPr>
            <a:spLocks noGrp="1"/>
          </p:cNvSpPr>
          <p:nvPr>
            <p:ph type="sldNum" sz="quarter" idx="12"/>
          </p:nvPr>
        </p:nvSpPr>
        <p:spPr/>
        <p:txBody>
          <a:bodyPr/>
          <a:lstStyle/>
          <a:p>
            <a:fld id="{A49DFD55-3C28-40EF-9E31-A92D2E4017FF}" type="slidenum">
              <a:rPr lang="en-US" smtClean="0"/>
              <a:pPr/>
              <a:t>9</a:t>
            </a:fld>
            <a:endParaRPr lang="en-US" dirty="0"/>
          </a:p>
        </p:txBody>
      </p:sp>
      <p:pic>
        <p:nvPicPr>
          <p:cNvPr id="4" name="Picture 3">
            <a:extLst>
              <a:ext uri="{FF2B5EF4-FFF2-40B4-BE49-F238E27FC236}">
                <a16:creationId xmlns:a16="http://schemas.microsoft.com/office/drawing/2014/main" id="{4E276EBD-18B9-8B02-CE77-3F1925F691D1}"/>
              </a:ext>
            </a:extLst>
          </p:cNvPr>
          <p:cNvPicPr>
            <a:picLocks noChangeAspect="1"/>
          </p:cNvPicPr>
          <p:nvPr/>
        </p:nvPicPr>
        <p:blipFill>
          <a:blip r:embed="rId2"/>
          <a:stretch>
            <a:fillRect/>
          </a:stretch>
        </p:blipFill>
        <p:spPr>
          <a:xfrm>
            <a:off x="4493490" y="0"/>
            <a:ext cx="6511831" cy="6858000"/>
          </a:xfrm>
          <a:prstGeom prst="rect">
            <a:avLst/>
          </a:prstGeom>
        </p:spPr>
      </p:pic>
    </p:spTree>
    <p:extLst>
      <p:ext uri="{BB962C8B-B14F-4D97-AF65-F5344CB8AC3E}">
        <p14:creationId xmlns:p14="http://schemas.microsoft.com/office/powerpoint/2010/main" val="1107172936"/>
      </p:ext>
    </p:extLst>
  </p:cSld>
  <p:clrMapOvr>
    <a:masterClrMapping/>
  </p:clrMapOvr>
</p:sld>
</file>

<file path=ppt/theme/theme1.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_tm67328976_Win32_LW_SL_v3" id="{B5A5B451-F186-4F05-917D-430247B33515}" vid="{C0610F80-F57F-4E6B-A096-3AEBDD5FC5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301C185768C3E408FE8B8C3F8D37975" ma:contentTypeVersion="2" ma:contentTypeDescription="Create a new document." ma:contentTypeScope="" ma:versionID="9b04f6b9d1b09819d8e0494aa04ef37b">
  <xsd:schema xmlns:xsd="http://www.w3.org/2001/XMLSchema" xmlns:xs="http://www.w3.org/2001/XMLSchema" xmlns:p="http://schemas.microsoft.com/office/2006/metadata/properties" xmlns:ns3="64d8430e-2f2f-4531-b32d-6b607c09e505" targetNamespace="http://schemas.microsoft.com/office/2006/metadata/properties" ma:root="true" ma:fieldsID="c5b8bfd76399d6aa05673803bec67fbb" ns3:_="">
    <xsd:import namespace="64d8430e-2f2f-4531-b32d-6b607c09e505"/>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d8430e-2f2f-4531-b32d-6b607c09e50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FD6FE22-81A0-4500-AFD0-342D21BB9A2C}">
  <ds:schemaRefs>
    <ds:schemaRef ds:uri="http://schemas.microsoft.com/sharepoint/v3/contenttype/forms"/>
  </ds:schemaRefs>
</ds:datastoreItem>
</file>

<file path=customXml/itemProps2.xml><?xml version="1.0" encoding="utf-8"?>
<ds:datastoreItem xmlns:ds="http://schemas.openxmlformats.org/officeDocument/2006/customXml" ds:itemID="{9E9368C0-2F96-4471-97C1-424663A632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d8430e-2f2f-4531-b32d-6b607c09e5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9C43685-694E-4579-B109-3C418D49DA65}">
  <ds:schemaRefs>
    <ds:schemaRef ds:uri="http://schemas.microsoft.com/office/2006/documentManagement/types"/>
    <ds:schemaRef ds:uri="64d8430e-2f2f-4531-b32d-6b607c09e505"/>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www.w3.org/XML/1998/namespace"/>
    <ds:schemaRef ds:uri="http://purl.org/dc/dcmityp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Minimalist presentation</Template>
  <TotalTime>2728</TotalTime>
  <Words>1118</Words>
  <Application>Microsoft Office PowerPoint</Application>
  <PresentationFormat>Widescreen</PresentationFormat>
  <Paragraphs>103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Tenorite</vt:lpstr>
      <vt:lpstr>Office Theme</vt:lpstr>
      <vt:lpstr>Lubbock  Retail Integration Task Force – LRITF August 1st, 2023</vt:lpstr>
      <vt:lpstr> </vt:lpstr>
      <vt:lpstr>LRITF meeting  7/11/23</vt:lpstr>
      <vt:lpstr>Completed Action Items  Q&amp;A </vt:lpstr>
      <vt:lpstr>Completed Action Items  Q&amp;A </vt:lpstr>
      <vt:lpstr>Completed Action Items  Q&amp;A </vt:lpstr>
      <vt:lpstr>Completed Action Items  Q&amp;A </vt:lpstr>
      <vt:lpstr>Completed Action Items  Q&amp;A </vt:lpstr>
      <vt:lpstr>Activities timeline  Posted to LRITF meeting page</vt:lpstr>
      <vt:lpstr>TIMELINE of Actions</vt:lpstr>
      <vt:lpstr>Lritf meeting Held after RMS @ 12:30 PM    August 1st,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Lubbock  Retail Integration Task Force - LRITF</dc:title>
  <dc:creator>Wiegand, Sheri</dc:creator>
  <cp:lastModifiedBy>Wiegand, Sheri</cp:lastModifiedBy>
  <cp:revision>31</cp:revision>
  <dcterms:created xsi:type="dcterms:W3CDTF">2022-10-07T18:03:56Z</dcterms:created>
  <dcterms:modified xsi:type="dcterms:W3CDTF">2023-07-28T22:24:32Z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0x0101007301C185768C3E408FE8B8C3F8D37975</vt:lpwstr>
  </property>
</Properties>
</file>