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8" r:id="rId8"/>
    <p:sldId id="318" r:id="rId9"/>
    <p:sldId id="703" r:id="rId10"/>
    <p:sldId id="705" r:id="rId11"/>
    <p:sldId id="356" r:id="rId12"/>
    <p:sldId id="704" r:id="rId13"/>
    <p:sldId id="706" r:id="rId14"/>
    <p:sldId id="267" r:id="rId15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B8A09B-C7ED-4E5B-B6E5-4622F56E492B}" v="8" dt="2023-07-28T20:25:31.3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64" autoAdjust="0"/>
    <p:restoredTop sz="96721" autoAdjust="0"/>
  </p:normalViewPr>
  <p:slideViewPr>
    <p:cSldViewPr showGuides="1">
      <p:cViewPr varScale="1">
        <p:scale>
          <a:sx n="110" d="100"/>
          <a:sy n="110" d="100"/>
        </p:scale>
        <p:origin x="120" y="26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, Troy" userId="04de3903-03dd-44db-8353-3f14e4dd6886" providerId="ADAL" clId="{12B8A09B-C7ED-4E5B-B6E5-4622F56E492B}"/>
    <pc:docChg chg="custSel addSld delSld modSld">
      <pc:chgData name="Anderson, Troy" userId="04de3903-03dd-44db-8353-3f14e4dd6886" providerId="ADAL" clId="{12B8A09B-C7ED-4E5B-B6E5-4622F56E492B}" dt="2023-07-28T20:26:20.203" v="131" actId="1036"/>
      <pc:docMkLst>
        <pc:docMk/>
      </pc:docMkLst>
      <pc:sldChg chg="modSp mod">
        <pc:chgData name="Anderson, Troy" userId="04de3903-03dd-44db-8353-3f14e4dd6886" providerId="ADAL" clId="{12B8A09B-C7ED-4E5B-B6E5-4622F56E492B}" dt="2023-07-28T20:04:10.278" v="35" actId="6549"/>
        <pc:sldMkLst>
          <pc:docMk/>
          <pc:sldMk cId="530499478" sldId="258"/>
        </pc:sldMkLst>
        <pc:spChg chg="mod">
          <ac:chgData name="Anderson, Troy" userId="04de3903-03dd-44db-8353-3f14e4dd6886" providerId="ADAL" clId="{12B8A09B-C7ED-4E5B-B6E5-4622F56E492B}" dt="2023-07-28T20:04:10.278" v="35" actId="6549"/>
          <ac:spMkLst>
            <pc:docMk/>
            <pc:sldMk cId="530499478" sldId="258"/>
            <ac:spMk id="4" creationId="{00000000-0000-0000-0000-000000000000}"/>
          </ac:spMkLst>
        </pc:spChg>
      </pc:sldChg>
      <pc:sldChg chg="modSp mod">
        <pc:chgData name="Anderson, Troy" userId="04de3903-03dd-44db-8353-3f14e4dd6886" providerId="ADAL" clId="{12B8A09B-C7ED-4E5B-B6E5-4622F56E492B}" dt="2023-07-26T14:25:02.811" v="0" actId="6549"/>
        <pc:sldMkLst>
          <pc:docMk/>
          <pc:sldMk cId="730603795" sldId="260"/>
        </pc:sldMkLst>
        <pc:spChg chg="mod">
          <ac:chgData name="Anderson, Troy" userId="04de3903-03dd-44db-8353-3f14e4dd6886" providerId="ADAL" clId="{12B8A09B-C7ED-4E5B-B6E5-4622F56E492B}" dt="2023-07-26T14:25:02.811" v="0" actId="6549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Anderson, Troy" userId="04de3903-03dd-44db-8353-3f14e4dd6886" providerId="ADAL" clId="{12B8A09B-C7ED-4E5B-B6E5-4622F56E492B}" dt="2023-07-26T15:15:44.864" v="21" actId="20577"/>
        <pc:sldMkLst>
          <pc:docMk/>
          <pc:sldMk cId="3190927396" sldId="267"/>
        </pc:sldMkLst>
        <pc:spChg chg="mod">
          <ac:chgData name="Anderson, Troy" userId="04de3903-03dd-44db-8353-3f14e4dd6886" providerId="ADAL" clId="{12B8A09B-C7ED-4E5B-B6E5-4622F56E492B}" dt="2023-07-26T15:15:44.864" v="21" actId="20577"/>
          <ac:spMkLst>
            <pc:docMk/>
            <pc:sldMk cId="3190927396" sldId="267"/>
            <ac:spMk id="6" creationId="{9C7C0899-E457-4E0E-9843-38E0B3739B05}"/>
          </ac:spMkLst>
        </pc:spChg>
      </pc:sldChg>
      <pc:sldChg chg="del">
        <pc:chgData name="Anderson, Troy" userId="04de3903-03dd-44db-8353-3f14e4dd6886" providerId="ADAL" clId="{12B8A09B-C7ED-4E5B-B6E5-4622F56E492B}" dt="2023-07-26T15:19:32.198" v="33" actId="47"/>
        <pc:sldMkLst>
          <pc:docMk/>
          <pc:sldMk cId="135025254" sldId="294"/>
        </pc:sldMkLst>
      </pc:sldChg>
      <pc:sldChg chg="modSp mod">
        <pc:chgData name="Anderson, Troy" userId="04de3903-03dd-44db-8353-3f14e4dd6886" providerId="ADAL" clId="{12B8A09B-C7ED-4E5B-B6E5-4622F56E492B}" dt="2023-07-28T20:20:25.031" v="82" actId="6549"/>
        <pc:sldMkLst>
          <pc:docMk/>
          <pc:sldMk cId="4064255820" sldId="318"/>
        </pc:sldMkLst>
        <pc:spChg chg="mod">
          <ac:chgData name="Anderson, Troy" userId="04de3903-03dd-44db-8353-3f14e4dd6886" providerId="ADAL" clId="{12B8A09B-C7ED-4E5B-B6E5-4622F56E492B}" dt="2023-07-28T20:20:25.031" v="82" actId="6549"/>
          <ac:spMkLst>
            <pc:docMk/>
            <pc:sldMk cId="4064255820" sldId="318"/>
            <ac:spMk id="3" creationId="{00000000-0000-0000-0000-000000000000}"/>
          </ac:spMkLst>
        </pc:spChg>
      </pc:sldChg>
      <pc:sldChg chg="modSp mod">
        <pc:chgData name="Anderson, Troy" userId="04de3903-03dd-44db-8353-3f14e4dd6886" providerId="ADAL" clId="{12B8A09B-C7ED-4E5B-B6E5-4622F56E492B}" dt="2023-07-28T20:13:27.145" v="69" actId="207"/>
        <pc:sldMkLst>
          <pc:docMk/>
          <pc:sldMk cId="2944727326" sldId="356"/>
        </pc:sldMkLst>
        <pc:graphicFrameChg chg="modGraphic">
          <ac:chgData name="Anderson, Troy" userId="04de3903-03dd-44db-8353-3f14e4dd6886" providerId="ADAL" clId="{12B8A09B-C7ED-4E5B-B6E5-4622F56E492B}" dt="2023-07-28T20:13:27.145" v="69" actId="207"/>
          <ac:graphicFrameMkLst>
            <pc:docMk/>
            <pc:sldMk cId="2944727326" sldId="356"/>
            <ac:graphicFrameMk id="3" creationId="{00000000-0000-0000-0000-000000000000}"/>
          </ac:graphicFrameMkLst>
        </pc:graphicFrameChg>
      </pc:sldChg>
      <pc:sldChg chg="addSp modSp mod">
        <pc:chgData name="Anderson, Troy" userId="04de3903-03dd-44db-8353-3f14e4dd6886" providerId="ADAL" clId="{12B8A09B-C7ED-4E5B-B6E5-4622F56E492B}" dt="2023-07-28T20:26:20.203" v="131" actId="1036"/>
        <pc:sldMkLst>
          <pc:docMk/>
          <pc:sldMk cId="1067933821" sldId="703"/>
        </pc:sldMkLst>
        <pc:spChg chg="add mod">
          <ac:chgData name="Anderson, Troy" userId="04de3903-03dd-44db-8353-3f14e4dd6886" providerId="ADAL" clId="{12B8A09B-C7ED-4E5B-B6E5-4622F56E492B}" dt="2023-07-28T20:25:38.757" v="123" actId="1076"/>
          <ac:spMkLst>
            <pc:docMk/>
            <pc:sldMk cId="1067933821" sldId="703"/>
            <ac:spMk id="7" creationId="{F6AA0E05-C4BA-8E37-0603-FD85774FC310}"/>
          </ac:spMkLst>
        </pc:spChg>
        <pc:spChg chg="mod">
          <ac:chgData name="Anderson, Troy" userId="04de3903-03dd-44db-8353-3f14e4dd6886" providerId="ADAL" clId="{12B8A09B-C7ED-4E5B-B6E5-4622F56E492B}" dt="2023-07-28T20:26:20.203" v="131" actId="1036"/>
          <ac:spMkLst>
            <pc:docMk/>
            <pc:sldMk cId="1067933821" sldId="703"/>
            <ac:spMk id="38" creationId="{1FF61AC0-C7DB-4A25-AADC-B7C5E8C0B22A}"/>
          </ac:spMkLst>
        </pc:spChg>
        <pc:spChg chg="mod">
          <ac:chgData name="Anderson, Troy" userId="04de3903-03dd-44db-8353-3f14e4dd6886" providerId="ADAL" clId="{12B8A09B-C7ED-4E5B-B6E5-4622F56E492B}" dt="2023-07-28T20:25:26.217" v="121" actId="20577"/>
          <ac:spMkLst>
            <pc:docMk/>
            <pc:sldMk cId="1067933821" sldId="703"/>
            <ac:spMk id="49" creationId="{12B2A94E-A5B3-4CF6-AAE2-12971C5EFBF2}"/>
          </ac:spMkLst>
        </pc:spChg>
      </pc:sldChg>
      <pc:sldChg chg="delSp modSp mod">
        <pc:chgData name="Anderson, Troy" userId="04de3903-03dd-44db-8353-3f14e4dd6886" providerId="ADAL" clId="{12B8A09B-C7ED-4E5B-B6E5-4622F56E492B}" dt="2023-07-28T20:14:12.571" v="80"/>
        <pc:sldMkLst>
          <pc:docMk/>
          <pc:sldMk cId="2555911169" sldId="705"/>
        </pc:sldMkLst>
        <pc:spChg chg="del">
          <ac:chgData name="Anderson, Troy" userId="04de3903-03dd-44db-8353-3f14e4dd6886" providerId="ADAL" clId="{12B8A09B-C7ED-4E5B-B6E5-4622F56E492B}" dt="2023-07-28T20:13:58.431" v="74" actId="478"/>
          <ac:spMkLst>
            <pc:docMk/>
            <pc:sldMk cId="2555911169" sldId="705"/>
            <ac:spMk id="5" creationId="{86E30F43-5DC3-6854-1848-7F15267BF0D3}"/>
          </ac:spMkLst>
        </pc:spChg>
        <pc:graphicFrameChg chg="mod modGraphic">
          <ac:chgData name="Anderson, Troy" userId="04de3903-03dd-44db-8353-3f14e4dd6886" providerId="ADAL" clId="{12B8A09B-C7ED-4E5B-B6E5-4622F56E492B}" dt="2023-07-28T20:14:12.571" v="80"/>
          <ac:graphicFrameMkLst>
            <pc:docMk/>
            <pc:sldMk cId="2555911169" sldId="705"/>
            <ac:graphicFrameMk id="33" creationId="{00000000-0000-0000-0000-000000000000}"/>
          </ac:graphicFrameMkLst>
        </pc:graphicFrameChg>
        <pc:cxnChg chg="del">
          <ac:chgData name="Anderson, Troy" userId="04de3903-03dd-44db-8353-3f14e4dd6886" providerId="ADAL" clId="{12B8A09B-C7ED-4E5B-B6E5-4622F56E492B}" dt="2023-07-28T20:13:59.790" v="75" actId="478"/>
          <ac:cxnSpMkLst>
            <pc:docMk/>
            <pc:sldMk cId="2555911169" sldId="705"/>
            <ac:cxnSpMk id="7" creationId="{D72AA0FE-8486-7650-84C2-26C00F0AAF60}"/>
          </ac:cxnSpMkLst>
        </pc:cxnChg>
      </pc:sldChg>
      <pc:sldChg chg="addSp modSp add mod">
        <pc:chgData name="Anderson, Troy" userId="04de3903-03dd-44db-8353-3f14e4dd6886" providerId="ADAL" clId="{12B8A09B-C7ED-4E5B-B6E5-4622F56E492B}" dt="2023-07-28T20:22:52.845" v="120" actId="20577"/>
        <pc:sldMkLst>
          <pc:docMk/>
          <pc:sldMk cId="608469073" sldId="706"/>
        </pc:sldMkLst>
        <pc:spChg chg="add mod">
          <ac:chgData name="Anderson, Troy" userId="04de3903-03dd-44db-8353-3f14e4dd6886" providerId="ADAL" clId="{12B8A09B-C7ED-4E5B-B6E5-4622F56E492B}" dt="2023-07-28T20:22:52.845" v="120" actId="20577"/>
          <ac:spMkLst>
            <pc:docMk/>
            <pc:sldMk cId="608469073" sldId="706"/>
            <ac:spMk id="5" creationId="{CCA2B262-06FB-D6FE-7049-692AF7606DC0}"/>
          </ac:spMkLst>
        </pc:spChg>
        <pc:spChg chg="mod">
          <ac:chgData name="Anderson, Troy" userId="04de3903-03dd-44db-8353-3f14e4dd6886" providerId="ADAL" clId="{12B8A09B-C7ED-4E5B-B6E5-4622F56E492B}" dt="2023-07-28T20:22:41.398" v="85" actId="1076"/>
          <ac:spMkLst>
            <pc:docMk/>
            <pc:sldMk cId="608469073" sldId="706"/>
            <ac:spMk id="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076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15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August 2023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August 1, 2023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066800"/>
            <a:ext cx="7848600" cy="51816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2023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2024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Additional Project Status Information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Recommendations for Revision Requests with Impacts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Technology Working Group (TWG)</a:t>
            </a:r>
          </a:p>
          <a:p>
            <a:pPr lvl="2">
              <a:tabLst>
                <a:tab pos="2117725" algn="l"/>
              </a:tabLst>
            </a:pPr>
            <a:r>
              <a:rPr lang="en-US" sz="1600" i="1" dirty="0"/>
              <a:t>Next meeting date is 8/24/2023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349323"/>
            <a:ext cx="7467600" cy="2800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9024"/>
            <a:ext cx="8686800" cy="5162938"/>
          </a:xfrm>
        </p:spPr>
        <p:txBody>
          <a:bodyPr/>
          <a:lstStyle/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July Off-Cycle Release – 7/14/2023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Complete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SCR789 Phase 2 – Update NMMS Topology Processor to PSS/E 35</a:t>
            </a:r>
            <a:endParaRPr lang="en-US" sz="1400" kern="0" dirty="0"/>
          </a:p>
          <a:p>
            <a:pPr lvl="2">
              <a:tabLst>
                <a:tab pos="1774825" algn="l"/>
                <a:tab pos="2225675" algn="l"/>
                <a:tab pos="7199313" algn="l"/>
              </a:tabLst>
            </a:pPr>
            <a:endParaRPr lang="en-US" sz="1200" kern="0" dirty="0"/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July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R4</a:t>
            </a:r>
            <a:r>
              <a:rPr lang="en-US" sz="1600" dirty="0">
                <a:latin typeface="Arial" panose="020B0604020202020204" pitchFamily="34" charset="0"/>
              </a:rPr>
              <a:t> – 7/25/2023-7/27/2023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Complete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Securitization Phase 2A – Maine Invoice and Credit Exposure</a:t>
            </a:r>
          </a:p>
          <a:p>
            <a:pPr lvl="2">
              <a:tabLst>
                <a:tab pos="1774825" algn="l"/>
                <a:tab pos="2225675" algn="l"/>
                <a:tab pos="7199313" algn="l"/>
              </a:tabLst>
            </a:pPr>
            <a:r>
              <a:rPr lang="en-US" sz="1300" dirty="0"/>
              <a:t>First Maine invoices will be produced on 8/9/2023</a:t>
            </a:r>
            <a:endParaRPr kumimoji="0" lang="en-US" sz="1300" b="0" i="0" u="none" strike="noStrike" kern="1200" cap="none" normalizeH="0" baseline="0" dirty="0">
              <a:ln>
                <a:noFill/>
              </a:ln>
              <a:effectLst/>
              <a:ea typeface="+mn-ea"/>
              <a:cs typeface="+mn-cs"/>
            </a:endParaRP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endParaRPr lang="en-US" sz="1200" dirty="0"/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October Off-Cycle Release – 10/1/2023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NPRR1112 	</a:t>
            </a:r>
            <a:r>
              <a:rPr lang="en-US" sz="1400" dirty="0"/>
              <a:t>– Elimination of Unsecured Credit Limits</a:t>
            </a: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endParaRPr lang="en-US" sz="12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October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R5</a:t>
            </a:r>
            <a:r>
              <a:rPr lang="en-US" sz="1600" dirty="0">
                <a:latin typeface="Arial" panose="020B0604020202020204" pitchFamily="34" charset="0"/>
              </a:rPr>
              <a:t> – 10/3/2023-10/5/2023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/>
              <a:t>NPRR1040</a:t>
            </a: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 	– </a:t>
            </a:r>
            <a:r>
              <a:rPr lang="en-US" sz="1400" dirty="0"/>
              <a:t>Compliance Metrics for Ancillary Service Supply Responsibility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kern="0" dirty="0"/>
              <a:t>NPRR1154</a:t>
            </a: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 	</a:t>
            </a:r>
            <a:r>
              <a:rPr lang="en-US" sz="1400" kern="0" dirty="0"/>
              <a:t>– Include Alternate Resource in Availability Plan for Firm Fuel Supply Service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endParaRPr lang="en-US" sz="1200" kern="0" dirty="0"/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December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R6</a:t>
            </a:r>
            <a:r>
              <a:rPr lang="en-US" sz="1600" dirty="0">
                <a:latin typeface="Arial" panose="020B0604020202020204" pitchFamily="34" charset="0"/>
              </a:rPr>
              <a:t> – 12/5/2023-12/7/2023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/>
              <a:t>SCR807</a:t>
            </a: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 	– </a:t>
            </a:r>
            <a:r>
              <a:rPr lang="en-US" sz="1400" dirty="0"/>
              <a:t>Increase CRR Transaction Capability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kern="0" dirty="0"/>
              <a:t>SCR816</a:t>
            </a: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 	</a:t>
            </a:r>
            <a:r>
              <a:rPr lang="en-US" sz="1400" kern="0" dirty="0"/>
              <a:t>– CRR Auction Bid Credit Enhancement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254740" y="6363172"/>
            <a:ext cx="5257800" cy="387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Note:  Projected Go-Live dates are subject to change.</a:t>
            </a:r>
            <a:br>
              <a:rPr lang="en-US" sz="1200" b="0" dirty="0"/>
            </a:br>
            <a:r>
              <a:rPr lang="en-US" sz="12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2023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90890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957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3861801"/>
              </p:ext>
            </p:extLst>
          </p:nvPr>
        </p:nvGraphicFramePr>
        <p:xfrm>
          <a:off x="160280" y="798447"/>
          <a:ext cx="8839200" cy="2944368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83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1/31 – 2/2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3/28 – 3/30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6/6 – 6/8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7/25 – 7/27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10/3 – 10/5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12/5 – 12/7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46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NPRR1020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ECRS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NPRR992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OBDRR043/44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Securitization Phase 2A – Maine Invoice and Credit Exposure</a:t>
                      </a:r>
                      <a:endParaRPr kumimoji="0" lang="en-US" sz="105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SCR789 </a:t>
                      </a: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NPRR1112</a:t>
                      </a: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EMS Upgrade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963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27" name="TextBox 12">
            <a:extLst>
              <a:ext uri="{FF2B5EF4-FFF2-40B4-BE49-F238E27FC236}">
                <a16:creationId xmlns:a16="http://schemas.microsoft.com/office/drawing/2014/main" id="{91228DEC-7DCD-4F3E-B94B-ED94A1A58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381195"/>
            <a:ext cx="4342170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EMS Upgrade Freeze – </a:t>
            </a:r>
            <a:r>
              <a:rPr lang="en-US" sz="1200" b="0" dirty="0"/>
              <a:t>July 2023 – Jan. 2024</a:t>
            </a:r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0115" y="5606145"/>
            <a:ext cx="2505302" cy="33855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NPRR1020(a) – EPS Metering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NPRR1096(b) – ECRS portion</a:t>
            </a:r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BB347731-9DCF-4A6B-84CF-377681286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261385"/>
              </p:ext>
            </p:extLst>
          </p:nvPr>
        </p:nvGraphicFramePr>
        <p:xfrm>
          <a:off x="176358" y="518459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509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484,825(b),826,829,841,857,879,885,904,918,930,936,941,963,965,975,987,995,1004,1006,1007,1019,1023,1026,1030,1032,1034,1057, 1077,1105, 1111,1128,1131,1136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799,805,810,813,818,819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066,076,088,091,094,099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OBDRR009,OBDRR017,RRGRR028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368642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3FABC49-64BA-4341-9620-8FAE27F64974}"/>
              </a:ext>
            </a:extLst>
          </p:cNvPr>
          <p:cNvSpPr txBox="1"/>
          <p:nvPr/>
        </p:nvSpPr>
        <p:spPr>
          <a:xfrm>
            <a:off x="4256524" y="1306767"/>
            <a:ext cx="37054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7142415" y="1304620"/>
            <a:ext cx="37054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694C33D-5A6E-4835-8D60-5683CF0A7FFE}"/>
              </a:ext>
            </a:extLst>
          </p:cNvPr>
          <p:cNvSpPr txBox="1"/>
          <p:nvPr/>
        </p:nvSpPr>
        <p:spPr>
          <a:xfrm>
            <a:off x="8678397" y="1371600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79C2DE-7FC2-4409-B720-81664285021C}"/>
              </a:ext>
            </a:extLst>
          </p:cNvPr>
          <p:cNvSpPr txBox="1"/>
          <p:nvPr/>
        </p:nvSpPr>
        <p:spPr>
          <a:xfrm>
            <a:off x="8646711" y="1308536"/>
            <a:ext cx="4169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8" name="TextBox 12">
            <a:extLst>
              <a:ext uri="{FF2B5EF4-FFF2-40B4-BE49-F238E27FC236}">
                <a16:creationId xmlns:a16="http://schemas.microsoft.com/office/drawing/2014/main" id="{086159DC-2D1C-470F-8874-21F198816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0709" y="2550346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11/15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0ADDBF-EB41-4850-814F-88AF8881525B}"/>
              </a:ext>
            </a:extLst>
          </p:cNvPr>
          <p:cNvSpPr txBox="1"/>
          <p:nvPr/>
        </p:nvSpPr>
        <p:spPr>
          <a:xfrm>
            <a:off x="2799724" y="1299709"/>
            <a:ext cx="37054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7" name="TextBox 12">
            <a:extLst>
              <a:ext uri="{FF2B5EF4-FFF2-40B4-BE49-F238E27FC236}">
                <a16:creationId xmlns:a16="http://schemas.microsoft.com/office/drawing/2014/main" id="{A0B95E67-5918-4A23-AE00-6AC2416D3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5456" y="2209800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7/14</a:t>
            </a:r>
            <a:endParaRPr lang="en-US" sz="1200" kern="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2B2A94E-A5B3-4CF6-AAE2-12971C5EFBF2}"/>
              </a:ext>
            </a:extLst>
          </p:cNvPr>
          <p:cNvSpPr txBox="1"/>
          <p:nvPr/>
        </p:nvSpPr>
        <p:spPr>
          <a:xfrm>
            <a:off x="5716025" y="1295500"/>
            <a:ext cx="37054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kern="0" dirty="0">
                <a:solidFill>
                  <a:srgbClr val="000000"/>
                </a:solidFill>
              </a:rPr>
              <a:t> 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615B54-2AA6-8B76-5F70-7479D7CF1C64}"/>
              </a:ext>
            </a:extLst>
          </p:cNvPr>
          <p:cNvSpPr txBox="1"/>
          <p:nvPr/>
        </p:nvSpPr>
        <p:spPr>
          <a:xfrm>
            <a:off x="1291752" y="1311415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07051E6-486F-A2E5-B665-C9AFE5A4AB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208" y="3813689"/>
            <a:ext cx="8180415" cy="1288758"/>
          </a:xfrm>
          <a:prstGeom prst="rect">
            <a:avLst/>
          </a:prstGeom>
        </p:spPr>
      </p:pic>
      <p:sp>
        <p:nvSpPr>
          <p:cNvPr id="5" name="TextBox 12">
            <a:extLst>
              <a:ext uri="{FF2B5EF4-FFF2-40B4-BE49-F238E27FC236}">
                <a16:creationId xmlns:a16="http://schemas.microsoft.com/office/drawing/2014/main" id="{90B21521-06B7-DAF1-A0C8-8C7BACEDB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9880" y="2808558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10/1</a:t>
            </a:r>
            <a:endParaRPr lang="en-US" sz="1200" kern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36C19D-4DB6-38B4-FA0F-59241A00EA59}"/>
              </a:ext>
            </a:extLst>
          </p:cNvPr>
          <p:cNvSpPr txBox="1"/>
          <p:nvPr/>
        </p:nvSpPr>
        <p:spPr>
          <a:xfrm>
            <a:off x="5721867" y="1471648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AA0E05-C4BA-8E37-0603-FD85774FC310}"/>
              </a:ext>
            </a:extLst>
          </p:cNvPr>
          <p:cNvSpPr txBox="1"/>
          <p:nvPr/>
        </p:nvSpPr>
        <p:spPr>
          <a:xfrm>
            <a:off x="5721866" y="2526999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67933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2024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435500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584713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44033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1290154"/>
              </p:ext>
            </p:extLst>
          </p:nvPr>
        </p:nvGraphicFramePr>
        <p:xfrm>
          <a:off x="160280" y="917052"/>
          <a:ext cx="8839200" cy="3182112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83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TBD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TBD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TBD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TBD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TBD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46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NPRR1092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SCR822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TX SET 5.0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44099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91640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92464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91476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92065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91604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92065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0063" y="5441253"/>
            <a:ext cx="2505302" cy="21544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NPRR1092(b) – Limit RUC Opt-Out Provision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487247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4225390" y="1426255"/>
            <a:ext cx="370549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694C33D-5A6E-4835-8D60-5683CF0A7FFE}"/>
              </a:ext>
            </a:extLst>
          </p:cNvPr>
          <p:cNvSpPr txBox="1"/>
          <p:nvPr/>
        </p:nvSpPr>
        <p:spPr>
          <a:xfrm>
            <a:off x="8678397" y="1490205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79C2DE-7FC2-4409-B720-81664285021C}"/>
              </a:ext>
            </a:extLst>
          </p:cNvPr>
          <p:cNvSpPr txBox="1"/>
          <p:nvPr/>
        </p:nvSpPr>
        <p:spPr>
          <a:xfrm>
            <a:off x="1244994" y="1426255"/>
            <a:ext cx="41694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0ADDBF-EB41-4850-814F-88AF8881525B}"/>
              </a:ext>
            </a:extLst>
          </p:cNvPr>
          <p:cNvSpPr txBox="1"/>
          <p:nvPr/>
        </p:nvSpPr>
        <p:spPr>
          <a:xfrm>
            <a:off x="2799724" y="1418314"/>
            <a:ext cx="37054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2B2A94E-A5B3-4CF6-AAE2-12971C5EFBF2}"/>
              </a:ext>
            </a:extLst>
          </p:cNvPr>
          <p:cNvSpPr txBox="1"/>
          <p:nvPr/>
        </p:nvSpPr>
        <p:spPr>
          <a:xfrm>
            <a:off x="7159386" y="2953421"/>
            <a:ext cx="37054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4AB871-5250-C0CD-3319-789FF68F0C27}"/>
              </a:ext>
            </a:extLst>
          </p:cNvPr>
          <p:cNvSpPr txBox="1"/>
          <p:nvPr/>
        </p:nvSpPr>
        <p:spPr>
          <a:xfrm>
            <a:off x="2837284" y="4526476"/>
            <a:ext cx="35173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2024 release dates are still being finalized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9E0CE6FD-CD0D-FA8C-F4EB-626C7639D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2656" y="2463630"/>
            <a:ext cx="1437160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11/10</a:t>
            </a:r>
            <a:endParaRPr lang="en-US" sz="1200" kern="0" dirty="0"/>
          </a:p>
        </p:txBody>
      </p:sp>
    </p:spTree>
    <p:extLst>
      <p:ext uri="{BB962C8B-B14F-4D97-AF65-F5344CB8AC3E}">
        <p14:creationId xmlns:p14="http://schemas.microsoft.com/office/powerpoint/2010/main" val="2555911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0214"/>
            <a:ext cx="5715000" cy="518318"/>
          </a:xfrm>
        </p:spPr>
        <p:txBody>
          <a:bodyPr/>
          <a:lstStyle/>
          <a:p>
            <a:r>
              <a:rPr lang="en-US" sz="2400" dirty="0"/>
              <a:t>Additional Project Status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800972"/>
              </p:ext>
            </p:extLst>
          </p:nvPr>
        </p:nvGraphicFramePr>
        <p:xfrm>
          <a:off x="152400" y="742719"/>
          <a:ext cx="8839200" cy="5658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63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Project Phase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Additional Detail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RTC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NPRR1007-NPRR1014, Single Model, State of Charge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Planning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Project restarted in July 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047092"/>
                  </a:ext>
                </a:extLst>
              </a:tr>
              <a:tr h="3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Operator Real-Time Messaging During Emergency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Planning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Go-Live target is TBD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6790468"/>
                  </a:ext>
                </a:extLst>
              </a:tr>
              <a:tr h="3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Load Distribution Factor Process 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Mid-2023 start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0756942"/>
                  </a:ext>
                </a:extLst>
              </a:tr>
              <a:tr h="4855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 RT On-Line Reliability Deployment Price Adder Inputs to Match Actual 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On Hold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restart date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6277214"/>
                  </a:ext>
                </a:extLst>
              </a:tr>
              <a:tr h="32371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BESTF-7 Self-Limiting Facilities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Approved to start in Q3 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8637357"/>
                  </a:ext>
                </a:extLst>
              </a:tr>
              <a:tr h="4855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Allow FFR Procurement up to FFR Limit Without Proration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2580647"/>
                  </a:ext>
                </a:extLst>
              </a:tr>
              <a:tr h="4855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Controllable Load Resource Participation in Non-Spin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6628470"/>
                  </a:ext>
                </a:extLst>
              </a:tr>
              <a:tr h="6798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Updates to Language Regarding a QSE Moving Ancillary Service Responsibility Between Resources</a:t>
                      </a: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ERCOT staff is sponsoring NPRR1189 - will make remaining NPRR1136 language obsolete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3358198"/>
                  </a:ext>
                </a:extLst>
              </a:tr>
              <a:tr h="44121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SCR819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Improving IRR Control to Manage GTC Stability Limits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Targeting Q4 2023 start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4213093"/>
                  </a:ext>
                </a:extLst>
              </a:tr>
              <a:tr h="111391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NPRR1007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SCED Postings Gray-boxed in Section 3.2.5(4)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Publication of Resource and Load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Potential implementation of the gray box in this section, specifically the increasing of granularity for SCED disclosure reporting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Evaluating a 2023 start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855098"/>
                  </a:ext>
                </a:extLst>
              </a:tr>
            </a:tbl>
          </a:graphicData>
        </a:graphic>
      </p:graphicFrame>
      <p:sp>
        <p:nvSpPr>
          <p:cNvPr id="6" name="TextBox 23">
            <a:extLst>
              <a:ext uri="{FF2B5EF4-FFF2-40B4-BE49-F238E27FC236}">
                <a16:creationId xmlns:a16="http://schemas.microsoft.com/office/drawing/2014/main" id="{07D12ECD-0303-4E19-9FF9-0FD6F77D1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6464675"/>
            <a:ext cx="2438400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updates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298DC86-0BFA-4A88-962B-7A06F8E679C1}"/>
              </a:ext>
            </a:extLst>
          </p:cNvPr>
          <p:cNvSpPr txBox="1">
            <a:spLocks/>
          </p:cNvSpPr>
          <p:nvPr/>
        </p:nvSpPr>
        <p:spPr>
          <a:xfrm>
            <a:off x="7581020" y="340380"/>
            <a:ext cx="1275272" cy="3256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/>
              <a:t>Page 1 of 2</a:t>
            </a:r>
          </a:p>
        </p:txBody>
      </p:sp>
    </p:spTree>
    <p:extLst>
      <p:ext uri="{BB962C8B-B14F-4D97-AF65-F5344CB8AC3E}">
        <p14:creationId xmlns:p14="http://schemas.microsoft.com/office/powerpoint/2010/main" val="2944727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0214"/>
            <a:ext cx="5715000" cy="518318"/>
          </a:xfrm>
        </p:spPr>
        <p:txBody>
          <a:bodyPr/>
          <a:lstStyle/>
          <a:p>
            <a:r>
              <a:rPr lang="en-US" sz="2400" dirty="0"/>
              <a:t>Additional Project Status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72897"/>
              </p:ext>
            </p:extLst>
          </p:nvPr>
        </p:nvGraphicFramePr>
        <p:xfrm>
          <a:off x="152400" y="1042037"/>
          <a:ext cx="8839200" cy="3301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2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Project Phase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Additional Detail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6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NPRR1002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RRGRR023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BESTF-5 ESR Single Model Registration and Charging Restrictions in Emergency Conditions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Approved for Q3 2023 start</a:t>
                      </a:r>
                      <a:endParaRPr kumimoji="0" lang="en-US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0075680"/>
                  </a:ext>
                </a:extLst>
              </a:tr>
              <a:tr h="5366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NPRR1164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RRGRR033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Black Start and Isochronous Control Capable Identification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Approved for Q3 2023 start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Still in stakeholder process (ROS)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6582386"/>
                  </a:ext>
                </a:extLst>
              </a:tr>
              <a:tr h="5366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RRGRR032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Communicate Operating Limitations during Cold and Hot Weather Conditions</a:t>
                      </a:r>
                      <a:endParaRPr lang="en-US" sz="1000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Approved for Q3 2023 start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086766"/>
                  </a:ext>
                </a:extLst>
              </a:tr>
              <a:tr h="5366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Fee Schedule Changes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Approved for Q3 2023 start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6655977"/>
                  </a:ext>
                </a:extLst>
              </a:tr>
              <a:tr h="5366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PGRR103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Establish Time Limit for Generator Commissioning Following Approval to Synchronize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Approved for Q3 2023 start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Still in stakeholder process (Board)</a:t>
                      </a:r>
                      <a:endParaRPr kumimoji="0" lang="en-US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0655210"/>
                  </a:ext>
                </a:extLst>
              </a:tr>
            </a:tbl>
          </a:graphicData>
        </a:graphic>
      </p:graphicFrame>
      <p:sp>
        <p:nvSpPr>
          <p:cNvPr id="6" name="TextBox 23">
            <a:extLst>
              <a:ext uri="{FF2B5EF4-FFF2-40B4-BE49-F238E27FC236}">
                <a16:creationId xmlns:a16="http://schemas.microsoft.com/office/drawing/2014/main" id="{07D12ECD-0303-4E19-9FF9-0FD6F77D1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0" y="6356269"/>
            <a:ext cx="2438400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updates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298DC86-0BFA-4A88-962B-7A06F8E679C1}"/>
              </a:ext>
            </a:extLst>
          </p:cNvPr>
          <p:cNvSpPr txBox="1">
            <a:spLocks/>
          </p:cNvSpPr>
          <p:nvPr/>
        </p:nvSpPr>
        <p:spPr>
          <a:xfrm>
            <a:off x="7581020" y="340380"/>
            <a:ext cx="1275272" cy="3256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/>
              <a:t>Page 2 of 2</a:t>
            </a:r>
          </a:p>
        </p:txBody>
      </p:sp>
    </p:spTree>
    <p:extLst>
      <p:ext uri="{BB962C8B-B14F-4D97-AF65-F5344CB8AC3E}">
        <p14:creationId xmlns:p14="http://schemas.microsoft.com/office/powerpoint/2010/main" val="3860210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022"/>
            <a:ext cx="8229600" cy="518318"/>
          </a:xfrm>
        </p:spPr>
        <p:txBody>
          <a:bodyPr/>
          <a:lstStyle/>
          <a:p>
            <a:r>
              <a:rPr lang="en-US" sz="2200" dirty="0"/>
              <a:t>Priority / Rank Options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9933" y="1011608"/>
          <a:ext cx="8955921" cy="4325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NPRR1165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Revisions to Requirements of Providing Audited Financial Statements and Providing Independent Amount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3800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$50k-$100k, 5-8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System: CMM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1271996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NPRR1182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Inclusion of Controllable Load Resources and Energy Storage Resources in the Constraint Competitiveness Test Process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$60k-$90k, 5-7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System: MMS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675360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NPRR1183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ECEII Definition Clarification and Updates to Posting Rules for Certain Documents without ECEII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$50k-$75k, 4-6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Systems: ERCOT.com, MIS, data 	management systems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178869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NPRR1184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 to Procedures for Managing Interest on Cash Collateral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Need another month to complete 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151548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769749" y="794042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Options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4614222" y="5733098"/>
            <a:ext cx="3034172" cy="6617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2023 Rank in Business Strategy 	= 3800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2024 Rank in Business Strategy 	= 4030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370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A2B262-06FB-D6FE-7049-692AF7606DC0}"/>
              </a:ext>
            </a:extLst>
          </p:cNvPr>
          <p:cNvSpPr txBox="1"/>
          <p:nvPr/>
        </p:nvSpPr>
        <p:spPr>
          <a:xfrm>
            <a:off x="380999" y="5594060"/>
            <a:ext cx="33887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Example from July 2023 PRS meeting</a:t>
            </a:r>
          </a:p>
        </p:txBody>
      </p:sp>
    </p:spTree>
    <p:extLst>
      <p:ext uri="{BB962C8B-B14F-4D97-AF65-F5344CB8AC3E}">
        <p14:creationId xmlns:p14="http://schemas.microsoft.com/office/powerpoint/2010/main" val="608469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7056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Technology Working Group (TWG)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7C0899-E457-4E0E-9843-38E0B3739B05}"/>
              </a:ext>
            </a:extLst>
          </p:cNvPr>
          <p:cNvSpPr txBox="1">
            <a:spLocks/>
          </p:cNvSpPr>
          <p:nvPr/>
        </p:nvSpPr>
        <p:spPr>
          <a:xfrm>
            <a:off x="381000" y="914400"/>
            <a:ext cx="7086600" cy="50292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Next TWG meeting date is 8/24/2023</a:t>
            </a:r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477853</TotalTime>
  <Words>1162</Words>
  <Application>Microsoft Office PowerPoint</Application>
  <PresentationFormat>On-screen Show (4:3)</PresentationFormat>
  <Paragraphs>476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2023 Release Targets – Approved NPRRs / SCRs / xGRRs </vt:lpstr>
      <vt:lpstr>2024 Release Targets – Approved NPRRs / SCRs / xGRRs </vt:lpstr>
      <vt:lpstr>Additional Project Status Information</vt:lpstr>
      <vt:lpstr>Additional Project Status Information</vt:lpstr>
      <vt:lpstr>Priority / Rank Options for Revision Requests with Impacts</vt:lpstr>
      <vt:lpstr>Technology Working Group (TWG)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3119</cp:revision>
  <cp:lastPrinted>2022-08-13T23:36:00Z</cp:lastPrinted>
  <dcterms:created xsi:type="dcterms:W3CDTF">2016-01-21T15:20:31Z</dcterms:created>
  <dcterms:modified xsi:type="dcterms:W3CDTF">2023-07-28T20:26:24Z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