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703" r:id="rId10"/>
    <p:sldId id="705" r:id="rId11"/>
    <p:sldId id="356" r:id="rId12"/>
    <p:sldId id="704" r:id="rId13"/>
    <p:sldId id="706" r:id="rId14"/>
    <p:sldId id="267" r:id="rId1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B8A09B-C7ED-4E5B-B6E5-4622F56E492B}" v="8" dt="2023-07-28T20:25:31.3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10" d="100"/>
          <a:sy n="110" d="100"/>
        </p:scale>
        <p:origin x="120" y="2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12B8A09B-C7ED-4E5B-B6E5-4622F56E492B}"/>
    <pc:docChg chg="custSel addSld delSld modSld">
      <pc:chgData name="Anderson, Troy" userId="04de3903-03dd-44db-8353-3f14e4dd6886" providerId="ADAL" clId="{12B8A09B-C7ED-4E5B-B6E5-4622F56E492B}" dt="2023-07-28T20:26:20.203" v="131" actId="1036"/>
      <pc:docMkLst>
        <pc:docMk/>
      </pc:docMkLst>
      <pc:sldChg chg="modSp mod">
        <pc:chgData name="Anderson, Troy" userId="04de3903-03dd-44db-8353-3f14e4dd6886" providerId="ADAL" clId="{12B8A09B-C7ED-4E5B-B6E5-4622F56E492B}" dt="2023-07-28T20:04:10.278" v="35" actId="6549"/>
        <pc:sldMkLst>
          <pc:docMk/>
          <pc:sldMk cId="530499478" sldId="258"/>
        </pc:sldMkLst>
        <pc:spChg chg="mod">
          <ac:chgData name="Anderson, Troy" userId="04de3903-03dd-44db-8353-3f14e4dd6886" providerId="ADAL" clId="{12B8A09B-C7ED-4E5B-B6E5-4622F56E492B}" dt="2023-07-28T20:04:10.278" v="35" actId="6549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12B8A09B-C7ED-4E5B-B6E5-4622F56E492B}" dt="2023-07-26T14:25:02.811" v="0" actId="6549"/>
        <pc:sldMkLst>
          <pc:docMk/>
          <pc:sldMk cId="730603795" sldId="260"/>
        </pc:sldMkLst>
        <pc:spChg chg="mod">
          <ac:chgData name="Anderson, Troy" userId="04de3903-03dd-44db-8353-3f14e4dd6886" providerId="ADAL" clId="{12B8A09B-C7ED-4E5B-B6E5-4622F56E492B}" dt="2023-07-26T14:25:02.811" v="0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Anderson, Troy" userId="04de3903-03dd-44db-8353-3f14e4dd6886" providerId="ADAL" clId="{12B8A09B-C7ED-4E5B-B6E5-4622F56E492B}" dt="2023-07-26T15:15:44.864" v="21" actId="20577"/>
        <pc:sldMkLst>
          <pc:docMk/>
          <pc:sldMk cId="3190927396" sldId="267"/>
        </pc:sldMkLst>
        <pc:spChg chg="mod">
          <ac:chgData name="Anderson, Troy" userId="04de3903-03dd-44db-8353-3f14e4dd6886" providerId="ADAL" clId="{12B8A09B-C7ED-4E5B-B6E5-4622F56E492B}" dt="2023-07-26T15:15:44.864" v="21" actId="20577"/>
          <ac:spMkLst>
            <pc:docMk/>
            <pc:sldMk cId="3190927396" sldId="267"/>
            <ac:spMk id="6" creationId="{9C7C0899-E457-4E0E-9843-38E0B3739B05}"/>
          </ac:spMkLst>
        </pc:spChg>
      </pc:sldChg>
      <pc:sldChg chg="del">
        <pc:chgData name="Anderson, Troy" userId="04de3903-03dd-44db-8353-3f14e4dd6886" providerId="ADAL" clId="{12B8A09B-C7ED-4E5B-B6E5-4622F56E492B}" dt="2023-07-26T15:19:32.198" v="33" actId="47"/>
        <pc:sldMkLst>
          <pc:docMk/>
          <pc:sldMk cId="135025254" sldId="294"/>
        </pc:sldMkLst>
      </pc:sldChg>
      <pc:sldChg chg="modSp mod">
        <pc:chgData name="Anderson, Troy" userId="04de3903-03dd-44db-8353-3f14e4dd6886" providerId="ADAL" clId="{12B8A09B-C7ED-4E5B-B6E5-4622F56E492B}" dt="2023-07-28T20:20:25.031" v="82" actId="6549"/>
        <pc:sldMkLst>
          <pc:docMk/>
          <pc:sldMk cId="4064255820" sldId="318"/>
        </pc:sldMkLst>
        <pc:spChg chg="mod">
          <ac:chgData name="Anderson, Troy" userId="04de3903-03dd-44db-8353-3f14e4dd6886" providerId="ADAL" clId="{12B8A09B-C7ED-4E5B-B6E5-4622F56E492B}" dt="2023-07-28T20:20:25.031" v="82" actId="6549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Anderson, Troy" userId="04de3903-03dd-44db-8353-3f14e4dd6886" providerId="ADAL" clId="{12B8A09B-C7ED-4E5B-B6E5-4622F56E492B}" dt="2023-07-28T20:13:27.145" v="69" actId="207"/>
        <pc:sldMkLst>
          <pc:docMk/>
          <pc:sldMk cId="2944727326" sldId="356"/>
        </pc:sldMkLst>
        <pc:graphicFrameChg chg="modGraphic">
          <ac:chgData name="Anderson, Troy" userId="04de3903-03dd-44db-8353-3f14e4dd6886" providerId="ADAL" clId="{12B8A09B-C7ED-4E5B-B6E5-4622F56E492B}" dt="2023-07-28T20:13:27.145" v="69" actId="20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addSp modSp mod">
        <pc:chgData name="Anderson, Troy" userId="04de3903-03dd-44db-8353-3f14e4dd6886" providerId="ADAL" clId="{12B8A09B-C7ED-4E5B-B6E5-4622F56E492B}" dt="2023-07-28T20:26:20.203" v="131" actId="1036"/>
        <pc:sldMkLst>
          <pc:docMk/>
          <pc:sldMk cId="1067933821" sldId="703"/>
        </pc:sldMkLst>
        <pc:spChg chg="add mod">
          <ac:chgData name="Anderson, Troy" userId="04de3903-03dd-44db-8353-3f14e4dd6886" providerId="ADAL" clId="{12B8A09B-C7ED-4E5B-B6E5-4622F56E492B}" dt="2023-07-28T20:25:38.757" v="123" actId="1076"/>
          <ac:spMkLst>
            <pc:docMk/>
            <pc:sldMk cId="1067933821" sldId="703"/>
            <ac:spMk id="7" creationId="{F6AA0E05-C4BA-8E37-0603-FD85774FC310}"/>
          </ac:spMkLst>
        </pc:spChg>
        <pc:spChg chg="mod">
          <ac:chgData name="Anderson, Troy" userId="04de3903-03dd-44db-8353-3f14e4dd6886" providerId="ADAL" clId="{12B8A09B-C7ED-4E5B-B6E5-4622F56E492B}" dt="2023-07-28T20:26:20.203" v="131" actId="1036"/>
          <ac:spMkLst>
            <pc:docMk/>
            <pc:sldMk cId="1067933821" sldId="703"/>
            <ac:spMk id="38" creationId="{1FF61AC0-C7DB-4A25-AADC-B7C5E8C0B22A}"/>
          </ac:spMkLst>
        </pc:spChg>
        <pc:spChg chg="mod">
          <ac:chgData name="Anderson, Troy" userId="04de3903-03dd-44db-8353-3f14e4dd6886" providerId="ADAL" clId="{12B8A09B-C7ED-4E5B-B6E5-4622F56E492B}" dt="2023-07-28T20:25:26.217" v="121" actId="20577"/>
          <ac:spMkLst>
            <pc:docMk/>
            <pc:sldMk cId="1067933821" sldId="703"/>
            <ac:spMk id="49" creationId="{12B2A94E-A5B3-4CF6-AAE2-12971C5EFBF2}"/>
          </ac:spMkLst>
        </pc:spChg>
      </pc:sldChg>
      <pc:sldChg chg="delSp modSp mod">
        <pc:chgData name="Anderson, Troy" userId="04de3903-03dd-44db-8353-3f14e4dd6886" providerId="ADAL" clId="{12B8A09B-C7ED-4E5B-B6E5-4622F56E492B}" dt="2023-07-28T20:14:12.571" v="80"/>
        <pc:sldMkLst>
          <pc:docMk/>
          <pc:sldMk cId="2555911169" sldId="705"/>
        </pc:sldMkLst>
        <pc:spChg chg="del">
          <ac:chgData name="Anderson, Troy" userId="04de3903-03dd-44db-8353-3f14e4dd6886" providerId="ADAL" clId="{12B8A09B-C7ED-4E5B-B6E5-4622F56E492B}" dt="2023-07-28T20:13:58.431" v="74" actId="478"/>
          <ac:spMkLst>
            <pc:docMk/>
            <pc:sldMk cId="2555911169" sldId="705"/>
            <ac:spMk id="5" creationId="{86E30F43-5DC3-6854-1848-7F15267BF0D3}"/>
          </ac:spMkLst>
        </pc:spChg>
        <pc:graphicFrameChg chg="mod modGraphic">
          <ac:chgData name="Anderson, Troy" userId="04de3903-03dd-44db-8353-3f14e4dd6886" providerId="ADAL" clId="{12B8A09B-C7ED-4E5B-B6E5-4622F56E492B}" dt="2023-07-28T20:14:12.571" v="80"/>
          <ac:graphicFrameMkLst>
            <pc:docMk/>
            <pc:sldMk cId="2555911169" sldId="705"/>
            <ac:graphicFrameMk id="33" creationId="{00000000-0000-0000-0000-000000000000}"/>
          </ac:graphicFrameMkLst>
        </pc:graphicFrameChg>
        <pc:cxnChg chg="del">
          <ac:chgData name="Anderson, Troy" userId="04de3903-03dd-44db-8353-3f14e4dd6886" providerId="ADAL" clId="{12B8A09B-C7ED-4E5B-B6E5-4622F56E492B}" dt="2023-07-28T20:13:59.790" v="75" actId="478"/>
          <ac:cxnSpMkLst>
            <pc:docMk/>
            <pc:sldMk cId="2555911169" sldId="705"/>
            <ac:cxnSpMk id="7" creationId="{D72AA0FE-8486-7650-84C2-26C00F0AAF60}"/>
          </ac:cxnSpMkLst>
        </pc:cxnChg>
      </pc:sldChg>
      <pc:sldChg chg="addSp modSp add mod">
        <pc:chgData name="Anderson, Troy" userId="04de3903-03dd-44db-8353-3f14e4dd6886" providerId="ADAL" clId="{12B8A09B-C7ED-4E5B-B6E5-4622F56E492B}" dt="2023-07-28T20:22:52.845" v="120" actId="20577"/>
        <pc:sldMkLst>
          <pc:docMk/>
          <pc:sldMk cId="608469073" sldId="706"/>
        </pc:sldMkLst>
        <pc:spChg chg="add mod">
          <ac:chgData name="Anderson, Troy" userId="04de3903-03dd-44db-8353-3f14e4dd6886" providerId="ADAL" clId="{12B8A09B-C7ED-4E5B-B6E5-4622F56E492B}" dt="2023-07-28T20:22:52.845" v="120" actId="20577"/>
          <ac:spMkLst>
            <pc:docMk/>
            <pc:sldMk cId="608469073" sldId="706"/>
            <ac:spMk id="5" creationId="{CCA2B262-06FB-D6FE-7049-692AF7606DC0}"/>
          </ac:spMkLst>
        </pc:spChg>
        <pc:spChg chg="mod">
          <ac:chgData name="Anderson, Troy" userId="04de3903-03dd-44db-8353-3f14e4dd6886" providerId="ADAL" clId="{12B8A09B-C7ED-4E5B-B6E5-4622F56E492B}" dt="2023-07-28T20:22:41.398" v="85" actId="1076"/>
          <ac:spMkLst>
            <pc:docMk/>
            <pc:sldMk cId="608469073" sldId="706"/>
            <ac:spMk id="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August 1,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date is 8/24/2023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9024"/>
            <a:ext cx="8686800" cy="5162938"/>
          </a:xfrm>
        </p:spPr>
        <p:txBody>
          <a:bodyPr/>
          <a:lstStyle/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July Off-Cycle Release – 7/14/2023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SCR789 Phase 2 – Update NMMS Topology Processor to PSS/E 35</a:t>
            </a:r>
            <a:endParaRPr lang="en-US" sz="1400" kern="0" dirty="0"/>
          </a:p>
          <a:p>
            <a:pPr lvl="2">
              <a:tabLst>
                <a:tab pos="1774825" algn="l"/>
                <a:tab pos="2225675" algn="l"/>
                <a:tab pos="7199313" algn="l"/>
              </a:tabLst>
            </a:pPr>
            <a:endParaRPr lang="en-US" sz="1200" kern="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July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R4</a:t>
            </a:r>
            <a:r>
              <a:rPr lang="en-US" sz="1600" dirty="0">
                <a:latin typeface="Arial" panose="020B0604020202020204" pitchFamily="34" charset="0"/>
              </a:rPr>
              <a:t> – 7/25/2023-7/27/2023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Securitization Phase 2A – Maine Invoice and Credit Exposure</a:t>
            </a:r>
          </a:p>
          <a:p>
            <a:pPr lvl="2">
              <a:tabLst>
                <a:tab pos="1774825" algn="l"/>
                <a:tab pos="2225675" algn="l"/>
                <a:tab pos="7199313" algn="l"/>
              </a:tabLst>
            </a:pPr>
            <a:r>
              <a:rPr lang="en-US" sz="1300" dirty="0"/>
              <a:t>First Maine invoices will be produced on 8/9/2023</a:t>
            </a:r>
            <a:endParaRPr kumimoji="0" lang="en-US" sz="1300" b="0" i="0" u="none" strike="noStrike" kern="1200" cap="none" normalizeH="0" baseline="0" dirty="0">
              <a:ln>
                <a:noFill/>
              </a:ln>
              <a:effectLst/>
              <a:ea typeface="+mn-ea"/>
              <a:cs typeface="+mn-cs"/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120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October Off-Cycle Release – 10/1/2023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NPRR1112 	</a:t>
            </a:r>
            <a:r>
              <a:rPr lang="en-US" sz="1400" dirty="0"/>
              <a:t>– Elimination of Unsecured Credit Limits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12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October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R5</a:t>
            </a:r>
            <a:r>
              <a:rPr lang="en-US" sz="1600" dirty="0">
                <a:latin typeface="Arial" panose="020B0604020202020204" pitchFamily="34" charset="0"/>
              </a:rPr>
              <a:t> – 10/3/2023-10/5/2023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NPRR1040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– </a:t>
            </a:r>
            <a:r>
              <a:rPr lang="en-US" sz="1400" dirty="0"/>
              <a:t>Compliance Metrics for Ancillary Service Supply Responsibility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/>
              <a:t>NPRR1154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</a:t>
            </a:r>
            <a:r>
              <a:rPr lang="en-US" sz="1400" kern="0" dirty="0"/>
              <a:t>– Include Alternate Resource in Availability Plan for Firm Fuel Supply Service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1200" kern="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December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R6</a:t>
            </a:r>
            <a:r>
              <a:rPr lang="en-US" sz="1600" dirty="0">
                <a:latin typeface="Arial" panose="020B0604020202020204" pitchFamily="34" charset="0"/>
              </a:rPr>
              <a:t> – 12/5/2023-12/7/2023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SCR807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– </a:t>
            </a:r>
            <a:r>
              <a:rPr lang="en-US" sz="1400" dirty="0"/>
              <a:t>Increase CRR Transaction Capability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/>
              <a:t>SCR816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</a:t>
            </a:r>
            <a:r>
              <a:rPr lang="en-US" sz="1400" kern="0" dirty="0"/>
              <a:t>– CRR Auction Bid Credit Enhancement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861801"/>
              </p:ext>
            </p:extLst>
          </p:nvPr>
        </p:nvGraphicFramePr>
        <p:xfrm>
          <a:off x="160280" y="798447"/>
          <a:ext cx="8839200" cy="294436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OBDRR043/44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Invoice and Credit Exposure</a:t>
                      </a:r>
                      <a:endParaRPr kumimoji="0" lang="en-US" sz="105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 </a:t>
                      </a: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81195"/>
            <a:ext cx="434217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 – </a:t>
            </a:r>
            <a:r>
              <a:rPr lang="en-US" sz="1200" b="0" dirty="0"/>
              <a:t>July 2023 – Jan. 2024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6145"/>
            <a:ext cx="2505302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NPRR1096(b) – ECRS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261385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484,825(b),826,829,841,857,879,885,904,918,930,936,941,963,965,975,987,995,1004,1006,1007,1019,1023,1026,1030,1032,1034,1057, 1077,1105, 1111,1128,1131,1136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799,805,810,813,818,819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56524" y="1306767"/>
            <a:ext cx="3705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42415" y="1304620"/>
            <a:ext cx="37054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37160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646711" y="1308536"/>
            <a:ext cx="4169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0709" y="255034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99709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A0B95E67-5918-4A23-AE00-6AC2416D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456" y="22098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5716025" y="1295500"/>
            <a:ext cx="37054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15B54-2AA6-8B76-5F70-7479D7CF1C64}"/>
              </a:ext>
            </a:extLst>
          </p:cNvPr>
          <p:cNvSpPr txBox="1"/>
          <p:nvPr/>
        </p:nvSpPr>
        <p:spPr>
          <a:xfrm>
            <a:off x="1291752" y="1311415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7051E6-486F-A2E5-B665-C9AFE5A4A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208" y="3813689"/>
            <a:ext cx="8180415" cy="1288758"/>
          </a:xfrm>
          <a:prstGeom prst="rect">
            <a:avLst/>
          </a:prstGeom>
        </p:spPr>
      </p:pic>
      <p:sp>
        <p:nvSpPr>
          <p:cNvPr id="5" name="TextBox 12">
            <a:extLst>
              <a:ext uri="{FF2B5EF4-FFF2-40B4-BE49-F238E27FC236}">
                <a16:creationId xmlns:a16="http://schemas.microsoft.com/office/drawing/2014/main" id="{90B21521-06B7-DAF1-A0C8-8C7BACEDB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880" y="2808558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36C19D-4DB6-38B4-FA0F-59241A00EA59}"/>
              </a:ext>
            </a:extLst>
          </p:cNvPr>
          <p:cNvSpPr txBox="1"/>
          <p:nvPr/>
        </p:nvSpPr>
        <p:spPr>
          <a:xfrm>
            <a:off x="5721867" y="1471648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AA0E05-C4BA-8E37-0603-FD85774FC310}"/>
              </a:ext>
            </a:extLst>
          </p:cNvPr>
          <p:cNvSpPr txBox="1"/>
          <p:nvPr/>
        </p:nvSpPr>
        <p:spPr>
          <a:xfrm>
            <a:off x="5721866" y="2526999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3550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84713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44033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1290154"/>
              </p:ext>
            </p:extLst>
          </p:nvPr>
        </p:nvGraphicFramePr>
        <p:xfrm>
          <a:off x="160280" y="917052"/>
          <a:ext cx="8839200" cy="318211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44099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91640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92464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91476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92065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91604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92065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063" y="5441253"/>
            <a:ext cx="2505302" cy="21544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 Provision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48724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4225390" y="1426255"/>
            <a:ext cx="37054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490205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244994" y="1426255"/>
            <a:ext cx="4169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418314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7159386" y="2953421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4AB871-5250-C0CD-3319-789FF68F0C27}"/>
              </a:ext>
            </a:extLst>
          </p:cNvPr>
          <p:cNvSpPr txBox="1"/>
          <p:nvPr/>
        </p:nvSpPr>
        <p:spPr>
          <a:xfrm>
            <a:off x="2837284" y="4526476"/>
            <a:ext cx="35173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2024 release dates are still being finalized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9E0CE6FD-CD0D-FA8C-F4EB-626C7639D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2656" y="2463630"/>
            <a:ext cx="14371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11/10</a:t>
            </a:r>
            <a:endParaRPr lang="en-US" sz="1200" kern="0" dirty="0"/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800972"/>
              </p:ext>
            </p:extLst>
          </p:nvPr>
        </p:nvGraphicFramePr>
        <p:xfrm>
          <a:off x="152400" y="742719"/>
          <a:ext cx="8839200" cy="5658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63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RTC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NPRR1007-NPRR1014, Single Model, State of Charge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Project restarted in July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047092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is 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6790468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4855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restart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32371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BESTF-7 Self-Limiting Facilities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Approved to start in Q3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8637357"/>
                  </a:ext>
                </a:extLst>
              </a:tr>
              <a:tr h="4855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4855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628470"/>
                  </a:ext>
                </a:extLst>
              </a:tr>
              <a:tr h="6798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Updates to Language Regarding a QSE Moving Ancillary Service Responsibility Between Resources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ERCOT staff is sponsoring NPRR1189 - will make remaining NPRR1136 language obsolete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3358198"/>
                  </a:ext>
                </a:extLst>
              </a:tr>
              <a:tr h="4412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Targeting Q4 2023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4213093"/>
                  </a:ext>
                </a:extLst>
              </a:tr>
              <a:tr h="111391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Postings Gray-boxed in Section 3.2.5(4)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Resource and Load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Potential implementation of the gray box in this section, specifically the increasing of granularity for SCED disclosure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Evaluating a 2023 start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855098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72897"/>
              </p:ext>
            </p:extLst>
          </p:nvPr>
        </p:nvGraphicFramePr>
        <p:xfrm>
          <a:off x="152400" y="1042037"/>
          <a:ext cx="8839200" cy="3301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NPRR1002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RRGRR023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BESTF-5 ESR Single Model Registration and Charging Restrictions in Emergency Conditions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Approved for Q3 2023 start</a:t>
                      </a:r>
                      <a:endPara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0075680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NPRR1164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RRGRR033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 Start and Isochronous Control Capable Identification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Approved for Q3 2023 start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Still in stakeholder process (ROS)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6582386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RRGRR032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Communicate Operating Limitations during Cold and Hot Weather Conditions</a:t>
                      </a:r>
                      <a:endParaRPr lang="en-US" sz="100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Approved for Q3 2023 start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086766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Fee Schedule Changes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Approved for Q3 2023 start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6655977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PGRR103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 Time Limit for Generator Commissioning Following Approval to Synchronize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Approved for Q3 2023 start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Still in stakeholder process (Board)</a:t>
                      </a:r>
                      <a:endPara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0655210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6356269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2 of 2</a:t>
            </a:r>
          </a:p>
        </p:txBody>
      </p:sp>
    </p:spTree>
    <p:extLst>
      <p:ext uri="{BB962C8B-B14F-4D97-AF65-F5344CB8AC3E}">
        <p14:creationId xmlns:p14="http://schemas.microsoft.com/office/powerpoint/2010/main" val="3860210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9933" y="1011608"/>
          <a:ext cx="8955921" cy="4325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Revisions to Requirements of Providing Audited Financial Statements and Providing Independent Amount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$50k-$100k, 5-8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System: CMM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1271996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Inclusion of Controllable Load Resources and Energy Storage Resources in the Constraint Competitiveness Test Process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$60k-$90k, 5-7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System: MMS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67536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ECEII Definition Clarification and Updates to Posting Rules for Certain Documents without ECEII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$50k-$75k, 4-6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ERCOT.com, MIS, data 	management systems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178869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to Procedures for Managing Interest on Cash Collateral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Need another month to complete 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151548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769749" y="794042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4614222" y="5733098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3800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4030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370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A2B262-06FB-D6FE-7049-692AF7606DC0}"/>
              </a:ext>
            </a:extLst>
          </p:cNvPr>
          <p:cNvSpPr txBox="1"/>
          <p:nvPr/>
        </p:nvSpPr>
        <p:spPr>
          <a:xfrm>
            <a:off x="380999" y="5594060"/>
            <a:ext cx="3388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Example from July 2023 PRS meeting</a:t>
            </a:r>
          </a:p>
        </p:txBody>
      </p:sp>
    </p:spTree>
    <p:extLst>
      <p:ext uri="{BB962C8B-B14F-4D97-AF65-F5344CB8AC3E}">
        <p14:creationId xmlns:p14="http://schemas.microsoft.com/office/powerpoint/2010/main" val="608469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14400"/>
            <a:ext cx="7086600" cy="5029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meeting date is 8/24/2023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477853</TotalTime>
  <Words>1162</Words>
  <Application>Microsoft Office PowerPoint</Application>
  <PresentationFormat>On-screen Show (4:3)</PresentationFormat>
  <Paragraphs>476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2023 Release Targets – Approved NPRRs / SCRs / xGRRs </vt:lpstr>
      <vt:lpstr>2024 Release Targets – Approved NPRRs / SCRs / xGRRs </vt:lpstr>
      <vt:lpstr>Additional Project Status Information</vt:lpstr>
      <vt:lpstr>Additional Project Status Information</vt:lpstr>
      <vt:lpstr>Priority / Rank Options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3119</cp:revision>
  <cp:lastPrinted>2022-08-13T23:36:00Z</cp:lastPrinted>
  <dcterms:created xsi:type="dcterms:W3CDTF">2016-01-21T15:20:31Z</dcterms:created>
  <dcterms:modified xsi:type="dcterms:W3CDTF">2023-07-28T20:26:24Z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