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18" r:id="rId8"/>
    <p:sldId id="319" r:id="rId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451043-70A1-453C-8218-F608FA6BFA18}" v="1" dt="2023-07-28T15:40:20.8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10" d="100"/>
          <a:sy n="110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D4451043-70A1-453C-8218-F608FA6BFA18}"/>
    <pc:docChg chg="undo custSel addSld delSld modSld">
      <pc:chgData name="Anderson, Troy" userId="04de3903-03dd-44db-8353-3f14e4dd6886" providerId="ADAL" clId="{D4451043-70A1-453C-8218-F608FA6BFA18}" dt="2023-07-28T16:27:48.409" v="1119" actId="20577"/>
      <pc:docMkLst>
        <pc:docMk/>
      </pc:docMkLst>
      <pc:sldChg chg="del">
        <pc:chgData name="Anderson, Troy" userId="04de3903-03dd-44db-8353-3f14e4dd6886" providerId="ADAL" clId="{D4451043-70A1-453C-8218-F608FA6BFA18}" dt="2023-07-28T15:39:12.358" v="14" actId="47"/>
        <pc:sldMkLst>
          <pc:docMk/>
          <pc:sldMk cId="530499478" sldId="258"/>
        </pc:sldMkLst>
      </pc:sldChg>
      <pc:sldChg chg="modSp mod">
        <pc:chgData name="Anderson, Troy" userId="04de3903-03dd-44db-8353-3f14e4dd6886" providerId="ADAL" clId="{D4451043-70A1-453C-8218-F608FA6BFA18}" dt="2023-07-28T15:38:59.559" v="12" actId="20577"/>
        <pc:sldMkLst>
          <pc:docMk/>
          <pc:sldMk cId="730603795" sldId="260"/>
        </pc:sldMkLst>
        <pc:spChg chg="mod">
          <ac:chgData name="Anderson, Troy" userId="04de3903-03dd-44db-8353-3f14e4dd6886" providerId="ADAL" clId="{D4451043-70A1-453C-8218-F608FA6BFA18}" dt="2023-07-28T15:38:59.559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190927396" sldId="267"/>
        </pc:sldMkLst>
      </pc:sldChg>
      <pc:sldChg chg="delSp modSp mod">
        <pc:chgData name="Anderson, Troy" userId="04de3903-03dd-44db-8353-3f14e4dd6886" providerId="ADAL" clId="{D4451043-70A1-453C-8218-F608FA6BFA18}" dt="2023-07-28T16:27:48.409" v="1119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D4451043-70A1-453C-8218-F608FA6BFA18}" dt="2023-07-28T15:45:19.058" v="181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7:48.409" v="1119" actId="20577"/>
          <ac:spMkLst>
            <pc:docMk/>
            <pc:sldMk cId="4064255820" sldId="318"/>
            <ac:spMk id="3" creationId="{00000000-0000-0000-0000-000000000000}"/>
          </ac:spMkLst>
        </pc:spChg>
        <pc:spChg chg="del">
          <ac:chgData name="Anderson, Troy" userId="04de3903-03dd-44db-8353-3f14e4dd6886" providerId="ADAL" clId="{D4451043-70A1-453C-8218-F608FA6BFA18}" dt="2023-07-28T15:40:12.075" v="17" actId="478"/>
          <ac:spMkLst>
            <pc:docMk/>
            <pc:sldMk cId="4064255820" sldId="318"/>
            <ac:spMk id="7" creationId="{00000000-0000-0000-0000-000000000000}"/>
          </ac:spMkLst>
        </pc:spChg>
      </pc:sldChg>
      <pc:sldChg chg="modSp add mod">
        <pc:chgData name="Anderson, Troy" userId="04de3903-03dd-44db-8353-3f14e4dd6886" providerId="ADAL" clId="{D4451043-70A1-453C-8218-F608FA6BFA18}" dt="2023-07-28T16:26:46.671" v="1111" actId="20577"/>
        <pc:sldMkLst>
          <pc:docMk/>
          <pc:sldMk cId="3812552547" sldId="319"/>
        </pc:sldMkLst>
        <pc:spChg chg="mod">
          <ac:chgData name="Anderson, Troy" userId="04de3903-03dd-44db-8353-3f14e4dd6886" providerId="ADAL" clId="{D4451043-70A1-453C-8218-F608FA6BFA18}" dt="2023-07-28T15:50:11.494" v="309" actId="14100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6:46.671" v="1111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944727326" sldId="356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1067933821" sldId="703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860210434" sldId="704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555911169" sldId="705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608469073" sldId="70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1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EMS Upgrade 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August 2,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1534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EMS Upgrade Go-Live Scheduled for November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85462"/>
            <a:ext cx="8686800" cy="5162938"/>
          </a:xfrm>
        </p:spPr>
        <p:txBody>
          <a:bodyPr/>
          <a:lstStyle/>
          <a:p>
            <a:pPr marL="0" indent="0" algn="just">
              <a:buNone/>
            </a:pPr>
            <a:r>
              <a:rPr lang="en-US" sz="1600" dirty="0"/>
              <a:t>Closed Loop Testing in EMS 3.3 Environment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600" b="0" dirty="0"/>
              <a:t>Planned time window </a:t>
            </a:r>
            <a:r>
              <a:rPr lang="en-US" sz="1600" dirty="0"/>
              <a:t>between </a:t>
            </a:r>
            <a:r>
              <a:rPr lang="en-US" sz="1600" b="0" dirty="0"/>
              <a:t>09/18 – 11/16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Actual Closed Loop testing dates &amp; duration of closed loops will be communicated in coming weeks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600" dirty="0"/>
          </a:p>
          <a:p>
            <a:pPr marL="0" indent="0" algn="just">
              <a:buNone/>
            </a:pPr>
            <a:r>
              <a:rPr lang="en-US" sz="1600" dirty="0"/>
              <a:t>Definitions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EMS 3.0 – Current EMS environment that is </a:t>
            </a:r>
            <a:r>
              <a:rPr lang="en-US" sz="1600" b="0"/>
              <a:t>being upgraded</a:t>
            </a:r>
            <a:endParaRPr lang="en-US" sz="1600" b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EMS 3.3 – Upgraded EMS environment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Cutover – Temporary transfer of control from EMS 3.0 to EMS 3.3 for Closed Loop 			testing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Cutback – Return to normal operations using EMS 3.0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1534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EMS Upgrade Go-Live Scheduled for November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864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600" dirty="0"/>
              <a:t>ERCOT Activities for Closed Loop Testing (Duration: 2</a:t>
            </a:r>
            <a:r>
              <a:rPr lang="en-US" sz="1600" b="0" dirty="0"/>
              <a:t>–</a:t>
            </a:r>
            <a:r>
              <a:rPr lang="en-US" sz="1600" dirty="0"/>
              <a:t>4 hours)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Cutover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0" dirty="0"/>
              <a:t>EMS 3.0 systems cutover to EMS 3.3 with a local failover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0" dirty="0"/>
              <a:t>Production market systems will be connected to EMS 3.3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Control room will utilize EMS 3.3 to control ERCOT Grid for Frequency and Congestion Management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Cutback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/>
              <a:t>Frequency control and congestion management returns to EMS 3.0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0" dirty="0"/>
              <a:t>EMS 3.0 will reconnect to production market systems</a:t>
            </a:r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600" dirty="0"/>
              <a:t>Market Impacts During Closed Loop Testing (Duration: 2</a:t>
            </a:r>
            <a:r>
              <a:rPr lang="en-US" sz="1600" b="0" dirty="0"/>
              <a:t>–</a:t>
            </a:r>
            <a:r>
              <a:rPr lang="en-US" sz="1600" dirty="0"/>
              <a:t>4 hours)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 changes to Telemetry points and ICCP communications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SCED Base Points, Updated Desired Base Points, portfolio level QSE deployment signals will continue to be sent to MPs on same telemetry points as today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EMS functionalities continue to remain same between EMS 3.0 and EMS 3.3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Market Submissions and Reports will not be impacted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Existing communication channels will be used to communicate with MPs during cutover and cutback activities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4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525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480501</TotalTime>
  <Words>255</Words>
  <Application>Microsoft Office PowerPoint</Application>
  <PresentationFormat>On-screen Show (4:3)</PresentationFormat>
  <Paragraphs>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EMS Upgrade Go-Live Scheduled for November 2023</vt:lpstr>
      <vt:lpstr>EMS Upgrade Go-Live Scheduled for November 2023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3120</cp:revision>
  <cp:lastPrinted>2022-08-13T23:36:00Z</cp:lastPrinted>
  <dcterms:created xsi:type="dcterms:W3CDTF">2016-01-21T15:20:31Z</dcterms:created>
  <dcterms:modified xsi:type="dcterms:W3CDTF">2023-07-28T16:27:57Z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