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302" r:id="rId6"/>
    <p:sldId id="300" r:id="rId7"/>
    <p:sldId id="301" r:id="rId8"/>
    <p:sldId id="261" r:id="rId9"/>
    <p:sldId id="308" r:id="rId10"/>
    <p:sldId id="306" r:id="rId11"/>
    <p:sldId id="307" r:id="rId12"/>
    <p:sldId id="268" r:id="rId13"/>
    <p:sldId id="269" r:id="rId14"/>
    <p:sldId id="259" r:id="rId15"/>
    <p:sldId id="260" r:id="rId16"/>
    <p:sldId id="30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C3C8"/>
    <a:srgbClr val="EFE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62" autoAdjust="0"/>
    <p:restoredTop sz="94660"/>
  </p:normalViewPr>
  <p:slideViewPr>
    <p:cSldViewPr showGuides="1">
      <p:cViewPr varScale="1">
        <p:scale>
          <a:sx n="104" d="100"/>
          <a:sy n="104" d="100"/>
        </p:scale>
        <p:origin x="1890"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Load Volume Availability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5407135425140313E-2"/>
          <c:y val="0.12114165274795197"/>
          <c:w val="0.93259624847423739"/>
          <c:h val="0.78371033166308757"/>
        </c:manualLayout>
      </c:layout>
      <c:lineChart>
        <c:grouping val="standard"/>
        <c:varyColors val="0"/>
        <c:ser>
          <c:idx val="0"/>
          <c:order val="0"/>
          <c:tx>
            <c:strRef>
              <c:f>Volume_Data!$A$1</c:f>
              <c:strCache>
                <c:ptCount val="1"/>
                <c:pt idx="0">
                  <c:v>INITIAL (Jan23-Jun23)</c:v>
                </c:pt>
              </c:strCache>
            </c:strRef>
          </c:tx>
          <c:spPr>
            <a:ln w="28575" cap="rnd">
              <a:solidFill>
                <a:schemeClr val="accent1"/>
              </a:solidFill>
              <a:round/>
            </a:ln>
            <a:effectLst/>
          </c:spPr>
          <c:marker>
            <c:symbol val="none"/>
          </c:marker>
          <c:val>
            <c:numRef>
              <c:f>Volume_Data!$A$2:$A$185</c:f>
              <c:numCache>
                <c:formatCode>General</c:formatCode>
                <c:ptCount val="184"/>
                <c:pt idx="0">
                  <c:v>0.74609825239364136</c:v>
                </c:pt>
                <c:pt idx="1">
                  <c:v>0.76725125620290757</c:v>
                </c:pt>
                <c:pt idx="2">
                  <c:v>0.74007740056581262</c:v>
                </c:pt>
                <c:pt idx="3">
                  <c:v>0.72981191757322905</c:v>
                </c:pt>
                <c:pt idx="4">
                  <c:v>0.7453755556463636</c:v>
                </c:pt>
                <c:pt idx="5">
                  <c:v>0.80105573557631515</c:v>
                </c:pt>
                <c:pt idx="6">
                  <c:v>0.80410600684177524</c:v>
                </c:pt>
                <c:pt idx="7">
                  <c:v>0.81068779269452129</c:v>
                </c:pt>
                <c:pt idx="8">
                  <c:v>0.78757394512527912</c:v>
                </c:pt>
                <c:pt idx="9">
                  <c:v>0.75960932067738207</c:v>
                </c:pt>
                <c:pt idx="10">
                  <c:v>0.75463266754662151</c:v>
                </c:pt>
                <c:pt idx="11">
                  <c:v>0.7522637618642346</c:v>
                </c:pt>
                <c:pt idx="12">
                  <c:v>0.70091281035403308</c:v>
                </c:pt>
                <c:pt idx="13">
                  <c:v>0.72705613151184001</c:v>
                </c:pt>
                <c:pt idx="14">
                  <c:v>0.77571854215961844</c:v>
                </c:pt>
                <c:pt idx="15">
                  <c:v>0.75508171631654708</c:v>
                </c:pt>
                <c:pt idx="16">
                  <c:v>0.75928510636545732</c:v>
                </c:pt>
                <c:pt idx="17">
                  <c:v>0.75491487446223082</c:v>
                </c:pt>
                <c:pt idx="18">
                  <c:v>0.74588910520812202</c:v>
                </c:pt>
                <c:pt idx="19">
                  <c:v>0.71150524418251693</c:v>
                </c:pt>
                <c:pt idx="20">
                  <c:v>0.75409066516480228</c:v>
                </c:pt>
                <c:pt idx="21">
                  <c:v>0.76071804402211052</c:v>
                </c:pt>
                <c:pt idx="22">
                  <c:v>0.75589238973219997</c:v>
                </c:pt>
                <c:pt idx="23">
                  <c:v>0.77122711605211314</c:v>
                </c:pt>
                <c:pt idx="24">
                  <c:v>0.72156075098036054</c:v>
                </c:pt>
                <c:pt idx="25">
                  <c:v>0.71396484837802743</c:v>
                </c:pt>
                <c:pt idx="26">
                  <c:v>0.71448102992086959</c:v>
                </c:pt>
                <c:pt idx="27">
                  <c:v>0.72846244438646957</c:v>
                </c:pt>
                <c:pt idx="28">
                  <c:v>0.75181173372387433</c:v>
                </c:pt>
                <c:pt idx="29">
                  <c:v>0.82205949848683435</c:v>
                </c:pt>
                <c:pt idx="30">
                  <c:v>0.85819592307792048</c:v>
                </c:pt>
                <c:pt idx="31">
                  <c:v>0.72980834817594931</c:v>
                </c:pt>
                <c:pt idx="32">
                  <c:v>0.78382518841827931</c:v>
                </c:pt>
                <c:pt idx="33">
                  <c:v>0.76797652386514992</c:v>
                </c:pt>
                <c:pt idx="34">
                  <c:v>0.76216254236275738</c:v>
                </c:pt>
                <c:pt idx="35">
                  <c:v>0.76876763106928758</c:v>
                </c:pt>
                <c:pt idx="36">
                  <c:v>0.76095418115342206</c:v>
                </c:pt>
                <c:pt idx="37">
                  <c:v>0.73277514070811878</c:v>
                </c:pt>
                <c:pt idx="38">
                  <c:v>0.74950517552353679</c:v>
                </c:pt>
                <c:pt idx="39">
                  <c:v>0.74903426139040585</c:v>
                </c:pt>
                <c:pt idx="40">
                  <c:v>0.69534523716421748</c:v>
                </c:pt>
                <c:pt idx="41">
                  <c:v>0.75725260166266062</c:v>
                </c:pt>
                <c:pt idx="42">
                  <c:v>0.76030079625679337</c:v>
                </c:pt>
                <c:pt idx="43">
                  <c:v>0.75713445926786882</c:v>
                </c:pt>
                <c:pt idx="44">
                  <c:v>0.75048134638136788</c:v>
                </c:pt>
                <c:pt idx="45">
                  <c:v>0.74766115383584186</c:v>
                </c:pt>
                <c:pt idx="46">
                  <c:v>0.74881741954965564</c:v>
                </c:pt>
                <c:pt idx="47">
                  <c:v>0.75700878544160843</c:v>
                </c:pt>
                <c:pt idx="48">
                  <c:v>0.75737723543508118</c:v>
                </c:pt>
                <c:pt idx="49">
                  <c:v>0.74703204377035914</c:v>
                </c:pt>
                <c:pt idx="50">
                  <c:v>0.74748175760908853</c:v>
                </c:pt>
                <c:pt idx="51">
                  <c:v>0.75054032548537331</c:v>
                </c:pt>
                <c:pt idx="52">
                  <c:v>0.75212124931918922</c:v>
                </c:pt>
                <c:pt idx="53">
                  <c:v>0.74403460069270322</c:v>
                </c:pt>
                <c:pt idx="54">
                  <c:v>0.72762642856378745</c:v>
                </c:pt>
                <c:pt idx="55">
                  <c:v>0.73939297786325031</c:v>
                </c:pt>
                <c:pt idx="56">
                  <c:v>0.77835110190766787</c:v>
                </c:pt>
                <c:pt idx="57">
                  <c:v>0.86057995147805377</c:v>
                </c:pt>
                <c:pt idx="58">
                  <c:v>0.85249392907158628</c:v>
                </c:pt>
                <c:pt idx="59">
                  <c:v>0.75911037063375275</c:v>
                </c:pt>
                <c:pt idx="60">
                  <c:v>0.7706590120078054</c:v>
                </c:pt>
                <c:pt idx="61">
                  <c:v>0.74826308593472568</c:v>
                </c:pt>
                <c:pt idx="62">
                  <c:v>0.75922004687467115</c:v>
                </c:pt>
                <c:pt idx="63">
                  <c:v>0.77306328192602491</c:v>
                </c:pt>
                <c:pt idx="64">
                  <c:v>0.78924069712868195</c:v>
                </c:pt>
                <c:pt idx="65">
                  <c:v>0.76307988066487165</c:v>
                </c:pt>
                <c:pt idx="66">
                  <c:v>0.70490973518723465</c:v>
                </c:pt>
                <c:pt idx="67">
                  <c:v>0.76987279557526378</c:v>
                </c:pt>
                <c:pt idx="68">
                  <c:v>0.72357421350830131</c:v>
                </c:pt>
                <c:pt idx="69">
                  <c:v>0.773442103772917</c:v>
                </c:pt>
                <c:pt idx="70">
                  <c:v>0.76192282264619382</c:v>
                </c:pt>
                <c:pt idx="71">
                  <c:v>0.71483212155635389</c:v>
                </c:pt>
                <c:pt idx="72">
                  <c:v>0.70333993128861849</c:v>
                </c:pt>
                <c:pt idx="73">
                  <c:v>0.67104427039798542</c:v>
                </c:pt>
                <c:pt idx="74">
                  <c:v>0.6766225501856874</c:v>
                </c:pt>
                <c:pt idx="75">
                  <c:v>0.7190927531078295</c:v>
                </c:pt>
                <c:pt idx="76">
                  <c:v>0.72519667293936574</c:v>
                </c:pt>
                <c:pt idx="77">
                  <c:v>0.77466173733258081</c:v>
                </c:pt>
                <c:pt idx="78">
                  <c:v>0.76919012649766072</c:v>
                </c:pt>
                <c:pt idx="79">
                  <c:v>0.7557014894319426</c:v>
                </c:pt>
                <c:pt idx="80">
                  <c:v>0.7033051857813627</c:v>
                </c:pt>
                <c:pt idx="81">
                  <c:v>0.76823156514729174</c:v>
                </c:pt>
                <c:pt idx="82">
                  <c:v>0.76511548633735271</c:v>
                </c:pt>
                <c:pt idx="83">
                  <c:v>0.76398793808802323</c:v>
                </c:pt>
                <c:pt idx="84">
                  <c:v>0.77524812117086916</c:v>
                </c:pt>
                <c:pt idx="85">
                  <c:v>0.77175609183454363</c:v>
                </c:pt>
                <c:pt idx="86">
                  <c:v>0.80947871414755412</c:v>
                </c:pt>
                <c:pt idx="87">
                  <c:v>0.74343915105656888</c:v>
                </c:pt>
                <c:pt idx="88">
                  <c:v>0.76555876203369644</c:v>
                </c:pt>
                <c:pt idx="89">
                  <c:v>0.73441442314894789</c:v>
                </c:pt>
                <c:pt idx="90">
                  <c:v>0.78065469591993464</c:v>
                </c:pt>
                <c:pt idx="91">
                  <c:v>0.79249027036878783</c:v>
                </c:pt>
                <c:pt idx="92">
                  <c:v>0.74783471538728541</c:v>
                </c:pt>
                <c:pt idx="93">
                  <c:v>0.74308434672697743</c:v>
                </c:pt>
                <c:pt idx="94">
                  <c:v>0.71502297101571255</c:v>
                </c:pt>
                <c:pt idx="95">
                  <c:v>0.7364356391345207</c:v>
                </c:pt>
                <c:pt idx="96">
                  <c:v>0.69859073909186853</c:v>
                </c:pt>
                <c:pt idx="97">
                  <c:v>0.75519007349431033</c:v>
                </c:pt>
                <c:pt idx="98">
                  <c:v>0.77274321197632212</c:v>
                </c:pt>
                <c:pt idx="99">
                  <c:v>0.71532251149092752</c:v>
                </c:pt>
                <c:pt idx="100">
                  <c:v>0.71724026734662749</c:v>
                </c:pt>
                <c:pt idx="101">
                  <c:v>0.70517147143851588</c:v>
                </c:pt>
                <c:pt idx="102">
                  <c:v>0.71268046875615754</c:v>
                </c:pt>
                <c:pt idx="103">
                  <c:v>0.71860635715701771</c:v>
                </c:pt>
                <c:pt idx="104">
                  <c:v>0.78718104212339635</c:v>
                </c:pt>
                <c:pt idx="105">
                  <c:v>0.77107388175214309</c:v>
                </c:pt>
                <c:pt idx="106">
                  <c:v>0.7683843622800528</c:v>
                </c:pt>
                <c:pt idx="107">
                  <c:v>0.73232542627969555</c:v>
                </c:pt>
                <c:pt idx="108">
                  <c:v>0.77688591093456794</c:v>
                </c:pt>
                <c:pt idx="109">
                  <c:v>0.76725531250488432</c:v>
                </c:pt>
                <c:pt idx="110">
                  <c:v>0.75999692832356958</c:v>
                </c:pt>
                <c:pt idx="111">
                  <c:v>0.75864804875185532</c:v>
                </c:pt>
                <c:pt idx="112">
                  <c:v>0.75499128925203518</c:v>
                </c:pt>
                <c:pt idx="113">
                  <c:v>0.69957380288284787</c:v>
                </c:pt>
                <c:pt idx="114">
                  <c:v>0.70848071999217932</c:v>
                </c:pt>
                <c:pt idx="115">
                  <c:v>0.71466112778777069</c:v>
                </c:pt>
                <c:pt idx="116">
                  <c:v>0.71255423081441183</c:v>
                </c:pt>
                <c:pt idx="117">
                  <c:v>0.75492364996551486</c:v>
                </c:pt>
                <c:pt idx="118">
                  <c:v>0.85122296796856145</c:v>
                </c:pt>
                <c:pt idx="119">
                  <c:v>0.87093400819517952</c:v>
                </c:pt>
                <c:pt idx="120">
                  <c:v>0.83566801063272234</c:v>
                </c:pt>
                <c:pt idx="121">
                  <c:v>0.76915772823289152</c:v>
                </c:pt>
                <c:pt idx="122">
                  <c:v>0.70457926914621027</c:v>
                </c:pt>
                <c:pt idx="123">
                  <c:v>0.78443845365990117</c:v>
                </c:pt>
                <c:pt idx="124">
                  <c:v>0.76754317661350546</c:v>
                </c:pt>
                <c:pt idx="125">
                  <c:v>0.77836595511026652</c:v>
                </c:pt>
                <c:pt idx="126">
                  <c:v>0.77580279684170672</c:v>
                </c:pt>
                <c:pt idx="127">
                  <c:v>0.76571391731051996</c:v>
                </c:pt>
                <c:pt idx="128">
                  <c:v>0.73921051623165179</c:v>
                </c:pt>
                <c:pt idx="129">
                  <c:v>0.72521687960428238</c:v>
                </c:pt>
                <c:pt idx="130">
                  <c:v>0.79729828196316654</c:v>
                </c:pt>
                <c:pt idx="131">
                  <c:v>0.76521994437152474</c:v>
                </c:pt>
                <c:pt idx="132">
                  <c:v>0.75000742196673387</c:v>
                </c:pt>
                <c:pt idx="133">
                  <c:v>0.79798207930364673</c:v>
                </c:pt>
                <c:pt idx="134">
                  <c:v>0.8021201031247881</c:v>
                </c:pt>
                <c:pt idx="135">
                  <c:v>0.79549757457301051</c:v>
                </c:pt>
                <c:pt idx="136">
                  <c:v>0.76242897370839691</c:v>
                </c:pt>
                <c:pt idx="137">
                  <c:v>0.78369951095144907</c:v>
                </c:pt>
                <c:pt idx="138">
                  <c:v>0.76093859280898779</c:v>
                </c:pt>
                <c:pt idx="139">
                  <c:v>0.79059815444932413</c:v>
                </c:pt>
                <c:pt idx="140">
                  <c:v>0.74736919148169656</c:v>
                </c:pt>
                <c:pt idx="141">
                  <c:v>0.7984326044990111</c:v>
                </c:pt>
                <c:pt idx="142">
                  <c:v>0.79655506755863725</c:v>
                </c:pt>
                <c:pt idx="143">
                  <c:v>0.74446066435948821</c:v>
                </c:pt>
                <c:pt idx="144">
                  <c:v>0.77494440201408465</c:v>
                </c:pt>
                <c:pt idx="145">
                  <c:v>0.74749137635357765</c:v>
                </c:pt>
                <c:pt idx="146">
                  <c:v>0.74692398146508554</c:v>
                </c:pt>
                <c:pt idx="147">
                  <c:v>0.76519916078839789</c:v>
                </c:pt>
                <c:pt idx="148">
                  <c:v>0.83469810995419391</c:v>
                </c:pt>
                <c:pt idx="149">
                  <c:v>0.86961704518859373</c:v>
                </c:pt>
                <c:pt idx="150">
                  <c:v>0.84163636807560915</c:v>
                </c:pt>
                <c:pt idx="151">
                  <c:v>0.75958173734703238</c:v>
                </c:pt>
                <c:pt idx="152">
                  <c:v>0.76520312575040339</c:v>
                </c:pt>
                <c:pt idx="153">
                  <c:v>0.76745249124428616</c:v>
                </c:pt>
                <c:pt idx="154">
                  <c:v>0.80835214328436977</c:v>
                </c:pt>
                <c:pt idx="155">
                  <c:v>0.76292872560887248</c:v>
                </c:pt>
                <c:pt idx="156">
                  <c:v>0.80764806388904009</c:v>
                </c:pt>
                <c:pt idx="157">
                  <c:v>0.75197743553529883</c:v>
                </c:pt>
                <c:pt idx="158">
                  <c:v>0.76052410142652183</c:v>
                </c:pt>
                <c:pt idx="159">
                  <c:v>0.77099577979292766</c:v>
                </c:pt>
                <c:pt idx="160">
                  <c:v>0.77587034391366971</c:v>
                </c:pt>
                <c:pt idx="161">
                  <c:v>0.78407628949537045</c:v>
                </c:pt>
                <c:pt idx="162">
                  <c:v>0.77373505679896493</c:v>
                </c:pt>
                <c:pt idx="163">
                  <c:v>0.80786970711839401</c:v>
                </c:pt>
                <c:pt idx="164">
                  <c:v>0.80774465436528364</c:v>
                </c:pt>
                <c:pt idx="165">
                  <c:v>0.82031107320539132</c:v>
                </c:pt>
                <c:pt idx="166">
                  <c:v>0.77125532816312226</c:v>
                </c:pt>
                <c:pt idx="167">
                  <c:v>0.78372776323634175</c:v>
                </c:pt>
                <c:pt idx="168">
                  <c:v>0.8392524434368136</c:v>
                </c:pt>
                <c:pt idx="169">
                  <c:v>0.8370468737976996</c:v>
                </c:pt>
                <c:pt idx="170">
                  <c:v>0.79249207923927056</c:v>
                </c:pt>
                <c:pt idx="171">
                  <c:v>0.8270008528210554</c:v>
                </c:pt>
                <c:pt idx="172">
                  <c:v>0.82103890257331436</c:v>
                </c:pt>
                <c:pt idx="173">
                  <c:v>0.77396790968240292</c:v>
                </c:pt>
                <c:pt idx="174">
                  <c:v>0.83234402828227161</c:v>
                </c:pt>
                <c:pt idx="175">
                  <c:v>0.84389977808037797</c:v>
                </c:pt>
                <c:pt idx="176">
                  <c:v>0.84779460425661968</c:v>
                </c:pt>
                <c:pt idx="177">
                  <c:v>0.86320260779061431</c:v>
                </c:pt>
                <c:pt idx="178">
                  <c:v>0.85668447129073322</c:v>
                </c:pt>
                <c:pt idx="179">
                  <c:v>0.87248199234172341</c:v>
                </c:pt>
                <c:pt idx="180">
                  <c:v>0.77142391278318823</c:v>
                </c:pt>
              </c:numCache>
            </c:numRef>
          </c:val>
          <c:smooth val="0"/>
          <c:extLst>
            <c:ext xmlns:c16="http://schemas.microsoft.com/office/drawing/2014/chart" uri="{C3380CC4-5D6E-409C-BE32-E72D297353CC}">
              <c16:uniqueId val="{00000000-77F6-4F01-B806-16BEB305D270}"/>
            </c:ext>
          </c:extLst>
        </c:ser>
        <c:ser>
          <c:idx val="1"/>
          <c:order val="1"/>
          <c:tx>
            <c:strRef>
              <c:f>Volume_Data!$B$1</c:f>
              <c:strCache>
                <c:ptCount val="1"/>
                <c:pt idx="0">
                  <c:v>FINAL (Nov22-Apr23)</c:v>
                </c:pt>
              </c:strCache>
            </c:strRef>
          </c:tx>
          <c:spPr>
            <a:ln w="28575" cap="rnd">
              <a:solidFill>
                <a:schemeClr val="accent2"/>
              </a:solidFill>
              <a:round/>
            </a:ln>
            <a:effectLst/>
          </c:spPr>
          <c:marker>
            <c:symbol val="none"/>
          </c:marker>
          <c:val>
            <c:numRef>
              <c:f>Volume_Data!$B$2:$B$185</c:f>
              <c:numCache>
                <c:formatCode>General</c:formatCode>
                <c:ptCount val="184"/>
                <c:pt idx="0">
                  <c:v>0.99931152981265337</c:v>
                </c:pt>
                <c:pt idx="1">
                  <c:v>0.99823033478410905</c:v>
                </c:pt>
                <c:pt idx="2">
                  <c:v>0.9982031739746331</c:v>
                </c:pt>
                <c:pt idx="3">
                  <c:v>0.99791082765896921</c:v>
                </c:pt>
                <c:pt idx="4">
                  <c:v>0.99789919372962976</c:v>
                </c:pt>
                <c:pt idx="5">
                  <c:v>0.99906350572957259</c:v>
                </c:pt>
                <c:pt idx="6">
                  <c:v>0.99913211435977389</c:v>
                </c:pt>
                <c:pt idx="7">
                  <c:v>0.99915328941168502</c:v>
                </c:pt>
                <c:pt idx="8">
                  <c:v>0.99906132569562378</c:v>
                </c:pt>
                <c:pt idx="9">
                  <c:v>0.99925944157732227</c:v>
                </c:pt>
                <c:pt idx="10">
                  <c:v>0.99906677680869549</c:v>
                </c:pt>
                <c:pt idx="11">
                  <c:v>0.99924415809861211</c:v>
                </c:pt>
                <c:pt idx="12">
                  <c:v>0.99910539829098532</c:v>
                </c:pt>
                <c:pt idx="13">
                  <c:v>0.99923573436608959</c:v>
                </c:pt>
                <c:pt idx="14">
                  <c:v>0.99923542923428155</c:v>
                </c:pt>
                <c:pt idx="15">
                  <c:v>0.99912726849971423</c:v>
                </c:pt>
                <c:pt idx="16">
                  <c:v>0.99920607968394415</c:v>
                </c:pt>
                <c:pt idx="17">
                  <c:v>0.99926081505447217</c:v>
                </c:pt>
                <c:pt idx="18">
                  <c:v>0.99944422674486277</c:v>
                </c:pt>
                <c:pt idx="19">
                  <c:v>0.99936617386571924</c:v>
                </c:pt>
                <c:pt idx="20">
                  <c:v>0.99931457761596976</c:v>
                </c:pt>
                <c:pt idx="21">
                  <c:v>0.99931566751744083</c:v>
                </c:pt>
                <c:pt idx="22">
                  <c:v>0.99930605352509894</c:v>
                </c:pt>
                <c:pt idx="23">
                  <c:v>0.99928852589945238</c:v>
                </c:pt>
                <c:pt idx="24">
                  <c:v>0.99929326558264076</c:v>
                </c:pt>
                <c:pt idx="25">
                  <c:v>0.99941948136036374</c:v>
                </c:pt>
                <c:pt idx="26">
                  <c:v>0.99939708429096252</c:v>
                </c:pt>
                <c:pt idx="27">
                  <c:v>0.99922304565719988</c:v>
                </c:pt>
                <c:pt idx="28">
                  <c:v>0.9988085426213692</c:v>
                </c:pt>
                <c:pt idx="29">
                  <c:v>0.9990365750796667</c:v>
                </c:pt>
                <c:pt idx="30">
                  <c:v>0.99838836708946088</c:v>
                </c:pt>
                <c:pt idx="31">
                  <c:v>0.99832725039698489</c:v>
                </c:pt>
                <c:pt idx="32">
                  <c:v>0.99830263878058212</c:v>
                </c:pt>
                <c:pt idx="33">
                  <c:v>0.9986174742054551</c:v>
                </c:pt>
                <c:pt idx="34">
                  <c:v>0.99830995036928816</c:v>
                </c:pt>
                <c:pt idx="35">
                  <c:v>0.99845095760533009</c:v>
                </c:pt>
                <c:pt idx="36">
                  <c:v>0.99853185902261377</c:v>
                </c:pt>
                <c:pt idx="37">
                  <c:v>0.99846763189955379</c:v>
                </c:pt>
                <c:pt idx="38">
                  <c:v>0.99907735772550543</c:v>
                </c:pt>
                <c:pt idx="39">
                  <c:v>0.99931055543506564</c:v>
                </c:pt>
                <c:pt idx="40">
                  <c:v>0.99922651420034614</c:v>
                </c:pt>
                <c:pt idx="41">
                  <c:v>0.99910783983508333</c:v>
                </c:pt>
                <c:pt idx="42">
                  <c:v>0.99886217085769158</c:v>
                </c:pt>
                <c:pt idx="43">
                  <c:v>0.99881688710123417</c:v>
                </c:pt>
                <c:pt idx="44">
                  <c:v>0.998542908307127</c:v>
                </c:pt>
                <c:pt idx="45">
                  <c:v>0.99873583793126264</c:v>
                </c:pt>
                <c:pt idx="46">
                  <c:v>0.99888313359855796</c:v>
                </c:pt>
                <c:pt idx="47">
                  <c:v>0.99879618481944699</c:v>
                </c:pt>
                <c:pt idx="48">
                  <c:v>0.99822151714244278</c:v>
                </c:pt>
                <c:pt idx="49">
                  <c:v>0.99771295577273167</c:v>
                </c:pt>
                <c:pt idx="50">
                  <c:v>0.99756670198713171</c:v>
                </c:pt>
                <c:pt idx="51">
                  <c:v>0.99607522124774639</c:v>
                </c:pt>
                <c:pt idx="52">
                  <c:v>0.99679946138601261</c:v>
                </c:pt>
                <c:pt idx="53">
                  <c:v>0.99646716132461577</c:v>
                </c:pt>
                <c:pt idx="54">
                  <c:v>0.99611249164502425</c:v>
                </c:pt>
                <c:pt idx="55">
                  <c:v>0.996322634042209</c:v>
                </c:pt>
                <c:pt idx="56">
                  <c:v>0.99626905679278954</c:v>
                </c:pt>
                <c:pt idx="57">
                  <c:v>0.99642367829541068</c:v>
                </c:pt>
                <c:pt idx="58">
                  <c:v>0.9954784804381831</c:v>
                </c:pt>
                <c:pt idx="59">
                  <c:v>0.99757705481940429</c:v>
                </c:pt>
                <c:pt idx="60">
                  <c:v>0.99789110934070757</c:v>
                </c:pt>
                <c:pt idx="61">
                  <c:v>0.98848084238439393</c:v>
                </c:pt>
                <c:pt idx="62">
                  <c:v>0.99413300938175386</c:v>
                </c:pt>
                <c:pt idx="63">
                  <c:v>0.99613607715427399</c:v>
                </c:pt>
                <c:pt idx="64">
                  <c:v>0.99591599862210334</c:v>
                </c:pt>
                <c:pt idx="65">
                  <c:v>0.99561660287159059</c:v>
                </c:pt>
                <c:pt idx="66">
                  <c:v>0.99560826223870202</c:v>
                </c:pt>
                <c:pt idx="67">
                  <c:v>0.99573762833109947</c:v>
                </c:pt>
                <c:pt idx="68">
                  <c:v>0.99562341703543955</c:v>
                </c:pt>
                <c:pt idx="69">
                  <c:v>0.99588401936870485</c:v>
                </c:pt>
                <c:pt idx="70">
                  <c:v>0.99589789472127943</c:v>
                </c:pt>
                <c:pt idx="71">
                  <c:v>0.99449268325589424</c:v>
                </c:pt>
                <c:pt idx="72">
                  <c:v>0.99436752425700714</c:v>
                </c:pt>
                <c:pt idx="73">
                  <c:v>0.99445610466559908</c:v>
                </c:pt>
                <c:pt idx="74">
                  <c:v>0.9952509382573248</c:v>
                </c:pt>
                <c:pt idx="75">
                  <c:v>0.99543117027505723</c:v>
                </c:pt>
                <c:pt idx="76">
                  <c:v>0.99515680387454009</c:v>
                </c:pt>
                <c:pt idx="77">
                  <c:v>0.99505984677810377</c:v>
                </c:pt>
                <c:pt idx="78">
                  <c:v>0.99460230774500147</c:v>
                </c:pt>
                <c:pt idx="79">
                  <c:v>0.99538546318742083</c:v>
                </c:pt>
                <c:pt idx="80">
                  <c:v>0.99565380896857036</c:v>
                </c:pt>
                <c:pt idx="81">
                  <c:v>0.99517871603735508</c:v>
                </c:pt>
                <c:pt idx="82">
                  <c:v>0.99537149483853393</c:v>
                </c:pt>
                <c:pt idx="83">
                  <c:v>0.99119878952625173</c:v>
                </c:pt>
                <c:pt idx="84">
                  <c:v>0.99262576922050705</c:v>
                </c:pt>
                <c:pt idx="85">
                  <c:v>0.9917261869798818</c:v>
                </c:pt>
                <c:pt idx="86">
                  <c:v>0.99191775024619777</c:v>
                </c:pt>
                <c:pt idx="87">
                  <c:v>0.99206184355351346</c:v>
                </c:pt>
                <c:pt idx="88">
                  <c:v>0.99113605993752785</c:v>
                </c:pt>
                <c:pt idx="89">
                  <c:v>0.99159793594088153</c:v>
                </c:pt>
                <c:pt idx="90">
                  <c:v>0.99328860985458034</c:v>
                </c:pt>
                <c:pt idx="91">
                  <c:v>0.99472842662024741</c:v>
                </c:pt>
                <c:pt idx="92">
                  <c:v>0.99142065525721623</c:v>
                </c:pt>
                <c:pt idx="93">
                  <c:v>0.99070892234850183</c:v>
                </c:pt>
                <c:pt idx="94">
                  <c:v>0.98821263933411807</c:v>
                </c:pt>
                <c:pt idx="95">
                  <c:v>0.98619393640699571</c:v>
                </c:pt>
                <c:pt idx="96">
                  <c:v>0.98557581132792382</c:v>
                </c:pt>
                <c:pt idx="97">
                  <c:v>0.98414681158620898</c:v>
                </c:pt>
                <c:pt idx="98">
                  <c:v>0.98486360414441232</c:v>
                </c:pt>
                <c:pt idx="99">
                  <c:v>0.98643453520824642</c:v>
                </c:pt>
                <c:pt idx="100">
                  <c:v>0.98659093059452374</c:v>
                </c:pt>
                <c:pt idx="101">
                  <c:v>0.98644882293762359</c:v>
                </c:pt>
                <c:pt idx="102">
                  <c:v>0.98591926093982718</c:v>
                </c:pt>
                <c:pt idx="103">
                  <c:v>0.99727625738364234</c:v>
                </c:pt>
                <c:pt idx="104">
                  <c:v>0.99690083975307808</c:v>
                </c:pt>
                <c:pt idx="105">
                  <c:v>0.997197358117479</c:v>
                </c:pt>
                <c:pt idx="106">
                  <c:v>0.99657232845992805</c:v>
                </c:pt>
                <c:pt idx="107">
                  <c:v>0.99674557001772435</c:v>
                </c:pt>
                <c:pt idx="108">
                  <c:v>0.99587468934531831</c:v>
                </c:pt>
                <c:pt idx="109">
                  <c:v>0.9971319644901272</c:v>
                </c:pt>
                <c:pt idx="110">
                  <c:v>0.99616094441067304</c:v>
                </c:pt>
                <c:pt idx="111">
                  <c:v>0.99691261000755771</c:v>
                </c:pt>
                <c:pt idx="112">
                  <c:v>0.99700934275140807</c:v>
                </c:pt>
                <c:pt idx="113">
                  <c:v>0.99638366075441054</c:v>
                </c:pt>
                <c:pt idx="114">
                  <c:v>0.99537733181133836</c:v>
                </c:pt>
                <c:pt idx="115">
                  <c:v>0.99729493354950249</c:v>
                </c:pt>
                <c:pt idx="116">
                  <c:v>0.99750437100959199</c:v>
                </c:pt>
                <c:pt idx="117">
                  <c:v>0.99629682519732954</c:v>
                </c:pt>
                <c:pt idx="118">
                  <c:v>0.99612213455000231</c:v>
                </c:pt>
                <c:pt idx="119">
                  <c:v>0.99792732487836477</c:v>
                </c:pt>
                <c:pt idx="120">
                  <c:v>0.99663144857290198</c:v>
                </c:pt>
                <c:pt idx="121">
                  <c:v>0.99683422708174441</c:v>
                </c:pt>
                <c:pt idx="122">
                  <c:v>0.99618454217046215</c:v>
                </c:pt>
                <c:pt idx="123">
                  <c:v>0.99659984122225909</c:v>
                </c:pt>
                <c:pt idx="124">
                  <c:v>0.99643481576644599</c:v>
                </c:pt>
                <c:pt idx="125">
                  <c:v>0.99653959765276057</c:v>
                </c:pt>
                <c:pt idx="126">
                  <c:v>0.99685598901592198</c:v>
                </c:pt>
                <c:pt idx="127">
                  <c:v>0.99656704605063795</c:v>
                </c:pt>
                <c:pt idx="128">
                  <c:v>0.99663770078557279</c:v>
                </c:pt>
                <c:pt idx="129">
                  <c:v>0.99583908597653215</c:v>
                </c:pt>
                <c:pt idx="130">
                  <c:v>0.99710660533638162</c:v>
                </c:pt>
                <c:pt idx="131">
                  <c:v>0.99730198107964152</c:v>
                </c:pt>
                <c:pt idx="132">
                  <c:v>0.9978224332415484</c:v>
                </c:pt>
                <c:pt idx="133">
                  <c:v>0.99789080555926901</c:v>
                </c:pt>
                <c:pt idx="134">
                  <c:v>0.99782441049302995</c:v>
                </c:pt>
                <c:pt idx="135">
                  <c:v>0.99777717043390735</c:v>
                </c:pt>
                <c:pt idx="136">
                  <c:v>0.99789965381940327</c:v>
                </c:pt>
                <c:pt idx="137">
                  <c:v>0.99796880093332285</c:v>
                </c:pt>
                <c:pt idx="138">
                  <c:v>0.99814816074181956</c:v>
                </c:pt>
                <c:pt idx="139">
                  <c:v>0.99904246804272701</c:v>
                </c:pt>
                <c:pt idx="140">
                  <c:v>0.99919546233369327</c:v>
                </c:pt>
                <c:pt idx="141">
                  <c:v>0.9992493652029687</c:v>
                </c:pt>
                <c:pt idx="142">
                  <c:v>0.99916043903035789</c:v>
                </c:pt>
                <c:pt idx="143">
                  <c:v>0.99821656856296082</c:v>
                </c:pt>
                <c:pt idx="144">
                  <c:v>0.99814431226361366</c:v>
                </c:pt>
                <c:pt idx="145">
                  <c:v>0.99784348281705582</c:v>
                </c:pt>
                <c:pt idx="146">
                  <c:v>0.99775131383140814</c:v>
                </c:pt>
                <c:pt idx="147">
                  <c:v>0.99815390049194574</c:v>
                </c:pt>
                <c:pt idx="148">
                  <c:v>0.99820059899582436</c:v>
                </c:pt>
                <c:pt idx="149">
                  <c:v>0.9981809165695279</c:v>
                </c:pt>
                <c:pt idx="150">
                  <c:v>0.9984940829500929</c:v>
                </c:pt>
                <c:pt idx="151">
                  <c:v>0.99907520097359959</c:v>
                </c:pt>
                <c:pt idx="152">
                  <c:v>0.99907089724592579</c:v>
                </c:pt>
                <c:pt idx="153">
                  <c:v>0.99881893308541891</c:v>
                </c:pt>
                <c:pt idx="154">
                  <c:v>0.99901416022056932</c:v>
                </c:pt>
                <c:pt idx="155">
                  <c:v>0.99904678713685424</c:v>
                </c:pt>
                <c:pt idx="156">
                  <c:v>0.99910851655630251</c:v>
                </c:pt>
                <c:pt idx="157">
                  <c:v>0.99908948577358447</c:v>
                </c:pt>
                <c:pt idx="158">
                  <c:v>0.9991695236202045</c:v>
                </c:pt>
                <c:pt idx="159">
                  <c:v>0.9992029051099679</c:v>
                </c:pt>
                <c:pt idx="160">
                  <c:v>0.9990352738444509</c:v>
                </c:pt>
                <c:pt idx="161">
                  <c:v>0.9982660598078259</c:v>
                </c:pt>
                <c:pt idx="162">
                  <c:v>0.99776794663259671</c:v>
                </c:pt>
                <c:pt idx="163">
                  <c:v>0.99774546640903294</c:v>
                </c:pt>
                <c:pt idx="164">
                  <c:v>0.99815831255872323</c:v>
                </c:pt>
                <c:pt idx="165">
                  <c:v>0.99804266359501359</c:v>
                </c:pt>
                <c:pt idx="166">
                  <c:v>0.99767929183815574</c:v>
                </c:pt>
                <c:pt idx="167">
                  <c:v>0.99823592550494544</c:v>
                </c:pt>
                <c:pt idx="168">
                  <c:v>0.99839872148776898</c:v>
                </c:pt>
                <c:pt idx="169">
                  <c:v>0.99847254177695721</c:v>
                </c:pt>
                <c:pt idx="170">
                  <c:v>0.99902843300614264</c:v>
                </c:pt>
                <c:pt idx="171">
                  <c:v>0.99890357164360999</c:v>
                </c:pt>
                <c:pt idx="172">
                  <c:v>0.99882606985630951</c:v>
                </c:pt>
                <c:pt idx="173">
                  <c:v>0.9988911679054937</c:v>
                </c:pt>
                <c:pt idx="174">
                  <c:v>0.99886330306777638</c:v>
                </c:pt>
                <c:pt idx="175">
                  <c:v>0.99888263616185025</c:v>
                </c:pt>
                <c:pt idx="176">
                  <c:v>0.99894866236568902</c:v>
                </c:pt>
                <c:pt idx="177">
                  <c:v>0.99876033403995002</c:v>
                </c:pt>
                <c:pt idx="178">
                  <c:v>0.99835408692262173</c:v>
                </c:pt>
                <c:pt idx="179">
                  <c:v>0.99821033991030561</c:v>
                </c:pt>
                <c:pt idx="180">
                  <c:v>0.99818987597471676</c:v>
                </c:pt>
              </c:numCache>
            </c:numRef>
          </c:val>
          <c:smooth val="0"/>
          <c:extLst>
            <c:ext xmlns:c16="http://schemas.microsoft.com/office/drawing/2014/chart" uri="{C3380CC4-5D6E-409C-BE32-E72D297353CC}">
              <c16:uniqueId val="{00000001-77F6-4F01-B806-16BEB305D270}"/>
            </c:ext>
          </c:extLst>
        </c:ser>
        <c:ser>
          <c:idx val="2"/>
          <c:order val="2"/>
          <c:tx>
            <c:strRef>
              <c:f>Volume_Data!$C$1</c:f>
              <c:strCache>
                <c:ptCount val="1"/>
                <c:pt idx="0">
                  <c:v>TRUEUP (Jul22-Dec22)</c:v>
                </c:pt>
              </c:strCache>
            </c:strRef>
          </c:tx>
          <c:spPr>
            <a:ln w="28575" cap="rnd">
              <a:solidFill>
                <a:schemeClr val="accent3"/>
              </a:solidFill>
              <a:round/>
            </a:ln>
            <a:effectLst/>
          </c:spPr>
          <c:marker>
            <c:symbol val="none"/>
          </c:marker>
          <c:val>
            <c:numRef>
              <c:f>Volume_Data!$C$2:$C$185</c:f>
              <c:numCache>
                <c:formatCode>General</c:formatCode>
                <c:ptCount val="184"/>
                <c:pt idx="0">
                  <c:v>0.99932066029727895</c:v>
                </c:pt>
                <c:pt idx="1">
                  <c:v>0.99936871549921047</c:v>
                </c:pt>
                <c:pt idx="2">
                  <c:v>0.99935492914074631</c:v>
                </c:pt>
                <c:pt idx="3">
                  <c:v>0.99940445130714184</c:v>
                </c:pt>
                <c:pt idx="4">
                  <c:v>0.99944687919500397</c:v>
                </c:pt>
                <c:pt idx="5">
                  <c:v>0.99943009968988472</c:v>
                </c:pt>
                <c:pt idx="6">
                  <c:v>0.99942706591921471</c:v>
                </c:pt>
                <c:pt idx="7">
                  <c:v>0.99962942145072819</c:v>
                </c:pt>
                <c:pt idx="8">
                  <c:v>0.9996574845017675</c:v>
                </c:pt>
                <c:pt idx="9">
                  <c:v>0.99968490038682656</c:v>
                </c:pt>
                <c:pt idx="10">
                  <c:v>0.99958915313409624</c:v>
                </c:pt>
                <c:pt idx="11">
                  <c:v>0.99951200643777727</c:v>
                </c:pt>
                <c:pt idx="12">
                  <c:v>0.99949899332498859</c:v>
                </c:pt>
                <c:pt idx="13">
                  <c:v>0.99956561745141259</c:v>
                </c:pt>
                <c:pt idx="14">
                  <c:v>0.99957049002236809</c:v>
                </c:pt>
                <c:pt idx="15">
                  <c:v>0.99962227028981687</c:v>
                </c:pt>
                <c:pt idx="16">
                  <c:v>0.99951354850408369</c:v>
                </c:pt>
                <c:pt idx="17">
                  <c:v>0.9994736547941826</c:v>
                </c:pt>
                <c:pt idx="18">
                  <c:v>0.99956498881467348</c:v>
                </c:pt>
                <c:pt idx="19">
                  <c:v>0.99958095028697624</c:v>
                </c:pt>
                <c:pt idx="20">
                  <c:v>0.99940687124787086</c:v>
                </c:pt>
                <c:pt idx="21">
                  <c:v>0.99938868029458872</c:v>
                </c:pt>
                <c:pt idx="22">
                  <c:v>0.99940751946140072</c:v>
                </c:pt>
                <c:pt idx="23">
                  <c:v>0.99960949620241346</c:v>
                </c:pt>
                <c:pt idx="24">
                  <c:v>0.99964355321051679</c:v>
                </c:pt>
                <c:pt idx="25">
                  <c:v>0.99962210831401932</c:v>
                </c:pt>
                <c:pt idx="26">
                  <c:v>0.99958277161892084</c:v>
                </c:pt>
                <c:pt idx="27">
                  <c:v>0.99954858701269556</c:v>
                </c:pt>
                <c:pt idx="28">
                  <c:v>0.99955761815496136</c:v>
                </c:pt>
                <c:pt idx="29">
                  <c:v>0.99964281630210672</c:v>
                </c:pt>
                <c:pt idx="30">
                  <c:v>0.99963923773367458</c:v>
                </c:pt>
                <c:pt idx="31">
                  <c:v>0.99944769907373576</c:v>
                </c:pt>
                <c:pt idx="32">
                  <c:v>0.99936142310360476</c:v>
                </c:pt>
                <c:pt idx="33">
                  <c:v>0.99931210901985679</c:v>
                </c:pt>
                <c:pt idx="34">
                  <c:v>0.99939083662591144</c:v>
                </c:pt>
                <c:pt idx="35">
                  <c:v>0.99937724768784275</c:v>
                </c:pt>
                <c:pt idx="36">
                  <c:v>0.99943622043811653</c:v>
                </c:pt>
                <c:pt idx="37">
                  <c:v>0.99949944846057004</c:v>
                </c:pt>
                <c:pt idx="38">
                  <c:v>0.99939533347720821</c:v>
                </c:pt>
                <c:pt idx="39">
                  <c:v>0.99944554314778755</c:v>
                </c:pt>
                <c:pt idx="40">
                  <c:v>0.99939155799357215</c:v>
                </c:pt>
                <c:pt idx="41">
                  <c:v>0.99930168242182438</c:v>
                </c:pt>
                <c:pt idx="42">
                  <c:v>0.99936951926998541</c:v>
                </c:pt>
                <c:pt idx="43">
                  <c:v>0.9993885114421317</c:v>
                </c:pt>
                <c:pt idx="44">
                  <c:v>0.99947171250405853</c:v>
                </c:pt>
                <c:pt idx="45">
                  <c:v>0.9994267993450876</c:v>
                </c:pt>
                <c:pt idx="46">
                  <c:v>0.9966113442869281</c:v>
                </c:pt>
                <c:pt idx="47">
                  <c:v>0.99947646291077619</c:v>
                </c:pt>
                <c:pt idx="48">
                  <c:v>0.99944391126364396</c:v>
                </c:pt>
                <c:pt idx="49">
                  <c:v>0.99943796760871217</c:v>
                </c:pt>
                <c:pt idx="50">
                  <c:v>0.99947234456736445</c:v>
                </c:pt>
                <c:pt idx="51">
                  <c:v>0.9994599511188802</c:v>
                </c:pt>
                <c:pt idx="52">
                  <c:v>0.99950913757129467</c:v>
                </c:pt>
                <c:pt idx="53">
                  <c:v>0.99948398177367581</c:v>
                </c:pt>
                <c:pt idx="54">
                  <c:v>0.99929735495853877</c:v>
                </c:pt>
                <c:pt idx="55">
                  <c:v>0.99946452152880449</c:v>
                </c:pt>
                <c:pt idx="56">
                  <c:v>0.99947583073479973</c:v>
                </c:pt>
                <c:pt idx="57">
                  <c:v>0.99946467338478984</c:v>
                </c:pt>
                <c:pt idx="58">
                  <c:v>0.9995814478785483</c:v>
                </c:pt>
                <c:pt idx="59">
                  <c:v>0.99946954651412068</c:v>
                </c:pt>
                <c:pt idx="60">
                  <c:v>0.99945138576148662</c:v>
                </c:pt>
                <c:pt idx="61">
                  <c:v>0.99941294910623191</c:v>
                </c:pt>
                <c:pt idx="62">
                  <c:v>0.99943903019758418</c:v>
                </c:pt>
                <c:pt idx="63">
                  <c:v>0.99937538282035088</c:v>
                </c:pt>
                <c:pt idx="64">
                  <c:v>0.99947956679898242</c:v>
                </c:pt>
                <c:pt idx="65">
                  <c:v>0.99949568187530813</c:v>
                </c:pt>
                <c:pt idx="66">
                  <c:v>0.99946676650930855</c:v>
                </c:pt>
                <c:pt idx="67">
                  <c:v>0.99948708545525478</c:v>
                </c:pt>
                <c:pt idx="68">
                  <c:v>0.99940526382822192</c:v>
                </c:pt>
                <c:pt idx="69">
                  <c:v>0.99939602116341142</c:v>
                </c:pt>
                <c:pt idx="70">
                  <c:v>0.99938897440401675</c:v>
                </c:pt>
                <c:pt idx="71">
                  <c:v>0.99940374321170689</c:v>
                </c:pt>
                <c:pt idx="72">
                  <c:v>0.99940247948491723</c:v>
                </c:pt>
                <c:pt idx="73">
                  <c:v>0.99934840415936055</c:v>
                </c:pt>
                <c:pt idx="74">
                  <c:v>0.99939992874563399</c:v>
                </c:pt>
                <c:pt idx="75">
                  <c:v>0.99937309178879596</c:v>
                </c:pt>
                <c:pt idx="76">
                  <c:v>0.99931176693338275</c:v>
                </c:pt>
                <c:pt idx="77">
                  <c:v>0.9988109409129573</c:v>
                </c:pt>
                <c:pt idx="78">
                  <c:v>0.99933409946337692</c:v>
                </c:pt>
                <c:pt idx="79">
                  <c:v>0.99934256644492248</c:v>
                </c:pt>
                <c:pt idx="80">
                  <c:v>0.99927857769363726</c:v>
                </c:pt>
                <c:pt idx="81">
                  <c:v>0.99934512094970007</c:v>
                </c:pt>
                <c:pt idx="82">
                  <c:v>0.99936065952057829</c:v>
                </c:pt>
                <c:pt idx="83">
                  <c:v>0.99936341994869859</c:v>
                </c:pt>
                <c:pt idx="84">
                  <c:v>0.99940301290910794</c:v>
                </c:pt>
                <c:pt idx="85">
                  <c:v>0.99938312991248601</c:v>
                </c:pt>
                <c:pt idx="86">
                  <c:v>0.99952277928719047</c:v>
                </c:pt>
                <c:pt idx="87">
                  <c:v>0.99926535097001601</c:v>
                </c:pt>
                <c:pt idx="88">
                  <c:v>0.99935128848446075</c:v>
                </c:pt>
                <c:pt idx="89">
                  <c:v>0.99930784135844442</c:v>
                </c:pt>
                <c:pt idx="90">
                  <c:v>0.99936330043524135</c:v>
                </c:pt>
                <c:pt idx="91">
                  <c:v>0.99926698264886638</c:v>
                </c:pt>
                <c:pt idx="92">
                  <c:v>0.99929864192509088</c:v>
                </c:pt>
                <c:pt idx="93">
                  <c:v>0.99931645671509639</c:v>
                </c:pt>
                <c:pt idx="94">
                  <c:v>0.99935277248638976</c:v>
                </c:pt>
                <c:pt idx="95">
                  <c:v>0.99944229002076634</c:v>
                </c:pt>
                <c:pt idx="96">
                  <c:v>0.99942571209743802</c:v>
                </c:pt>
                <c:pt idx="97">
                  <c:v>0.99943356757027457</c:v>
                </c:pt>
                <c:pt idx="98">
                  <c:v>0.99941776652857672</c:v>
                </c:pt>
                <c:pt idx="99">
                  <c:v>0.99953334916986336</c:v>
                </c:pt>
                <c:pt idx="100">
                  <c:v>0.99947291646722569</c:v>
                </c:pt>
                <c:pt idx="101">
                  <c:v>0.9995029984274556</c:v>
                </c:pt>
                <c:pt idx="102">
                  <c:v>0.99948212994793284</c:v>
                </c:pt>
                <c:pt idx="103">
                  <c:v>0.99937128188286106</c:v>
                </c:pt>
                <c:pt idx="104">
                  <c:v>0.99948977391716975</c:v>
                </c:pt>
                <c:pt idx="105">
                  <c:v>0.99927584370601763</c:v>
                </c:pt>
                <c:pt idx="106">
                  <c:v>0.99943142553043729</c:v>
                </c:pt>
                <c:pt idx="107">
                  <c:v>0.99951895016368952</c:v>
                </c:pt>
                <c:pt idx="108">
                  <c:v>0.99950519087397127</c:v>
                </c:pt>
                <c:pt idx="109">
                  <c:v>0.99944783679724469</c:v>
                </c:pt>
                <c:pt idx="110">
                  <c:v>0.99953156640119956</c:v>
                </c:pt>
                <c:pt idx="111">
                  <c:v>0.99949850911090066</c:v>
                </c:pt>
                <c:pt idx="112">
                  <c:v>0.9994064018451736</c:v>
                </c:pt>
                <c:pt idx="113">
                  <c:v>0.99941605339869133</c:v>
                </c:pt>
                <c:pt idx="114">
                  <c:v>0.99948644404551512</c:v>
                </c:pt>
                <c:pt idx="115">
                  <c:v>0.9995526284208418</c:v>
                </c:pt>
                <c:pt idx="116">
                  <c:v>0.99950294363124026</c:v>
                </c:pt>
                <c:pt idx="117">
                  <c:v>0.99946612498017307</c:v>
                </c:pt>
                <c:pt idx="118">
                  <c:v>0.9995437293619136</c:v>
                </c:pt>
                <c:pt idx="119">
                  <c:v>0.99935824072533241</c:v>
                </c:pt>
                <c:pt idx="120">
                  <c:v>0.99958787511381286</c:v>
                </c:pt>
                <c:pt idx="121">
                  <c:v>0.99961735355656822</c:v>
                </c:pt>
                <c:pt idx="122">
                  <c:v>0.99960810579235537</c:v>
                </c:pt>
                <c:pt idx="123">
                  <c:v>0.99960815665337821</c:v>
                </c:pt>
                <c:pt idx="124">
                  <c:v>0.99960432052636206</c:v>
                </c:pt>
                <c:pt idx="125">
                  <c:v>0.99945192809150663</c:v>
                </c:pt>
                <c:pt idx="126">
                  <c:v>0.99935819667133541</c:v>
                </c:pt>
                <c:pt idx="127">
                  <c:v>0.99942705782539876</c:v>
                </c:pt>
                <c:pt idx="128">
                  <c:v>0.99947974124221195</c:v>
                </c:pt>
                <c:pt idx="129">
                  <c:v>0.99952986465923233</c:v>
                </c:pt>
                <c:pt idx="130">
                  <c:v>0.99957401098185095</c:v>
                </c:pt>
                <c:pt idx="131">
                  <c:v>0.99951835531535849</c:v>
                </c:pt>
                <c:pt idx="132">
                  <c:v>0.99946505780376449</c:v>
                </c:pt>
                <c:pt idx="133">
                  <c:v>0.99932803656886848</c:v>
                </c:pt>
                <c:pt idx="134">
                  <c:v>0.99946132229992146</c:v>
                </c:pt>
                <c:pt idx="135">
                  <c:v>0.99947055059166934</c:v>
                </c:pt>
                <c:pt idx="136">
                  <c:v>0.9995005702113523</c:v>
                </c:pt>
                <c:pt idx="137">
                  <c:v>0.9995267873809025</c:v>
                </c:pt>
                <c:pt idx="138">
                  <c:v>0.9993686152236565</c:v>
                </c:pt>
                <c:pt idx="139">
                  <c:v>0.99936252158699634</c:v>
                </c:pt>
                <c:pt idx="140">
                  <c:v>0.99936523910285091</c:v>
                </c:pt>
                <c:pt idx="141">
                  <c:v>0.99940377385486712</c:v>
                </c:pt>
                <c:pt idx="142">
                  <c:v>0.99949266330841513</c:v>
                </c:pt>
                <c:pt idx="143">
                  <c:v>0.99944094507998571</c:v>
                </c:pt>
                <c:pt idx="144">
                  <c:v>0.9991242458714279</c:v>
                </c:pt>
                <c:pt idx="145">
                  <c:v>0.99940928216435543</c:v>
                </c:pt>
                <c:pt idx="146">
                  <c:v>0.99933926818524976</c:v>
                </c:pt>
                <c:pt idx="147">
                  <c:v>0.99930688678879764</c:v>
                </c:pt>
                <c:pt idx="148">
                  <c:v>0.99931252247480429</c:v>
                </c:pt>
                <c:pt idx="149">
                  <c:v>0.99943006702892245</c:v>
                </c:pt>
                <c:pt idx="150">
                  <c:v>0.99941959325530083</c:v>
                </c:pt>
                <c:pt idx="151">
                  <c:v>0.9993952415576226</c:v>
                </c:pt>
                <c:pt idx="152">
                  <c:v>0.99931100967483422</c:v>
                </c:pt>
                <c:pt idx="153">
                  <c:v>0.99940582783813059</c:v>
                </c:pt>
                <c:pt idx="154">
                  <c:v>0.99939788914844807</c:v>
                </c:pt>
                <c:pt idx="155">
                  <c:v>0.99939818677181069</c:v>
                </c:pt>
                <c:pt idx="156">
                  <c:v>0.99948390022837774</c:v>
                </c:pt>
                <c:pt idx="157">
                  <c:v>0.99946526188059748</c:v>
                </c:pt>
                <c:pt idx="158">
                  <c:v>0.99953367955349859</c:v>
                </c:pt>
                <c:pt idx="159">
                  <c:v>0.99951376745654907</c:v>
                </c:pt>
                <c:pt idx="160">
                  <c:v>0.99957766883993271</c:v>
                </c:pt>
                <c:pt idx="161">
                  <c:v>0.99959865114428748</c:v>
                </c:pt>
                <c:pt idx="162">
                  <c:v>0.99967419163115467</c:v>
                </c:pt>
                <c:pt idx="163">
                  <c:v>0.99965624081321347</c:v>
                </c:pt>
                <c:pt idx="164">
                  <c:v>0.99962034334851402</c:v>
                </c:pt>
                <c:pt idx="165">
                  <c:v>0.9996320279740275</c:v>
                </c:pt>
                <c:pt idx="166">
                  <c:v>0.99962139186054866</c:v>
                </c:pt>
                <c:pt idx="167">
                  <c:v>0.99965885406841237</c:v>
                </c:pt>
                <c:pt idx="168">
                  <c:v>0.99966093753232999</c:v>
                </c:pt>
                <c:pt idx="169">
                  <c:v>0.99968317827743491</c:v>
                </c:pt>
                <c:pt idx="170">
                  <c:v>0.99969631966796002</c:v>
                </c:pt>
                <c:pt idx="171">
                  <c:v>0.99963339665500972</c:v>
                </c:pt>
                <c:pt idx="172">
                  <c:v>0.99965168113151082</c:v>
                </c:pt>
                <c:pt idx="173">
                  <c:v>0.99949018786047239</c:v>
                </c:pt>
                <c:pt idx="174">
                  <c:v>0.99935038732302528</c:v>
                </c:pt>
                <c:pt idx="175">
                  <c:v>0.99928111088716587</c:v>
                </c:pt>
                <c:pt idx="176">
                  <c:v>0.99971347562306734</c:v>
                </c:pt>
                <c:pt idx="177">
                  <c:v>0.99964012915792455</c:v>
                </c:pt>
                <c:pt idx="178">
                  <c:v>0.99968323736159304</c:v>
                </c:pt>
                <c:pt idx="179">
                  <c:v>0.99966666319292297</c:v>
                </c:pt>
                <c:pt idx="180">
                  <c:v>0.99911256928053294</c:v>
                </c:pt>
                <c:pt idx="181">
                  <c:v>0.99906209676502278</c:v>
                </c:pt>
                <c:pt idx="182">
                  <c:v>0.9994667934118725</c:v>
                </c:pt>
                <c:pt idx="183">
                  <c:v>0.99960889749735593</c:v>
                </c:pt>
              </c:numCache>
            </c:numRef>
          </c:val>
          <c:smooth val="0"/>
          <c:extLst>
            <c:ext xmlns:c16="http://schemas.microsoft.com/office/drawing/2014/chart" uri="{C3380CC4-5D6E-409C-BE32-E72D297353CC}">
              <c16:uniqueId val="{00000002-77F6-4F01-B806-16BEB305D270}"/>
            </c:ext>
          </c:extLst>
        </c:ser>
        <c:dLbls>
          <c:showLegendKey val="0"/>
          <c:showVal val="0"/>
          <c:showCatName val="0"/>
          <c:showSerName val="0"/>
          <c:showPercent val="0"/>
          <c:showBubbleSize val="0"/>
        </c:dLbls>
        <c:smooth val="0"/>
        <c:axId val="486999000"/>
        <c:axId val="487002136"/>
      </c:lineChart>
      <c:catAx>
        <c:axId val="48699900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002136"/>
        <c:crosses val="autoZero"/>
        <c:auto val="1"/>
        <c:lblAlgn val="ctr"/>
        <c:lblOffset val="100"/>
        <c:noMultiLvlLbl val="0"/>
      </c:catAx>
      <c:valAx>
        <c:axId val="487002136"/>
        <c:scaling>
          <c:orientation val="minMax"/>
          <c:max val="1"/>
          <c:min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99900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ESI ID Count Availability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4146929653571298E-2"/>
          <c:y val="0.1089240697246785"/>
          <c:w val="0.92532742257177647"/>
          <c:h val="0.83214167311129483"/>
        </c:manualLayout>
      </c:layout>
      <c:lineChart>
        <c:grouping val="standard"/>
        <c:varyColors val="0"/>
        <c:ser>
          <c:idx val="0"/>
          <c:order val="0"/>
          <c:tx>
            <c:strRef>
              <c:f>Count_Data!$A$1</c:f>
              <c:strCache>
                <c:ptCount val="1"/>
                <c:pt idx="0">
                  <c:v>INITIAL (Jan23-Jun23)</c:v>
                </c:pt>
              </c:strCache>
            </c:strRef>
          </c:tx>
          <c:spPr>
            <a:ln w="28575" cap="rnd">
              <a:solidFill>
                <a:schemeClr val="accent1"/>
              </a:solidFill>
              <a:round/>
            </a:ln>
            <a:effectLst/>
          </c:spPr>
          <c:marker>
            <c:symbol val="none"/>
          </c:marker>
          <c:val>
            <c:numRef>
              <c:f>Count_Data!$A$2:$A$185</c:f>
              <c:numCache>
                <c:formatCode>General</c:formatCode>
                <c:ptCount val="184"/>
                <c:pt idx="0">
                  <c:v>0.981194547303888</c:v>
                </c:pt>
                <c:pt idx="1">
                  <c:v>0.98249117811517062</c:v>
                </c:pt>
                <c:pt idx="2">
                  <c:v>0.98235776372251538</c:v>
                </c:pt>
                <c:pt idx="3">
                  <c:v>0.98143121705306735</c:v>
                </c:pt>
                <c:pt idx="4">
                  <c:v>0.98037204729052785</c:v>
                </c:pt>
                <c:pt idx="5">
                  <c:v>0.98042396332127979</c:v>
                </c:pt>
                <c:pt idx="6">
                  <c:v>0.98113309432223894</c:v>
                </c:pt>
                <c:pt idx="7">
                  <c:v>0.982051209479603</c:v>
                </c:pt>
                <c:pt idx="8">
                  <c:v>0.98179978171058413</c:v>
                </c:pt>
                <c:pt idx="9">
                  <c:v>0.98186637599712345</c:v>
                </c:pt>
                <c:pt idx="10">
                  <c:v>0.97858380347937024</c:v>
                </c:pt>
                <c:pt idx="11">
                  <c:v>0.97757038084574288</c:v>
                </c:pt>
                <c:pt idx="12">
                  <c:v>0.97703218643167022</c:v>
                </c:pt>
                <c:pt idx="13">
                  <c:v>0.97808775321301034</c:v>
                </c:pt>
                <c:pt idx="14">
                  <c:v>0.97926300560103829</c:v>
                </c:pt>
                <c:pt idx="15">
                  <c:v>0.98004250257188086</c:v>
                </c:pt>
                <c:pt idx="16">
                  <c:v>0.97976295796300683</c:v>
                </c:pt>
                <c:pt idx="17">
                  <c:v>0.97918202542280985</c:v>
                </c:pt>
                <c:pt idx="18">
                  <c:v>0.97796855117217585</c:v>
                </c:pt>
                <c:pt idx="19">
                  <c:v>0.98030608677875508</c:v>
                </c:pt>
                <c:pt idx="20">
                  <c:v>0.98107985974532919</c:v>
                </c:pt>
                <c:pt idx="21">
                  <c:v>0.98204468256578115</c:v>
                </c:pt>
                <c:pt idx="22">
                  <c:v>0.98152236336325538</c:v>
                </c:pt>
                <c:pt idx="23">
                  <c:v>0.98138378986324137</c:v>
                </c:pt>
                <c:pt idx="24">
                  <c:v>0.9808284618691292</c:v>
                </c:pt>
                <c:pt idx="25">
                  <c:v>0.98064762395145333</c:v>
                </c:pt>
                <c:pt idx="26">
                  <c:v>0.98067886011102867</c:v>
                </c:pt>
                <c:pt idx="27">
                  <c:v>0.98162549646660857</c:v>
                </c:pt>
                <c:pt idx="28">
                  <c:v>0.98276937239699491</c:v>
                </c:pt>
                <c:pt idx="29">
                  <c:v>0.98288436371536192</c:v>
                </c:pt>
                <c:pt idx="30">
                  <c:v>0.98291603026170693</c:v>
                </c:pt>
                <c:pt idx="31">
                  <c:v>0.98185372183792496</c:v>
                </c:pt>
                <c:pt idx="32">
                  <c:v>0.9808365975299792</c:v>
                </c:pt>
                <c:pt idx="33">
                  <c:v>0.98075083475549096</c:v>
                </c:pt>
                <c:pt idx="34">
                  <c:v>0.98186357366886223</c:v>
                </c:pt>
                <c:pt idx="35">
                  <c:v>0.98302560568187369</c:v>
                </c:pt>
                <c:pt idx="36">
                  <c:v>0.98274147036824677</c:v>
                </c:pt>
                <c:pt idx="37">
                  <c:v>0.98276778698099843</c:v>
                </c:pt>
                <c:pt idx="38">
                  <c:v>0.98174947339111085</c:v>
                </c:pt>
                <c:pt idx="39">
                  <c:v>0.98085768717723498</c:v>
                </c:pt>
                <c:pt idx="40">
                  <c:v>0.98084633339315686</c:v>
                </c:pt>
                <c:pt idx="41">
                  <c:v>0.98202087350026246</c:v>
                </c:pt>
                <c:pt idx="42">
                  <c:v>0.98286111533197873</c:v>
                </c:pt>
                <c:pt idx="43">
                  <c:v>0.98306523508519006</c:v>
                </c:pt>
                <c:pt idx="44">
                  <c:v>0.98295189994587928</c:v>
                </c:pt>
                <c:pt idx="45">
                  <c:v>0.98208325433205812</c:v>
                </c:pt>
                <c:pt idx="46">
                  <c:v>0.98082699765704195</c:v>
                </c:pt>
                <c:pt idx="47">
                  <c:v>0.98089040344876932</c:v>
                </c:pt>
                <c:pt idx="48">
                  <c:v>0.98166975427066239</c:v>
                </c:pt>
                <c:pt idx="49">
                  <c:v>0.98280255108500902</c:v>
                </c:pt>
                <c:pt idx="50">
                  <c:v>0.98276109416196367</c:v>
                </c:pt>
                <c:pt idx="51">
                  <c:v>0.98286831790935203</c:v>
                </c:pt>
                <c:pt idx="52">
                  <c:v>0.98011319330403224</c:v>
                </c:pt>
                <c:pt idx="53">
                  <c:v>0.98073971676272653</c:v>
                </c:pt>
                <c:pt idx="54">
                  <c:v>0.98078439416200514</c:v>
                </c:pt>
                <c:pt idx="55">
                  <c:v>0.98136984842216868</c:v>
                </c:pt>
                <c:pt idx="56">
                  <c:v>0.98250117913077251</c:v>
                </c:pt>
                <c:pt idx="57">
                  <c:v>0.98245961930980219</c:v>
                </c:pt>
                <c:pt idx="58">
                  <c:v>0.98273393183057456</c:v>
                </c:pt>
                <c:pt idx="59">
                  <c:v>0.9815988490377785</c:v>
                </c:pt>
                <c:pt idx="60">
                  <c:v>0.98069855195170808</c:v>
                </c:pt>
                <c:pt idx="61">
                  <c:v>0.98091132951543414</c:v>
                </c:pt>
                <c:pt idx="62">
                  <c:v>0.98198091426602696</c:v>
                </c:pt>
                <c:pt idx="63">
                  <c:v>0.98317898027660944</c:v>
                </c:pt>
                <c:pt idx="64">
                  <c:v>0.98312280545758002</c:v>
                </c:pt>
                <c:pt idx="65">
                  <c:v>0.98280504964063364</c:v>
                </c:pt>
                <c:pt idx="66">
                  <c:v>0.98169503688528748</c:v>
                </c:pt>
                <c:pt idx="67">
                  <c:v>0.98076638339869082</c:v>
                </c:pt>
                <c:pt idx="68">
                  <c:v>0.98079269273903458</c:v>
                </c:pt>
                <c:pt idx="69">
                  <c:v>0.98179927737776507</c:v>
                </c:pt>
                <c:pt idx="70">
                  <c:v>0.98276064810803454</c:v>
                </c:pt>
                <c:pt idx="71">
                  <c:v>0.98270835837148518</c:v>
                </c:pt>
                <c:pt idx="72">
                  <c:v>0.98271915734791615</c:v>
                </c:pt>
                <c:pt idx="73">
                  <c:v>0.98153776854891706</c:v>
                </c:pt>
                <c:pt idx="74">
                  <c:v>0.9805575476988394</c:v>
                </c:pt>
                <c:pt idx="75">
                  <c:v>0.98086001209047113</c:v>
                </c:pt>
                <c:pt idx="76">
                  <c:v>0.98178158764391898</c:v>
                </c:pt>
                <c:pt idx="77">
                  <c:v>0.98287195673561334</c:v>
                </c:pt>
                <c:pt idx="78">
                  <c:v>0.98273966430462611</c:v>
                </c:pt>
                <c:pt idx="79">
                  <c:v>0.98275275304871301</c:v>
                </c:pt>
                <c:pt idx="80">
                  <c:v>0.98165700601409633</c:v>
                </c:pt>
                <c:pt idx="81">
                  <c:v>0.98092084090781473</c:v>
                </c:pt>
                <c:pt idx="82">
                  <c:v>0.98053839711622792</c:v>
                </c:pt>
                <c:pt idx="83">
                  <c:v>0.98187136961788313</c:v>
                </c:pt>
                <c:pt idx="84">
                  <c:v>0.98277919410259251</c:v>
                </c:pt>
                <c:pt idx="85">
                  <c:v>0.98285078945256399</c:v>
                </c:pt>
                <c:pt idx="86">
                  <c:v>0.98285216423154631</c:v>
                </c:pt>
                <c:pt idx="87">
                  <c:v>0.98176538330950702</c:v>
                </c:pt>
                <c:pt idx="88">
                  <c:v>0.98088437992239275</c:v>
                </c:pt>
                <c:pt idx="89">
                  <c:v>0.9808757340614529</c:v>
                </c:pt>
                <c:pt idx="90">
                  <c:v>0.98181589778850287</c:v>
                </c:pt>
                <c:pt idx="91">
                  <c:v>0.98287118945045093</c:v>
                </c:pt>
                <c:pt idx="92">
                  <c:v>0.98257547365894771</c:v>
                </c:pt>
                <c:pt idx="93">
                  <c:v>0.98242620139463921</c:v>
                </c:pt>
                <c:pt idx="94">
                  <c:v>0.98109571783119975</c:v>
                </c:pt>
                <c:pt idx="95">
                  <c:v>0.98021247767147868</c:v>
                </c:pt>
                <c:pt idx="96">
                  <c:v>0.98109922124045612</c:v>
                </c:pt>
                <c:pt idx="97">
                  <c:v>0.98206391862457498</c:v>
                </c:pt>
                <c:pt idx="98">
                  <c:v>0.98306267434618977</c:v>
                </c:pt>
                <c:pt idx="99">
                  <c:v>0.98294762635298982</c:v>
                </c:pt>
                <c:pt idx="100">
                  <c:v>0.98295867922998903</c:v>
                </c:pt>
                <c:pt idx="101">
                  <c:v>0.98178465259407433</c:v>
                </c:pt>
                <c:pt idx="102">
                  <c:v>0.98118232745020861</c:v>
                </c:pt>
                <c:pt idx="103">
                  <c:v>0.98099333360344132</c:v>
                </c:pt>
                <c:pt idx="104">
                  <c:v>0.98201028072188623</c:v>
                </c:pt>
                <c:pt idx="105">
                  <c:v>0.98306852779087106</c:v>
                </c:pt>
                <c:pt idx="106">
                  <c:v>0.98313760007865725</c:v>
                </c:pt>
                <c:pt idx="107">
                  <c:v>0.98294714691296436</c:v>
                </c:pt>
                <c:pt idx="108">
                  <c:v>0.98192267178692139</c:v>
                </c:pt>
                <c:pt idx="109">
                  <c:v>0.98121539442299566</c:v>
                </c:pt>
                <c:pt idx="110">
                  <c:v>0.98138847843605825</c:v>
                </c:pt>
                <c:pt idx="111">
                  <c:v>0.9822337228586715</c:v>
                </c:pt>
                <c:pt idx="112">
                  <c:v>0.98312586821097603</c:v>
                </c:pt>
                <c:pt idx="113">
                  <c:v>0.98284010832211721</c:v>
                </c:pt>
                <c:pt idx="114">
                  <c:v>0.98306836148894516</c:v>
                </c:pt>
                <c:pt idx="115">
                  <c:v>0.98219538742948054</c:v>
                </c:pt>
                <c:pt idx="116">
                  <c:v>0.98127535599301929</c:v>
                </c:pt>
                <c:pt idx="117">
                  <c:v>0.98140205142130665</c:v>
                </c:pt>
                <c:pt idx="118">
                  <c:v>0.98238353583114579</c:v>
                </c:pt>
                <c:pt idx="119">
                  <c:v>0.9832086784209374</c:v>
                </c:pt>
                <c:pt idx="120">
                  <c:v>0.98299390782323204</c:v>
                </c:pt>
                <c:pt idx="121">
                  <c:v>0.98076387513844399</c:v>
                </c:pt>
                <c:pt idx="122">
                  <c:v>0.97983419426639318</c:v>
                </c:pt>
                <c:pt idx="123">
                  <c:v>0.97903267788647796</c:v>
                </c:pt>
                <c:pt idx="124">
                  <c:v>0.97918136734784034</c:v>
                </c:pt>
                <c:pt idx="125">
                  <c:v>0.98022769329793225</c:v>
                </c:pt>
                <c:pt idx="126">
                  <c:v>0.98099017906128383</c:v>
                </c:pt>
                <c:pt idx="127">
                  <c:v>0.98080116736601941</c:v>
                </c:pt>
                <c:pt idx="128">
                  <c:v>0.9782738986744467</c:v>
                </c:pt>
                <c:pt idx="129">
                  <c:v>0.97971284494991684</c:v>
                </c:pt>
                <c:pt idx="130">
                  <c:v>0.97885630147295277</c:v>
                </c:pt>
                <c:pt idx="131">
                  <c:v>0.98131105659396722</c:v>
                </c:pt>
                <c:pt idx="132">
                  <c:v>0.9822420177199962</c:v>
                </c:pt>
                <c:pt idx="133">
                  <c:v>0.98321413375265931</c:v>
                </c:pt>
                <c:pt idx="134">
                  <c:v>0.983105011174078</c:v>
                </c:pt>
                <c:pt idx="135">
                  <c:v>0.98316181549324588</c:v>
                </c:pt>
                <c:pt idx="136">
                  <c:v>0.98222555539128109</c:v>
                </c:pt>
                <c:pt idx="137">
                  <c:v>0.98137115407852005</c:v>
                </c:pt>
                <c:pt idx="138">
                  <c:v>0.98142206655854858</c:v>
                </c:pt>
                <c:pt idx="139">
                  <c:v>0.98239120650118494</c:v>
                </c:pt>
                <c:pt idx="140">
                  <c:v>0.98343303183592234</c:v>
                </c:pt>
                <c:pt idx="141">
                  <c:v>0.98325579973427613</c:v>
                </c:pt>
                <c:pt idx="142">
                  <c:v>0.98325869389069154</c:v>
                </c:pt>
                <c:pt idx="143">
                  <c:v>0.98218869626733774</c:v>
                </c:pt>
                <c:pt idx="144">
                  <c:v>0.98108905007518588</c:v>
                </c:pt>
                <c:pt idx="145">
                  <c:v>0.98047280719708119</c:v>
                </c:pt>
                <c:pt idx="146">
                  <c:v>0.98141968340775865</c:v>
                </c:pt>
                <c:pt idx="147">
                  <c:v>0.98242975586662629</c:v>
                </c:pt>
                <c:pt idx="148">
                  <c:v>0.98341884687274772</c:v>
                </c:pt>
                <c:pt idx="149">
                  <c:v>0.98339701669553226</c:v>
                </c:pt>
                <c:pt idx="150">
                  <c:v>0.98249110164122266</c:v>
                </c:pt>
                <c:pt idx="151">
                  <c:v>0.98133441210232875</c:v>
                </c:pt>
                <c:pt idx="152">
                  <c:v>0.98143701586297649</c:v>
                </c:pt>
                <c:pt idx="153">
                  <c:v>0.98234372213631749</c:v>
                </c:pt>
                <c:pt idx="154">
                  <c:v>0.98367027220279901</c:v>
                </c:pt>
                <c:pt idx="155">
                  <c:v>0.98358476672859307</c:v>
                </c:pt>
                <c:pt idx="156">
                  <c:v>0.98341542793644798</c:v>
                </c:pt>
                <c:pt idx="157">
                  <c:v>0.98229755401654095</c:v>
                </c:pt>
                <c:pt idx="158">
                  <c:v>0.98126398613351662</c:v>
                </c:pt>
                <c:pt idx="159">
                  <c:v>0.98139410841559893</c:v>
                </c:pt>
                <c:pt idx="160">
                  <c:v>0.98223905493724195</c:v>
                </c:pt>
                <c:pt idx="161">
                  <c:v>0.98321411308858941</c:v>
                </c:pt>
                <c:pt idx="162">
                  <c:v>0.98324624857689991</c:v>
                </c:pt>
                <c:pt idx="163">
                  <c:v>0.98336788504716854</c:v>
                </c:pt>
                <c:pt idx="164">
                  <c:v>0.98230823536626466</c:v>
                </c:pt>
                <c:pt idx="165">
                  <c:v>0.98134939032086266</c:v>
                </c:pt>
                <c:pt idx="166">
                  <c:v>0.97535538103216957</c:v>
                </c:pt>
                <c:pt idx="167">
                  <c:v>0.98223551680231425</c:v>
                </c:pt>
                <c:pt idx="168">
                  <c:v>0.9832752605518722</c:v>
                </c:pt>
                <c:pt idx="169">
                  <c:v>0.98334984326034247</c:v>
                </c:pt>
                <c:pt idx="170">
                  <c:v>0.98325079866403275</c:v>
                </c:pt>
                <c:pt idx="171">
                  <c:v>0.98236223267545419</c:v>
                </c:pt>
                <c:pt idx="172">
                  <c:v>0.98139223071571158</c:v>
                </c:pt>
                <c:pt idx="173">
                  <c:v>0.98151969191569133</c:v>
                </c:pt>
                <c:pt idx="174">
                  <c:v>0.98253244907276938</c:v>
                </c:pt>
                <c:pt idx="175">
                  <c:v>0.9835670900245489</c:v>
                </c:pt>
                <c:pt idx="176">
                  <c:v>0.98336464769527809</c:v>
                </c:pt>
                <c:pt idx="177">
                  <c:v>0.98323351790513835</c:v>
                </c:pt>
                <c:pt idx="178">
                  <c:v>0.98219684365714577</c:v>
                </c:pt>
                <c:pt idx="179">
                  <c:v>0.9814830576434691</c:v>
                </c:pt>
                <c:pt idx="180">
                  <c:v>0.98117748649366754</c:v>
                </c:pt>
              </c:numCache>
            </c:numRef>
          </c:val>
          <c:smooth val="0"/>
          <c:extLst>
            <c:ext xmlns:c16="http://schemas.microsoft.com/office/drawing/2014/chart" uri="{C3380CC4-5D6E-409C-BE32-E72D297353CC}">
              <c16:uniqueId val="{00000000-1EFC-4369-A9C2-A92C4991CE6A}"/>
            </c:ext>
          </c:extLst>
        </c:ser>
        <c:ser>
          <c:idx val="1"/>
          <c:order val="1"/>
          <c:tx>
            <c:strRef>
              <c:f>Count_Data!$B$1</c:f>
              <c:strCache>
                <c:ptCount val="1"/>
                <c:pt idx="0">
                  <c:v>FINAL (Nov22-Apr23)</c:v>
                </c:pt>
              </c:strCache>
            </c:strRef>
          </c:tx>
          <c:spPr>
            <a:ln w="28575" cap="rnd">
              <a:solidFill>
                <a:schemeClr val="accent2"/>
              </a:solidFill>
              <a:round/>
            </a:ln>
            <a:effectLst/>
          </c:spPr>
          <c:marker>
            <c:symbol val="none"/>
          </c:marker>
          <c:val>
            <c:numRef>
              <c:f>Count_Data!$B$2:$B$185</c:f>
              <c:numCache>
                <c:formatCode>General</c:formatCode>
                <c:ptCount val="184"/>
                <c:pt idx="0">
                  <c:v>0.99948239675944017</c:v>
                </c:pt>
                <c:pt idx="1">
                  <c:v>0.99948267721759509</c:v>
                </c:pt>
                <c:pt idx="2">
                  <c:v>0.99941627141562028</c:v>
                </c:pt>
                <c:pt idx="3">
                  <c:v>0.99960809902139247</c:v>
                </c:pt>
                <c:pt idx="4">
                  <c:v>0.99958160032028354</c:v>
                </c:pt>
                <c:pt idx="5">
                  <c:v>0.9996195572701958</c:v>
                </c:pt>
                <c:pt idx="6">
                  <c:v>0.99952747989985113</c:v>
                </c:pt>
                <c:pt idx="7">
                  <c:v>0.99938518592992842</c:v>
                </c:pt>
                <c:pt idx="8">
                  <c:v>0.99921851311450949</c:v>
                </c:pt>
                <c:pt idx="9">
                  <c:v>0.99927358744544126</c:v>
                </c:pt>
                <c:pt idx="10">
                  <c:v>0.99921877730936204</c:v>
                </c:pt>
                <c:pt idx="11">
                  <c:v>0.99926680626456454</c:v>
                </c:pt>
                <c:pt idx="12">
                  <c:v>0.99922588015858571</c:v>
                </c:pt>
                <c:pt idx="13">
                  <c:v>0.99929533297724737</c:v>
                </c:pt>
                <c:pt idx="14">
                  <c:v>0.99939391180490156</c:v>
                </c:pt>
                <c:pt idx="15">
                  <c:v>0.99933961211725952</c:v>
                </c:pt>
                <c:pt idx="16">
                  <c:v>0.99926269497732245</c:v>
                </c:pt>
                <c:pt idx="17">
                  <c:v>0.99927832721121712</c:v>
                </c:pt>
                <c:pt idx="18">
                  <c:v>0.99924241369260469</c:v>
                </c:pt>
                <c:pt idx="19">
                  <c:v>0.99935991246666211</c:v>
                </c:pt>
                <c:pt idx="20">
                  <c:v>0.99921329121305846</c:v>
                </c:pt>
                <c:pt idx="21">
                  <c:v>0.99934787365782574</c:v>
                </c:pt>
                <c:pt idx="22">
                  <c:v>0.9993778819890371</c:v>
                </c:pt>
                <c:pt idx="23">
                  <c:v>0.9993563742323921</c:v>
                </c:pt>
                <c:pt idx="24">
                  <c:v>0.99936445577174116</c:v>
                </c:pt>
                <c:pt idx="25">
                  <c:v>0.99937626562008919</c:v>
                </c:pt>
                <c:pt idx="26">
                  <c:v>0.99940759531188461</c:v>
                </c:pt>
                <c:pt idx="27">
                  <c:v>0.99936023153998832</c:v>
                </c:pt>
                <c:pt idx="28">
                  <c:v>0.99940886464342982</c:v>
                </c:pt>
                <c:pt idx="29">
                  <c:v>0.99940718335130141</c:v>
                </c:pt>
                <c:pt idx="30">
                  <c:v>0.99937754213804764</c:v>
                </c:pt>
                <c:pt idx="31">
                  <c:v>0.99933522134779773</c:v>
                </c:pt>
                <c:pt idx="32">
                  <c:v>0.99935748584921313</c:v>
                </c:pt>
                <c:pt idx="33">
                  <c:v>0.99870490376461696</c:v>
                </c:pt>
                <c:pt idx="34">
                  <c:v>0.99863869528538862</c:v>
                </c:pt>
                <c:pt idx="35">
                  <c:v>0.99864552990690592</c:v>
                </c:pt>
                <c:pt idx="36">
                  <c:v>0.99871987636448867</c:v>
                </c:pt>
                <c:pt idx="37">
                  <c:v>0.99878685262875111</c:v>
                </c:pt>
                <c:pt idx="38">
                  <c:v>0.99973063223397818</c:v>
                </c:pt>
                <c:pt idx="39">
                  <c:v>0.9997826993388792</c:v>
                </c:pt>
                <c:pt idx="40">
                  <c:v>0.99966876881268285</c:v>
                </c:pt>
                <c:pt idx="41">
                  <c:v>0.99958828467394045</c:v>
                </c:pt>
                <c:pt idx="42">
                  <c:v>0.99957489294370738</c:v>
                </c:pt>
                <c:pt idx="43">
                  <c:v>0.99959007356937224</c:v>
                </c:pt>
                <c:pt idx="44">
                  <c:v>0.99964598898690371</c:v>
                </c:pt>
                <c:pt idx="45">
                  <c:v>0.99974066042165033</c:v>
                </c:pt>
                <c:pt idx="46">
                  <c:v>0.99983108573864343</c:v>
                </c:pt>
                <c:pt idx="47">
                  <c:v>0.99982450309411108</c:v>
                </c:pt>
                <c:pt idx="48">
                  <c:v>0.99966155269686607</c:v>
                </c:pt>
                <c:pt idx="49">
                  <c:v>0.99960584090626292</c:v>
                </c:pt>
                <c:pt idx="50">
                  <c:v>0.99974544046622393</c:v>
                </c:pt>
                <c:pt idx="51">
                  <c:v>0.99968712267708759</c:v>
                </c:pt>
                <c:pt idx="52">
                  <c:v>0.99971505878914513</c:v>
                </c:pt>
                <c:pt idx="53">
                  <c:v>0.99980308743017421</c:v>
                </c:pt>
                <c:pt idx="54">
                  <c:v>0.9997226336985654</c:v>
                </c:pt>
                <c:pt idx="55">
                  <c:v>0.99976658601882529</c:v>
                </c:pt>
                <c:pt idx="56">
                  <c:v>0.99971358817405942</c:v>
                </c:pt>
                <c:pt idx="57">
                  <c:v>0.99976637468882024</c:v>
                </c:pt>
                <c:pt idx="58">
                  <c:v>0.99973361446565312</c:v>
                </c:pt>
                <c:pt idx="59">
                  <c:v>0.99975644934425667</c:v>
                </c:pt>
                <c:pt idx="60">
                  <c:v>0.99976076813416648</c:v>
                </c:pt>
                <c:pt idx="61">
                  <c:v>0.9998062061938785</c:v>
                </c:pt>
                <c:pt idx="62">
                  <c:v>0.99973035324841775</c:v>
                </c:pt>
                <c:pt idx="63">
                  <c:v>0.99969046747853663</c:v>
                </c:pt>
                <c:pt idx="64">
                  <c:v>0.99970514494143559</c:v>
                </c:pt>
                <c:pt idx="65">
                  <c:v>0.99976647682304198</c:v>
                </c:pt>
                <c:pt idx="66">
                  <c:v>0.99968443575573784</c:v>
                </c:pt>
                <c:pt idx="67">
                  <c:v>0.99980510643485176</c:v>
                </c:pt>
                <c:pt idx="68">
                  <c:v>0.99973025244299674</c:v>
                </c:pt>
                <c:pt idx="69">
                  <c:v>0.99972319658541264</c:v>
                </c:pt>
                <c:pt idx="70">
                  <c:v>0.999686599283237</c:v>
                </c:pt>
                <c:pt idx="71">
                  <c:v>0.9973416933066146</c:v>
                </c:pt>
                <c:pt idx="72">
                  <c:v>0.99731459573062908</c:v>
                </c:pt>
                <c:pt idx="73">
                  <c:v>0.9973341496497008</c:v>
                </c:pt>
                <c:pt idx="74">
                  <c:v>0.99730879563113883</c:v>
                </c:pt>
                <c:pt idx="75">
                  <c:v>0.9973561905121151</c:v>
                </c:pt>
                <c:pt idx="76">
                  <c:v>0.99735062951707931</c:v>
                </c:pt>
                <c:pt idx="77">
                  <c:v>0.99727917255478227</c:v>
                </c:pt>
                <c:pt idx="78">
                  <c:v>0.99729267049562953</c:v>
                </c:pt>
                <c:pt idx="79">
                  <c:v>0.99973438329470665</c:v>
                </c:pt>
                <c:pt idx="80">
                  <c:v>0.99976269398030426</c:v>
                </c:pt>
                <c:pt idx="81">
                  <c:v>0.99976257791265055</c:v>
                </c:pt>
                <c:pt idx="82">
                  <c:v>0.99975141389549183</c:v>
                </c:pt>
                <c:pt idx="83">
                  <c:v>0.99968159447366089</c:v>
                </c:pt>
                <c:pt idx="84">
                  <c:v>0.9997124983348965</c:v>
                </c:pt>
                <c:pt idx="85">
                  <c:v>0.99968187660309693</c:v>
                </c:pt>
                <c:pt idx="86">
                  <c:v>0.99975147644569651</c:v>
                </c:pt>
                <c:pt idx="87">
                  <c:v>0.99972607173349226</c:v>
                </c:pt>
                <c:pt idx="88">
                  <c:v>0.99971008468800748</c:v>
                </c:pt>
                <c:pt idx="89">
                  <c:v>0.99976613332830711</c:v>
                </c:pt>
                <c:pt idx="90">
                  <c:v>0.99978163729620106</c:v>
                </c:pt>
                <c:pt idx="91">
                  <c:v>0.99971699472707354</c:v>
                </c:pt>
                <c:pt idx="92">
                  <c:v>0.99978297426942941</c:v>
                </c:pt>
                <c:pt idx="93">
                  <c:v>0.99971364411978925</c:v>
                </c:pt>
                <c:pt idx="94">
                  <c:v>0.99973908629857089</c:v>
                </c:pt>
                <c:pt idx="95">
                  <c:v>0.99974356065044823</c:v>
                </c:pt>
                <c:pt idx="96">
                  <c:v>0.99980593441401622</c:v>
                </c:pt>
                <c:pt idx="97">
                  <c:v>0.99976774767949184</c:v>
                </c:pt>
                <c:pt idx="98">
                  <c:v>0.99970962558935028</c:v>
                </c:pt>
                <c:pt idx="99">
                  <c:v>0.99977820926482752</c:v>
                </c:pt>
                <c:pt idx="100">
                  <c:v>0.99977439295590353</c:v>
                </c:pt>
                <c:pt idx="101">
                  <c:v>0.99970897614013365</c:v>
                </c:pt>
                <c:pt idx="102">
                  <c:v>0.99976240424593654</c:v>
                </c:pt>
                <c:pt idx="103">
                  <c:v>0.99969027047728587</c:v>
                </c:pt>
                <c:pt idx="104">
                  <c:v>0.99973228577749607</c:v>
                </c:pt>
                <c:pt idx="105">
                  <c:v>0.99968831067110242</c:v>
                </c:pt>
                <c:pt idx="106">
                  <c:v>0.99973765172392681</c:v>
                </c:pt>
                <c:pt idx="107">
                  <c:v>0.99973136636015425</c:v>
                </c:pt>
                <c:pt idx="108">
                  <c:v>0.99974960250481748</c:v>
                </c:pt>
                <c:pt idx="109">
                  <c:v>0.9997529555204715</c:v>
                </c:pt>
                <c:pt idx="110">
                  <c:v>0.99977686746199812</c:v>
                </c:pt>
                <c:pt idx="111">
                  <c:v>0.99977216675609437</c:v>
                </c:pt>
                <c:pt idx="112">
                  <c:v>0.99979992311596644</c:v>
                </c:pt>
                <c:pt idx="113">
                  <c:v>0.99980922987960552</c:v>
                </c:pt>
                <c:pt idx="114">
                  <c:v>0.99974247172639319</c:v>
                </c:pt>
                <c:pt idx="115">
                  <c:v>0.99972725171545296</c:v>
                </c:pt>
                <c:pt idx="116">
                  <c:v>0.99982362195049601</c:v>
                </c:pt>
                <c:pt idx="117">
                  <c:v>0.99980467150937646</c:v>
                </c:pt>
                <c:pt idx="118">
                  <c:v>0.9997019865088822</c:v>
                </c:pt>
                <c:pt idx="119">
                  <c:v>0.9997787625692528</c:v>
                </c:pt>
                <c:pt idx="120">
                  <c:v>0.99979115966215426</c:v>
                </c:pt>
                <c:pt idx="121">
                  <c:v>0.99974423462738637</c:v>
                </c:pt>
                <c:pt idx="122">
                  <c:v>0.99981930297515975</c:v>
                </c:pt>
                <c:pt idx="123">
                  <c:v>0.99976878460955065</c:v>
                </c:pt>
                <c:pt idx="124">
                  <c:v>0.99973683369697752</c:v>
                </c:pt>
                <c:pt idx="125">
                  <c:v>0.99977126427941865</c:v>
                </c:pt>
                <c:pt idx="126">
                  <c:v>0.99977983411776195</c:v>
                </c:pt>
                <c:pt idx="127">
                  <c:v>0.99980722222077778</c:v>
                </c:pt>
                <c:pt idx="128">
                  <c:v>0.99977716153312868</c:v>
                </c:pt>
                <c:pt idx="129">
                  <c:v>0.99979600183400297</c:v>
                </c:pt>
                <c:pt idx="130">
                  <c:v>0.99980455267255963</c:v>
                </c:pt>
                <c:pt idx="131">
                  <c:v>0.99969958822420502</c:v>
                </c:pt>
                <c:pt idx="132">
                  <c:v>0.9998074107740057</c:v>
                </c:pt>
                <c:pt idx="133">
                  <c:v>0.99978107608837297</c:v>
                </c:pt>
                <c:pt idx="134">
                  <c:v>0.99976648840009164</c:v>
                </c:pt>
                <c:pt idx="135">
                  <c:v>0.9997276589047186</c:v>
                </c:pt>
                <c:pt idx="136">
                  <c:v>0.99979956436180117</c:v>
                </c:pt>
                <c:pt idx="137">
                  <c:v>0.99974278638923064</c:v>
                </c:pt>
                <c:pt idx="138">
                  <c:v>0.99981998798930172</c:v>
                </c:pt>
                <c:pt idx="139">
                  <c:v>0.9997900534058608</c:v>
                </c:pt>
                <c:pt idx="140">
                  <c:v>0.99978214909117447</c:v>
                </c:pt>
                <c:pt idx="141">
                  <c:v>0.99971426306031186</c:v>
                </c:pt>
                <c:pt idx="142">
                  <c:v>0.9997302507962611</c:v>
                </c:pt>
                <c:pt idx="143">
                  <c:v>0.99975105344708115</c:v>
                </c:pt>
                <c:pt idx="144">
                  <c:v>0.99981264570969808</c:v>
                </c:pt>
                <c:pt idx="145">
                  <c:v>0.99974623714954569</c:v>
                </c:pt>
                <c:pt idx="146">
                  <c:v>0.99981191069059572</c:v>
                </c:pt>
                <c:pt idx="147">
                  <c:v>0.99979399450709727</c:v>
                </c:pt>
                <c:pt idx="148">
                  <c:v>0.99978560091279112</c:v>
                </c:pt>
                <c:pt idx="149">
                  <c:v>0.99979415687397355</c:v>
                </c:pt>
                <c:pt idx="150">
                  <c:v>0.99976496121983771</c:v>
                </c:pt>
                <c:pt idx="151">
                  <c:v>0.99979586557940048</c:v>
                </c:pt>
                <c:pt idx="152">
                  <c:v>0.99974752158183544</c:v>
                </c:pt>
                <c:pt idx="153">
                  <c:v>0.99916341737695613</c:v>
                </c:pt>
                <c:pt idx="154">
                  <c:v>0.99982544202295387</c:v>
                </c:pt>
                <c:pt idx="155">
                  <c:v>0.99982682317434723</c:v>
                </c:pt>
                <c:pt idx="156">
                  <c:v>0.99980719629925652</c:v>
                </c:pt>
                <c:pt idx="157">
                  <c:v>0.99977234537653481</c:v>
                </c:pt>
                <c:pt idx="158">
                  <c:v>0.99972699149446886</c:v>
                </c:pt>
                <c:pt idx="159">
                  <c:v>0.99976023698473049</c:v>
                </c:pt>
                <c:pt idx="160">
                  <c:v>0.99980449619212464</c:v>
                </c:pt>
                <c:pt idx="161">
                  <c:v>0.99981601374818418</c:v>
                </c:pt>
                <c:pt idx="162">
                  <c:v>0.999780451918167</c:v>
                </c:pt>
                <c:pt idx="163">
                  <c:v>0.99981160479850606</c:v>
                </c:pt>
                <c:pt idx="164">
                  <c:v>0.99979680159534834</c:v>
                </c:pt>
                <c:pt idx="165">
                  <c:v>0.99977272031060238</c:v>
                </c:pt>
                <c:pt idx="166">
                  <c:v>0.99974690480260797</c:v>
                </c:pt>
                <c:pt idx="167">
                  <c:v>0.99981731448588662</c:v>
                </c:pt>
                <c:pt idx="168">
                  <c:v>0.99975891260693162</c:v>
                </c:pt>
                <c:pt idx="169">
                  <c:v>0.99977930045778796</c:v>
                </c:pt>
                <c:pt idx="170">
                  <c:v>0.99976485992060815</c:v>
                </c:pt>
                <c:pt idx="171">
                  <c:v>0.9997717971395117</c:v>
                </c:pt>
                <c:pt idx="172">
                  <c:v>0.99976884539757849</c:v>
                </c:pt>
                <c:pt idx="173">
                  <c:v>0.99972192518651515</c:v>
                </c:pt>
                <c:pt idx="174">
                  <c:v>0.9997541720072417</c:v>
                </c:pt>
                <c:pt idx="175">
                  <c:v>0.99981234628135762</c:v>
                </c:pt>
                <c:pt idx="176">
                  <c:v>0.99978507228904057</c:v>
                </c:pt>
                <c:pt idx="177">
                  <c:v>0.99977669735010488</c:v>
                </c:pt>
                <c:pt idx="178">
                  <c:v>0.99982003603722813</c:v>
                </c:pt>
                <c:pt idx="179">
                  <c:v>0.99981447939561019</c:v>
                </c:pt>
                <c:pt idx="180">
                  <c:v>0.99981114671345295</c:v>
                </c:pt>
              </c:numCache>
            </c:numRef>
          </c:val>
          <c:smooth val="0"/>
          <c:extLst>
            <c:ext xmlns:c16="http://schemas.microsoft.com/office/drawing/2014/chart" uri="{C3380CC4-5D6E-409C-BE32-E72D297353CC}">
              <c16:uniqueId val="{00000001-1EFC-4369-A9C2-A92C4991CE6A}"/>
            </c:ext>
          </c:extLst>
        </c:ser>
        <c:ser>
          <c:idx val="2"/>
          <c:order val="2"/>
          <c:tx>
            <c:strRef>
              <c:f>Count_Data!$C$1</c:f>
              <c:strCache>
                <c:ptCount val="1"/>
                <c:pt idx="0">
                  <c:v>TRUEUP (Jul22-Dec22)</c:v>
                </c:pt>
              </c:strCache>
            </c:strRef>
          </c:tx>
          <c:spPr>
            <a:ln w="28575" cap="rnd">
              <a:solidFill>
                <a:schemeClr val="accent3"/>
              </a:solidFill>
              <a:round/>
            </a:ln>
            <a:effectLst/>
          </c:spPr>
          <c:marker>
            <c:symbol val="none"/>
          </c:marker>
          <c:val>
            <c:numRef>
              <c:f>Count_Data!$C$2:$C$185</c:f>
              <c:numCache>
                <c:formatCode>General</c:formatCode>
                <c:ptCount val="184"/>
                <c:pt idx="0">
                  <c:v>0.99945005900708084</c:v>
                </c:pt>
                <c:pt idx="1">
                  <c:v>0.9995063218061746</c:v>
                </c:pt>
                <c:pt idx="2">
                  <c:v>0.99950907222526419</c:v>
                </c:pt>
                <c:pt idx="3">
                  <c:v>0.99945406631212852</c:v>
                </c:pt>
                <c:pt idx="4">
                  <c:v>0.9995394341966608</c:v>
                </c:pt>
                <c:pt idx="5">
                  <c:v>0.99952823407790015</c:v>
                </c:pt>
                <c:pt idx="6">
                  <c:v>0.99952602067734797</c:v>
                </c:pt>
                <c:pt idx="7">
                  <c:v>0.99942696131395203</c:v>
                </c:pt>
                <c:pt idx="8">
                  <c:v>0.99945148196101763</c:v>
                </c:pt>
                <c:pt idx="9">
                  <c:v>0.99945660589392638</c:v>
                </c:pt>
                <c:pt idx="10">
                  <c:v>0.99939404739351656</c:v>
                </c:pt>
                <c:pt idx="11">
                  <c:v>0.99948057906749888</c:v>
                </c:pt>
                <c:pt idx="12">
                  <c:v>0.99945886823872665</c:v>
                </c:pt>
                <c:pt idx="13">
                  <c:v>0.999483004361854</c:v>
                </c:pt>
                <c:pt idx="14">
                  <c:v>0.99939343578833795</c:v>
                </c:pt>
                <c:pt idx="15">
                  <c:v>0.99944568804767508</c:v>
                </c:pt>
                <c:pt idx="16">
                  <c:v>0.99943944269585216</c:v>
                </c:pt>
                <c:pt idx="17">
                  <c:v>0.99936887788436679</c:v>
                </c:pt>
                <c:pt idx="18">
                  <c:v>0.99935320437392727</c:v>
                </c:pt>
                <c:pt idx="19">
                  <c:v>0.99934465460100053</c:v>
                </c:pt>
                <c:pt idx="20">
                  <c:v>0.99933124084358815</c:v>
                </c:pt>
                <c:pt idx="21">
                  <c:v>0.99932230261267518</c:v>
                </c:pt>
                <c:pt idx="22">
                  <c:v>0.9993565323022533</c:v>
                </c:pt>
                <c:pt idx="23">
                  <c:v>0.99935503455778529</c:v>
                </c:pt>
                <c:pt idx="24">
                  <c:v>0.99930250634468254</c:v>
                </c:pt>
                <c:pt idx="25">
                  <c:v>0.99927696191658155</c:v>
                </c:pt>
                <c:pt idx="26">
                  <c:v>0.99929313552447174</c:v>
                </c:pt>
                <c:pt idx="27">
                  <c:v>0.99913130002530326</c:v>
                </c:pt>
                <c:pt idx="28">
                  <c:v>0.99928613538612787</c:v>
                </c:pt>
                <c:pt idx="29">
                  <c:v>0.99930044361411996</c:v>
                </c:pt>
                <c:pt idx="30">
                  <c:v>0.99929782320199356</c:v>
                </c:pt>
                <c:pt idx="31">
                  <c:v>0.99922123631263826</c:v>
                </c:pt>
                <c:pt idx="32">
                  <c:v>0.99861578934029194</c:v>
                </c:pt>
                <c:pt idx="33">
                  <c:v>0.998619893434051</c:v>
                </c:pt>
                <c:pt idx="34">
                  <c:v>0.99862305564809939</c:v>
                </c:pt>
                <c:pt idx="35">
                  <c:v>0.99861780911886522</c:v>
                </c:pt>
                <c:pt idx="36">
                  <c:v>0.99865469492002867</c:v>
                </c:pt>
                <c:pt idx="37">
                  <c:v>0.99867541436515805</c:v>
                </c:pt>
                <c:pt idx="38">
                  <c:v>0.99862449190695524</c:v>
                </c:pt>
                <c:pt idx="39">
                  <c:v>0.99865039199660244</c:v>
                </c:pt>
                <c:pt idx="40">
                  <c:v>0.99868229723301138</c:v>
                </c:pt>
                <c:pt idx="41">
                  <c:v>0.99869686785331591</c:v>
                </c:pt>
                <c:pt idx="42">
                  <c:v>0.99869363069476258</c:v>
                </c:pt>
                <c:pt idx="43">
                  <c:v>0.99871726489584089</c:v>
                </c:pt>
                <c:pt idx="44">
                  <c:v>0.99871527021808715</c:v>
                </c:pt>
                <c:pt idx="45">
                  <c:v>0.99865885912817987</c:v>
                </c:pt>
                <c:pt idx="46">
                  <c:v>0.99295870153750254</c:v>
                </c:pt>
                <c:pt idx="47">
                  <c:v>0.9987280679045808</c:v>
                </c:pt>
                <c:pt idx="48">
                  <c:v>0.99872598830409354</c:v>
                </c:pt>
                <c:pt idx="49">
                  <c:v>0.99872767473982138</c:v>
                </c:pt>
                <c:pt idx="50">
                  <c:v>0.99875266706452248</c:v>
                </c:pt>
                <c:pt idx="51">
                  <c:v>0.99875042132893699</c:v>
                </c:pt>
                <c:pt idx="52">
                  <c:v>0.99872399002294676</c:v>
                </c:pt>
                <c:pt idx="53">
                  <c:v>0.9987298531167369</c:v>
                </c:pt>
                <c:pt idx="54">
                  <c:v>0.99873067212264377</c:v>
                </c:pt>
                <c:pt idx="55">
                  <c:v>0.99872526228093372</c:v>
                </c:pt>
                <c:pt idx="56">
                  <c:v>0.99871551644905898</c:v>
                </c:pt>
                <c:pt idx="57">
                  <c:v>0.99874174245101588</c:v>
                </c:pt>
                <c:pt idx="58">
                  <c:v>0.99886357897178402</c:v>
                </c:pt>
                <c:pt idx="59">
                  <c:v>0.99871783855590779</c:v>
                </c:pt>
                <c:pt idx="60">
                  <c:v>0.99872721161946298</c:v>
                </c:pt>
                <c:pt idx="61">
                  <c:v>0.99885406541094923</c:v>
                </c:pt>
                <c:pt idx="62">
                  <c:v>0.99885985040728453</c:v>
                </c:pt>
                <c:pt idx="63">
                  <c:v>0.99885324862380487</c:v>
                </c:pt>
                <c:pt idx="64">
                  <c:v>0.99888419706524001</c:v>
                </c:pt>
                <c:pt idx="65">
                  <c:v>0.9988868168611702</c:v>
                </c:pt>
                <c:pt idx="66">
                  <c:v>0.99886399519508251</c:v>
                </c:pt>
                <c:pt idx="67">
                  <c:v>0.99886315830960182</c:v>
                </c:pt>
                <c:pt idx="68">
                  <c:v>0.99886064629140747</c:v>
                </c:pt>
                <c:pt idx="69">
                  <c:v>0.99885558283406672</c:v>
                </c:pt>
                <c:pt idx="70">
                  <c:v>0.9988475846536482</c:v>
                </c:pt>
                <c:pt idx="71">
                  <c:v>0.99886227590457732</c:v>
                </c:pt>
                <c:pt idx="72">
                  <c:v>0.99886887377810996</c:v>
                </c:pt>
                <c:pt idx="73">
                  <c:v>0.99884547940784907</c:v>
                </c:pt>
                <c:pt idx="74">
                  <c:v>0.99884885789697442</c:v>
                </c:pt>
                <c:pt idx="75">
                  <c:v>0.99878498346275968</c:v>
                </c:pt>
                <c:pt idx="76">
                  <c:v>0.99877187657185029</c:v>
                </c:pt>
                <c:pt idx="77">
                  <c:v>0.9987873996765817</c:v>
                </c:pt>
                <c:pt idx="78">
                  <c:v>0.99881064190062963</c:v>
                </c:pt>
                <c:pt idx="79">
                  <c:v>0.99877486937881432</c:v>
                </c:pt>
                <c:pt idx="80">
                  <c:v>0.99874598890322952</c:v>
                </c:pt>
                <c:pt idx="81">
                  <c:v>0.99899073238579994</c:v>
                </c:pt>
                <c:pt idx="82">
                  <c:v>0.99896116442302196</c:v>
                </c:pt>
                <c:pt idx="83">
                  <c:v>0.99895148950424051</c:v>
                </c:pt>
                <c:pt idx="84">
                  <c:v>0.99899586032265064</c:v>
                </c:pt>
                <c:pt idx="85">
                  <c:v>0.99900888119209386</c:v>
                </c:pt>
                <c:pt idx="86">
                  <c:v>0.99895430452840217</c:v>
                </c:pt>
                <c:pt idx="87">
                  <c:v>0.99898140281294323</c:v>
                </c:pt>
                <c:pt idx="88">
                  <c:v>0.99888651513254101</c:v>
                </c:pt>
                <c:pt idx="89">
                  <c:v>0.99891866728172296</c:v>
                </c:pt>
                <c:pt idx="90">
                  <c:v>0.99897647640226095</c:v>
                </c:pt>
                <c:pt idx="91">
                  <c:v>0.99908378380837126</c:v>
                </c:pt>
                <c:pt idx="92">
                  <c:v>0.99907458131845617</c:v>
                </c:pt>
                <c:pt idx="93">
                  <c:v>0.99898448235704773</c:v>
                </c:pt>
                <c:pt idx="94">
                  <c:v>0.99894337944592604</c:v>
                </c:pt>
                <c:pt idx="95">
                  <c:v>0.9989604599696712</c:v>
                </c:pt>
                <c:pt idx="96">
                  <c:v>0.99901038953918697</c:v>
                </c:pt>
                <c:pt idx="97">
                  <c:v>0.99901386863260022</c:v>
                </c:pt>
                <c:pt idx="98">
                  <c:v>0.99908570696752586</c:v>
                </c:pt>
                <c:pt idx="99">
                  <c:v>0.99910653042542952</c:v>
                </c:pt>
                <c:pt idx="100">
                  <c:v>0.99899652889940704</c:v>
                </c:pt>
                <c:pt idx="101">
                  <c:v>0.99906680648997404</c:v>
                </c:pt>
                <c:pt idx="102">
                  <c:v>0.99895425908041313</c:v>
                </c:pt>
                <c:pt idx="103">
                  <c:v>0.99896843719231077</c:v>
                </c:pt>
                <c:pt idx="104">
                  <c:v>0.99906167979492955</c:v>
                </c:pt>
                <c:pt idx="105">
                  <c:v>0.99904895698463703</c:v>
                </c:pt>
                <c:pt idx="106">
                  <c:v>0.99904063001617627</c:v>
                </c:pt>
                <c:pt idx="107">
                  <c:v>0.99913016580023628</c:v>
                </c:pt>
                <c:pt idx="108">
                  <c:v>0.99901348949139668</c:v>
                </c:pt>
                <c:pt idx="109">
                  <c:v>0.99902922365536395</c:v>
                </c:pt>
                <c:pt idx="110">
                  <c:v>0.99905869919450296</c:v>
                </c:pt>
                <c:pt idx="111">
                  <c:v>0.99902676877647145</c:v>
                </c:pt>
                <c:pt idx="112">
                  <c:v>0.99912966801272873</c:v>
                </c:pt>
                <c:pt idx="113">
                  <c:v>0.99916728424240109</c:v>
                </c:pt>
                <c:pt idx="114">
                  <c:v>0.99914077186870665</c:v>
                </c:pt>
                <c:pt idx="115">
                  <c:v>0.99907144195391817</c:v>
                </c:pt>
                <c:pt idx="116">
                  <c:v>0.99905470523147333</c:v>
                </c:pt>
                <c:pt idx="117">
                  <c:v>0.99909002787046353</c:v>
                </c:pt>
                <c:pt idx="118">
                  <c:v>0.99916137934055893</c:v>
                </c:pt>
                <c:pt idx="119">
                  <c:v>0.99918617865264092</c:v>
                </c:pt>
                <c:pt idx="120">
                  <c:v>0.99912334697264726</c:v>
                </c:pt>
                <c:pt idx="121">
                  <c:v>0.99905539574997781</c:v>
                </c:pt>
                <c:pt idx="122">
                  <c:v>0.99912636444868463</c:v>
                </c:pt>
                <c:pt idx="123">
                  <c:v>0.99906325569745935</c:v>
                </c:pt>
                <c:pt idx="124">
                  <c:v>0.99906393521635051</c:v>
                </c:pt>
                <c:pt idx="125">
                  <c:v>0.99900018881035413</c:v>
                </c:pt>
                <c:pt idx="126">
                  <c:v>0.99902702525104692</c:v>
                </c:pt>
                <c:pt idx="127">
                  <c:v>0.99899717970793511</c:v>
                </c:pt>
                <c:pt idx="128">
                  <c:v>0.99903053238084072</c:v>
                </c:pt>
                <c:pt idx="129">
                  <c:v>0.99892951379741224</c:v>
                </c:pt>
                <c:pt idx="130">
                  <c:v>0.99881677936027191</c:v>
                </c:pt>
                <c:pt idx="131">
                  <c:v>0.9986951931672764</c:v>
                </c:pt>
                <c:pt idx="132">
                  <c:v>0.9988346739911228</c:v>
                </c:pt>
                <c:pt idx="133">
                  <c:v>0.9987852422797886</c:v>
                </c:pt>
                <c:pt idx="134">
                  <c:v>0.99882917294976514</c:v>
                </c:pt>
                <c:pt idx="135">
                  <c:v>0.99878750077126244</c:v>
                </c:pt>
                <c:pt idx="136">
                  <c:v>0.99876729441773449</c:v>
                </c:pt>
                <c:pt idx="137">
                  <c:v>0.9988218978737694</c:v>
                </c:pt>
                <c:pt idx="138">
                  <c:v>0.99877025677978659</c:v>
                </c:pt>
                <c:pt idx="139">
                  <c:v>0.99870980514513541</c:v>
                </c:pt>
                <c:pt idx="140">
                  <c:v>0.99871791986445835</c:v>
                </c:pt>
                <c:pt idx="141">
                  <c:v>0.99869843522520685</c:v>
                </c:pt>
                <c:pt idx="142">
                  <c:v>0.9988253840877156</c:v>
                </c:pt>
                <c:pt idx="143">
                  <c:v>0.99871641963267443</c:v>
                </c:pt>
                <c:pt idx="144">
                  <c:v>0.99881087770876875</c:v>
                </c:pt>
                <c:pt idx="145">
                  <c:v>0.9988317242864343</c:v>
                </c:pt>
                <c:pt idx="146">
                  <c:v>0.99882215189889156</c:v>
                </c:pt>
                <c:pt idx="147">
                  <c:v>0.99883048220634685</c:v>
                </c:pt>
                <c:pt idx="148">
                  <c:v>0.99882376723695077</c:v>
                </c:pt>
                <c:pt idx="149">
                  <c:v>0.99881444276261189</c:v>
                </c:pt>
                <c:pt idx="150">
                  <c:v>0.99879406031190321</c:v>
                </c:pt>
                <c:pt idx="151">
                  <c:v>0.99882245178666085</c:v>
                </c:pt>
                <c:pt idx="152">
                  <c:v>0.99882219788343751</c:v>
                </c:pt>
                <c:pt idx="153">
                  <c:v>0.9987953619570582</c:v>
                </c:pt>
                <c:pt idx="154">
                  <c:v>0.99877846179663199</c:v>
                </c:pt>
                <c:pt idx="155">
                  <c:v>0.99881801641799928</c:v>
                </c:pt>
                <c:pt idx="156">
                  <c:v>0.99941453977419137</c:v>
                </c:pt>
                <c:pt idx="157">
                  <c:v>0.99937577825734492</c:v>
                </c:pt>
                <c:pt idx="158">
                  <c:v>0.99933593853895542</c:v>
                </c:pt>
                <c:pt idx="159">
                  <c:v>0.99941057834778269</c:v>
                </c:pt>
                <c:pt idx="160">
                  <c:v>0.99947798445087033</c:v>
                </c:pt>
                <c:pt idx="161">
                  <c:v>0.9997821945471107</c:v>
                </c:pt>
                <c:pt idx="162">
                  <c:v>0.99978928391941846</c:v>
                </c:pt>
                <c:pt idx="163">
                  <c:v>0.99968790192566503</c:v>
                </c:pt>
                <c:pt idx="164">
                  <c:v>0.99964518415762171</c:v>
                </c:pt>
                <c:pt idx="165">
                  <c:v>0.9996340249466783</c:v>
                </c:pt>
                <c:pt idx="166">
                  <c:v>0.99965094125987353</c:v>
                </c:pt>
                <c:pt idx="167">
                  <c:v>0.99970523917797383</c:v>
                </c:pt>
                <c:pt idx="168">
                  <c:v>0.99978338665035771</c:v>
                </c:pt>
                <c:pt idx="169">
                  <c:v>0.99983319695973827</c:v>
                </c:pt>
                <c:pt idx="170">
                  <c:v>0.999826614263436</c:v>
                </c:pt>
                <c:pt idx="171">
                  <c:v>0.99970638887377772</c:v>
                </c:pt>
                <c:pt idx="172">
                  <c:v>0.99964880794637834</c:v>
                </c:pt>
                <c:pt idx="173">
                  <c:v>0.99979150909294778</c:v>
                </c:pt>
                <c:pt idx="174">
                  <c:v>0.99973678518865428</c:v>
                </c:pt>
                <c:pt idx="175">
                  <c:v>0.99976422464735193</c:v>
                </c:pt>
                <c:pt idx="176">
                  <c:v>0.99980854994586754</c:v>
                </c:pt>
                <c:pt idx="177">
                  <c:v>0.99972809619286251</c:v>
                </c:pt>
                <c:pt idx="178">
                  <c:v>0.99981475839254985</c:v>
                </c:pt>
                <c:pt idx="179">
                  <c:v>0.99975952283968139</c:v>
                </c:pt>
                <c:pt idx="180">
                  <c:v>0.99980895320508001</c:v>
                </c:pt>
                <c:pt idx="181">
                  <c:v>0.99977532204357633</c:v>
                </c:pt>
                <c:pt idx="182">
                  <c:v>0.99979592338338175</c:v>
                </c:pt>
                <c:pt idx="183">
                  <c:v>0.99976312625668473</c:v>
                </c:pt>
              </c:numCache>
            </c:numRef>
          </c:val>
          <c:smooth val="0"/>
          <c:extLst>
            <c:ext xmlns:c16="http://schemas.microsoft.com/office/drawing/2014/chart" uri="{C3380CC4-5D6E-409C-BE32-E72D297353CC}">
              <c16:uniqueId val="{00000002-1EFC-4369-A9C2-A92C4991CE6A}"/>
            </c:ext>
          </c:extLst>
        </c:ser>
        <c:dLbls>
          <c:showLegendKey val="0"/>
          <c:showVal val="0"/>
          <c:showCatName val="0"/>
          <c:showSerName val="0"/>
          <c:showPercent val="0"/>
          <c:showBubbleSize val="0"/>
        </c:dLbls>
        <c:smooth val="0"/>
        <c:axId val="487001744"/>
        <c:axId val="486999784"/>
      </c:lineChart>
      <c:catAx>
        <c:axId val="4870017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999784"/>
        <c:crosses val="autoZero"/>
        <c:auto val="1"/>
        <c:lblAlgn val="ctr"/>
        <c:lblOffset val="100"/>
        <c:noMultiLvlLbl val="0"/>
      </c:catAx>
      <c:valAx>
        <c:axId val="486999784"/>
        <c:scaling>
          <c:orientation val="minMax"/>
          <c:max val="1"/>
          <c:min val="0.9"/>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00174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0.36728</cdr:x>
      <cdr:y>0.25304</cdr:y>
    </cdr:from>
    <cdr:to>
      <cdr:x>0.47275</cdr:x>
      <cdr:y>0.39836</cdr:y>
    </cdr:to>
    <cdr:sp macro="" textlink="">
      <cdr:nvSpPr>
        <cdr:cNvPr id="2" name="TextBox 1"/>
        <cdr:cNvSpPr txBox="1"/>
      </cdr:nvSpPr>
      <cdr:spPr>
        <a:xfrm xmlns:a="http://schemas.openxmlformats.org/drawingml/2006/main">
          <a:off x="3184270" y="159213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0.27589</cdr:x>
      <cdr:y>0.16154</cdr:y>
    </cdr:from>
    <cdr:to>
      <cdr:x>0.73866</cdr:x>
      <cdr:y>0.20117</cdr:y>
    </cdr:to>
    <cdr:sp macro="" textlink="">
      <cdr:nvSpPr>
        <cdr:cNvPr id="3" name="TextBox 2"/>
        <cdr:cNvSpPr txBox="1"/>
      </cdr:nvSpPr>
      <cdr:spPr>
        <a:xfrm xmlns:a="http://schemas.openxmlformats.org/drawingml/2006/main">
          <a:off x="2389310" y="1015512"/>
          <a:ext cx="4007827" cy="2491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t>Day 1 represents the first operating date of the ranges displayed above </a:t>
          </a:r>
        </a:p>
      </cdr:txBody>
    </cdr:sp>
  </cdr:relSizeAnchor>
</c:userShapes>
</file>

<file path=ppt/drawings/drawing2.xml><?xml version="1.0" encoding="utf-8"?>
<c:userShapes xmlns:c="http://schemas.openxmlformats.org/drawingml/2006/chart">
  <cdr:relSizeAnchor xmlns:cdr="http://schemas.openxmlformats.org/drawingml/2006/chartDrawing">
    <cdr:from>
      <cdr:x>0.27476</cdr:x>
      <cdr:y>0.15565</cdr:y>
    </cdr:from>
    <cdr:to>
      <cdr:x>0.72569</cdr:x>
      <cdr:y>0.2011</cdr:y>
    </cdr:to>
    <cdr:sp macro="" textlink="">
      <cdr:nvSpPr>
        <cdr:cNvPr id="2" name="TextBox 1"/>
        <cdr:cNvSpPr txBox="1"/>
      </cdr:nvSpPr>
      <cdr:spPr>
        <a:xfrm xmlns:a="http://schemas.openxmlformats.org/drawingml/2006/main">
          <a:off x="2379519" y="978477"/>
          <a:ext cx="3905250" cy="2857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t>Day 1 represents the first operating date of the ranges displayed above</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7/20/2023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7/20/2023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504987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87692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063412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335588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957260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917464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200339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services/comm/mkt_notices/M-A022123-03"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services/comm/mkt_notices/M-A040723-01"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hyperlink" Target="https://www.ercot.com/services/comm/mkt_notices/M-A040723-03" TargetMode="External"/><Relationship Id="rId4" Type="http://schemas.openxmlformats.org/officeDocument/2006/relationships/hyperlink" Target="https://www.ercot.com/services/comm/mkt_notices/M-A040723-02"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BFFDE4-5487-4B99-B5A9-DD2CC4A47BFC}"/>
              </a:ext>
            </a:extLst>
          </p:cNvPr>
          <p:cNvSpPr txBox="1"/>
          <p:nvPr/>
        </p:nvSpPr>
        <p:spPr>
          <a:xfrm>
            <a:off x="3657600" y="2438400"/>
            <a:ext cx="5486400" cy="2000548"/>
          </a:xfrm>
          <a:prstGeom prst="rect">
            <a:avLst/>
          </a:prstGeom>
          <a:noFill/>
        </p:spPr>
        <p:txBody>
          <a:bodyPr wrap="square" rtlCol="0">
            <a:spAutoFit/>
          </a:bodyPr>
          <a:lstStyle/>
          <a:p>
            <a:r>
              <a:rPr lang="en-US" b="1" dirty="0"/>
              <a:t>Settlement Stability</a:t>
            </a:r>
          </a:p>
          <a:p>
            <a:r>
              <a:rPr lang="en-US" sz="1600" b="1" dirty="0"/>
              <a:t>2023 Q2 Update to WMS</a:t>
            </a:r>
          </a:p>
          <a:p>
            <a:endParaRPr lang="en-US" dirty="0"/>
          </a:p>
          <a:p>
            <a:r>
              <a:rPr lang="en-US" dirty="0"/>
              <a:t>Magie Shanks</a:t>
            </a:r>
          </a:p>
          <a:p>
            <a:r>
              <a:rPr lang="en-US" dirty="0"/>
              <a:t>Manager, Settlement Services</a:t>
            </a:r>
          </a:p>
          <a:p>
            <a:endParaRPr lang="en-US" dirty="0"/>
          </a:p>
          <a:p>
            <a:r>
              <a:rPr lang="en-US" dirty="0"/>
              <a:t>08/02/2023</a:t>
            </a:r>
          </a:p>
        </p:txBody>
      </p:sp>
    </p:spTree>
    <p:extLst>
      <p:ext uri="{BB962C8B-B14F-4D97-AF65-F5344CB8AC3E}">
        <p14:creationId xmlns:p14="http://schemas.microsoft.com/office/powerpoint/2010/main" val="765563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8.2(2)(g) Net Allocation to Load - Totals and $/MWh </a:t>
            </a:r>
          </a:p>
        </p:txBody>
      </p:sp>
      <p:sp>
        <p:nvSpPr>
          <p:cNvPr id="3" name="Slide Number Placeholder 6">
            <a:extLst>
              <a:ext uri="{FF2B5EF4-FFF2-40B4-BE49-F238E27FC236}">
                <a16:creationId xmlns:a16="http://schemas.microsoft.com/office/drawing/2014/main" id="{0C9560D0-7FBD-4380-9C3E-F9B1EB297F1D}"/>
              </a:ext>
            </a:extLst>
          </p:cNvPr>
          <p:cNvSpPr>
            <a:spLocks noGrp="1"/>
          </p:cNvSpPr>
          <p:nvPr>
            <p:ph type="sldNum" sz="quarter" idx="4"/>
          </p:nvPr>
        </p:nvSpPr>
        <p:spPr/>
        <p:txBody>
          <a:bodyPr/>
          <a:lstStyle/>
          <a:p>
            <a:r>
              <a:rPr lang="en-US" dirty="0"/>
              <a:t>10</a:t>
            </a:r>
          </a:p>
        </p:txBody>
      </p:sp>
      <p:sp>
        <p:nvSpPr>
          <p:cNvPr id="4" name="Title Texts4">
            <a:extLst>
              <a:ext uri="{FF2B5EF4-FFF2-40B4-BE49-F238E27FC236}">
                <a16:creationId xmlns:a16="http://schemas.microsoft.com/office/drawing/2014/main" id="{B80B3DE5-403B-40F9-9E6C-120BC30389DF}"/>
              </a:ext>
            </a:extLst>
          </p:cNvPr>
          <p:cNvSpPr txBox="1">
            <a:spLocks/>
          </p:cNvSpPr>
          <p:nvPr/>
        </p:nvSpPr>
        <p:spPr>
          <a:xfrm>
            <a:off x="3886200" y="5742432"/>
            <a:ext cx="5105400" cy="740664"/>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aseline="30000" dirty="0">
                <a:solidFill>
                  <a:srgbClr val="000000">
                    <a:alpha val="100000"/>
                  </a:srgbClr>
                </a:solidFill>
                <a:latin typeface="Times New Roman"/>
                <a:ea typeface="Times New Roman"/>
                <a:cs typeface="Times New Roman"/>
              </a:rPr>
              <a:t>1</a:t>
            </a:r>
            <a:r>
              <a:rPr lang="en-US" sz="800" dirty="0">
                <a:solidFill>
                  <a:srgbClr val="000000">
                    <a:alpha val="100000"/>
                  </a:srgbClr>
                </a:solidFill>
                <a:latin typeface="Times New Roman"/>
                <a:ea typeface="Times New Roman"/>
                <a:cs typeface="Times New Roman"/>
              </a:rPr>
              <a:t>The total ERS charges have been evenly allocated across the contract period.</a:t>
            </a:r>
          </a:p>
          <a:p>
            <a:pPr algn="l"/>
            <a:r>
              <a:rPr lang="en-US" sz="800" baseline="30000" dirty="0">
                <a:solidFill>
                  <a:srgbClr val="000000">
                    <a:alpha val="100000"/>
                  </a:srgbClr>
                </a:solidFill>
                <a:latin typeface="Times New Roman"/>
                <a:ea typeface="Times New Roman"/>
                <a:cs typeface="Times New Roman"/>
              </a:rPr>
              <a:t>2</a:t>
            </a:r>
            <a:r>
              <a:rPr lang="en-US" sz="800" dirty="0">
                <a:solidFill>
                  <a:srgbClr val="000000">
                    <a:alpha val="100000"/>
                  </a:srgbClr>
                </a:solidFill>
                <a:latin typeface="Times New Roman"/>
                <a:ea typeface="Times New Roman"/>
                <a:cs typeface="Times New Roman"/>
              </a:rPr>
              <a:t>Zonal Auction Distribution by 2003 Congestion Management Zone, shown below.</a:t>
            </a:r>
          </a:p>
          <a:p>
            <a:pPr algn="l"/>
            <a:r>
              <a:rPr lang="en-US" sz="800" baseline="30000" dirty="0">
                <a:solidFill>
                  <a:srgbClr val="000000">
                    <a:alpha val="100000"/>
                  </a:srgbClr>
                </a:solidFill>
                <a:latin typeface="Times New Roman"/>
                <a:ea typeface="Times New Roman"/>
                <a:cs typeface="Times New Roman"/>
              </a:rPr>
              <a:t>3</a:t>
            </a:r>
            <a:r>
              <a:rPr lang="en-US" sz="800" dirty="0">
                <a:solidFill>
                  <a:srgbClr val="000000">
                    <a:alpha val="100000"/>
                  </a:srgbClr>
                </a:solidFill>
                <a:latin typeface="Times New Roman"/>
                <a:ea typeface="Times New Roman"/>
                <a:cs typeface="Times New Roman"/>
              </a:rPr>
              <a:t>The $/MWh value as calculated per PR 8.2 (2) g</a:t>
            </a:r>
          </a:p>
          <a:p>
            <a:pPr algn="l"/>
            <a:r>
              <a:rPr lang="en-US" sz="800" baseline="30000" dirty="0">
                <a:solidFill>
                  <a:srgbClr val="000000">
                    <a:alpha val="100000"/>
                  </a:srgbClr>
                </a:solidFill>
                <a:latin typeface="Times New Roman"/>
                <a:ea typeface="Times New Roman"/>
                <a:cs typeface="Times New Roman"/>
              </a:rPr>
              <a:t>4</a:t>
            </a:r>
            <a:r>
              <a:rPr lang="en-US" sz="800" dirty="0">
                <a:solidFill>
                  <a:srgbClr val="000000">
                    <a:alpha val="100000"/>
                  </a:srgbClr>
                </a:solidFill>
                <a:latin typeface="Times New Roman"/>
                <a:ea typeface="Times New Roman"/>
                <a:cs typeface="Times New Roman"/>
              </a:rPr>
              <a:t>The $/MWh value by 2003 Congestion Management Zone, as calculated per PR 8.2(2) g</a:t>
            </a:r>
          </a:p>
          <a:p>
            <a:pPr algn="l"/>
            <a:r>
              <a:rPr lang="en-US" sz="800" baseline="30000" dirty="0">
                <a:solidFill>
                  <a:srgbClr val="000000">
                    <a:alpha val="100000"/>
                  </a:srgbClr>
                </a:solidFill>
                <a:latin typeface="Times New Roman"/>
                <a:ea typeface="Times New Roman"/>
                <a:cs typeface="Times New Roman"/>
              </a:rPr>
              <a:t>5</a:t>
            </a:r>
            <a:r>
              <a:rPr lang="en-US" sz="800" dirty="0">
                <a:solidFill>
                  <a:srgbClr val="000000">
                    <a:alpha val="100000"/>
                  </a:srgbClr>
                </a:solidFill>
                <a:latin typeface="Times New Roman"/>
                <a:ea typeface="Times New Roman"/>
                <a:cs typeface="Times New Roman"/>
              </a:rPr>
              <a:t>Allocated to load from two years prior per the </a:t>
            </a:r>
            <a:r>
              <a:rPr lang="en-US" sz="800" i="1" dirty="0">
                <a:solidFill>
                  <a:srgbClr val="000000">
                    <a:alpha val="100000"/>
                  </a:srgbClr>
                </a:solidFill>
                <a:latin typeface="Times New Roman"/>
                <a:ea typeface="Times New Roman"/>
                <a:cs typeface="Times New Roman"/>
              </a:rPr>
              <a:t>Electric Reliability Organization Fee Assessment and Collection Guide</a:t>
            </a:r>
          </a:p>
        </p:txBody>
      </p:sp>
      <p:sp>
        <p:nvSpPr>
          <p:cNvPr id="5" name="Title Texts3">
            <a:extLst>
              <a:ext uri="{FF2B5EF4-FFF2-40B4-BE49-F238E27FC236}">
                <a16:creationId xmlns:a16="http://schemas.microsoft.com/office/drawing/2014/main" id="{3D0A9919-E4CF-4CB5-AA6E-FD19B54E6BF0}"/>
              </a:ext>
            </a:extLst>
          </p:cNvPr>
          <p:cNvSpPr txBox="1">
            <a:spLocks/>
          </p:cNvSpPr>
          <p:nvPr/>
        </p:nvSpPr>
        <p:spPr>
          <a:xfrm>
            <a:off x="457200" y="5394960"/>
            <a:ext cx="8229600" cy="526187"/>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0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a:t>
            </a:r>
          </a:p>
        </p:txBody>
      </p:sp>
      <p:sp>
        <p:nvSpPr>
          <p:cNvPr id="6" name="Title Texts5">
            <a:extLst>
              <a:ext uri="{FF2B5EF4-FFF2-40B4-BE49-F238E27FC236}">
                <a16:creationId xmlns:a16="http://schemas.microsoft.com/office/drawing/2014/main" id="{F0AE059C-C99A-4A44-B619-C16EB1FFBA48}"/>
              </a:ext>
            </a:extLst>
          </p:cNvPr>
          <p:cNvSpPr txBox="1">
            <a:spLocks/>
          </p:cNvSpPr>
          <p:nvPr/>
        </p:nvSpPr>
        <p:spPr>
          <a:xfrm>
            <a:off x="1676400" y="815182"/>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($M)</a:t>
            </a:r>
          </a:p>
        </p:txBody>
      </p:sp>
      <p:graphicFrame>
        <p:nvGraphicFramePr>
          <p:cNvPr id="7" name="Table 6"/>
          <p:cNvGraphicFramePr>
            <a:graphicFrameLocks noGrp="1"/>
          </p:cNvGraphicFramePr>
          <p:nvPr>
            <p:extLst>
              <p:ext uri="{D42A27DB-BD31-4B8C-83A1-F6EECF244321}">
                <p14:modId xmlns:p14="http://schemas.microsoft.com/office/powerpoint/2010/main" val="3361846320"/>
              </p:ext>
            </p:extLst>
          </p:nvPr>
        </p:nvGraphicFramePr>
        <p:xfrm>
          <a:off x="374904" y="1033272"/>
          <a:ext cx="8385048" cy="4425696"/>
        </p:xfrm>
        <a:graphic>
          <a:graphicData uri="http://schemas.openxmlformats.org/drawingml/2006/table">
            <a:tbl>
              <a:tblPr/>
              <a:tblGrid>
                <a:gridCol w="1728216">
                  <a:extLst>
                    <a:ext uri="{9D8B030D-6E8A-4147-A177-3AD203B41FA5}">
                      <a16:colId xmlns:a16="http://schemas.microsoft.com/office/drawing/2014/main" val="20000"/>
                    </a:ext>
                  </a:extLst>
                </a:gridCol>
                <a:gridCol w="512064">
                  <a:extLst>
                    <a:ext uri="{9D8B030D-6E8A-4147-A177-3AD203B41FA5}">
                      <a16:colId xmlns:a16="http://schemas.microsoft.com/office/drawing/2014/main" val="20001"/>
                    </a:ext>
                  </a:extLst>
                </a:gridCol>
                <a:gridCol w="512064">
                  <a:extLst>
                    <a:ext uri="{9D8B030D-6E8A-4147-A177-3AD203B41FA5}">
                      <a16:colId xmlns:a16="http://schemas.microsoft.com/office/drawing/2014/main" val="20002"/>
                    </a:ext>
                  </a:extLst>
                </a:gridCol>
                <a:gridCol w="512064">
                  <a:extLst>
                    <a:ext uri="{9D8B030D-6E8A-4147-A177-3AD203B41FA5}">
                      <a16:colId xmlns:a16="http://schemas.microsoft.com/office/drawing/2014/main" val="20003"/>
                    </a:ext>
                  </a:extLst>
                </a:gridCol>
                <a:gridCol w="512064">
                  <a:extLst>
                    <a:ext uri="{9D8B030D-6E8A-4147-A177-3AD203B41FA5}">
                      <a16:colId xmlns:a16="http://schemas.microsoft.com/office/drawing/2014/main" val="20004"/>
                    </a:ext>
                  </a:extLst>
                </a:gridCol>
                <a:gridCol w="512064">
                  <a:extLst>
                    <a:ext uri="{9D8B030D-6E8A-4147-A177-3AD203B41FA5}">
                      <a16:colId xmlns:a16="http://schemas.microsoft.com/office/drawing/2014/main" val="20005"/>
                    </a:ext>
                  </a:extLst>
                </a:gridCol>
                <a:gridCol w="512064">
                  <a:extLst>
                    <a:ext uri="{9D8B030D-6E8A-4147-A177-3AD203B41FA5}">
                      <a16:colId xmlns:a16="http://schemas.microsoft.com/office/drawing/2014/main" val="20006"/>
                    </a:ext>
                  </a:extLst>
                </a:gridCol>
                <a:gridCol w="512064">
                  <a:extLst>
                    <a:ext uri="{9D8B030D-6E8A-4147-A177-3AD203B41FA5}">
                      <a16:colId xmlns:a16="http://schemas.microsoft.com/office/drawing/2014/main" val="20007"/>
                    </a:ext>
                  </a:extLst>
                </a:gridCol>
                <a:gridCol w="512064">
                  <a:extLst>
                    <a:ext uri="{9D8B030D-6E8A-4147-A177-3AD203B41FA5}">
                      <a16:colId xmlns:a16="http://schemas.microsoft.com/office/drawing/2014/main" val="20008"/>
                    </a:ext>
                  </a:extLst>
                </a:gridCol>
                <a:gridCol w="512064">
                  <a:extLst>
                    <a:ext uri="{9D8B030D-6E8A-4147-A177-3AD203B41FA5}">
                      <a16:colId xmlns:a16="http://schemas.microsoft.com/office/drawing/2014/main" val="20009"/>
                    </a:ext>
                  </a:extLst>
                </a:gridCol>
                <a:gridCol w="512064">
                  <a:extLst>
                    <a:ext uri="{9D8B030D-6E8A-4147-A177-3AD203B41FA5}">
                      <a16:colId xmlns:a16="http://schemas.microsoft.com/office/drawing/2014/main" val="20010"/>
                    </a:ext>
                  </a:extLst>
                </a:gridCol>
                <a:gridCol w="512064">
                  <a:extLst>
                    <a:ext uri="{9D8B030D-6E8A-4147-A177-3AD203B41FA5}">
                      <a16:colId xmlns:a16="http://schemas.microsoft.com/office/drawing/2014/main" val="20011"/>
                    </a:ext>
                  </a:extLst>
                </a:gridCol>
                <a:gridCol w="512064">
                  <a:extLst>
                    <a:ext uri="{9D8B030D-6E8A-4147-A177-3AD203B41FA5}">
                      <a16:colId xmlns:a16="http://schemas.microsoft.com/office/drawing/2014/main" val="20012"/>
                    </a:ext>
                  </a:extLst>
                </a:gridCol>
                <a:gridCol w="512064">
                  <a:extLst>
                    <a:ext uri="{9D8B030D-6E8A-4147-A177-3AD203B41FA5}">
                      <a16:colId xmlns:a16="http://schemas.microsoft.com/office/drawing/2014/main" val="20013"/>
                    </a:ext>
                  </a:extLst>
                </a:gridCol>
              </a:tblGrid>
              <a:tr h="201168">
                <a:tc>
                  <a:txBody>
                    <a:bodyPr/>
                    <a:lstStyle/>
                    <a:p>
                      <a:pPr marL="0" marR="0" algn="l">
                        <a:lnSpc>
                          <a:spcPct val="100000"/>
                        </a:lnSpc>
                        <a:spcBef>
                          <a:spcPts val="0"/>
                        </a:spcBef>
                        <a:spcAft>
                          <a:spcPts val="0"/>
                        </a:spcAft>
                        <a:buNone/>
                      </a:pPr>
                      <a:r>
                        <a:rPr sz="800" b="1" i="0" u="none" cap="none" dirty="0">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dirty="0">
                          <a:solidFill>
                            <a:srgbClr val="000000">
                              <a:alpha val="100000"/>
                            </a:srgbClr>
                          </a:solidFill>
                          <a:latin typeface="times"/>
                          <a:cs typeface="times"/>
                          <a:sym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dirty="0">
                          <a:solidFill>
                            <a:srgbClr val="000000">
                              <a:alpha val="100000"/>
                            </a:srgbClr>
                          </a:solidFill>
                          <a:latin typeface="times"/>
                          <a:cs typeface="times"/>
                          <a:sym typeface="times"/>
                        </a:rPr>
                        <a:t>Jul 2022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Ancillary Service Settlement</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106.0</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251.7</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71.4</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37.1</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57.1</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31.6</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179.8</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23.4</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26.7</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40.4</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40.0</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53.1</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273.7</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-40.6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-19.2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4"/>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6"/>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17.7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7"/>
                  </a:ext>
                </a:extLst>
              </a:tr>
              <a:tr h="201168">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ERO Pass-Through Fee</a:t>
                      </a:r>
                      <a:r>
                        <a:rPr lang="en-US" sz="900" b="0" i="0" u="none" cap="none" baseline="30000" dirty="0">
                          <a:solidFill>
                            <a:srgbClr val="000000">
                              <a:alpha val="100000"/>
                            </a:srgbClr>
                          </a:solidFill>
                          <a:latin typeface="Times New Roman"/>
                          <a:cs typeface="Times New Roman"/>
                          <a:sym typeface="Times New Roman"/>
                        </a:rPr>
                        <a:t>5</a:t>
                      </a:r>
                      <a:endParaRPr sz="900" b="0" i="0" u="none" cap="none" baseline="30000" dirty="0">
                        <a:solidFill>
                          <a:srgbClr val="000000">
                            <a:alpha val="100000"/>
                          </a:srgbClr>
                        </a:solidFill>
                        <a:latin typeface="Times New Roman"/>
                        <a:cs typeface="Times New Roman"/>
                        <a:sym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8"/>
                  </a:ext>
                </a:extLst>
              </a:tr>
              <a:tr h="201168">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a:t>
                      </a:r>
                      <a:r>
                        <a:rPr lang="en-US" sz="900" b="0" i="0" u="none" cap="none" dirty="0">
                          <a:solidFill>
                            <a:srgbClr val="000000">
                              <a:alpha val="100000"/>
                            </a:srgbClr>
                          </a:solidFill>
                          <a:latin typeface="Times New Roman"/>
                          <a:cs typeface="Times New Roman"/>
                          <a:sym typeface="Times New Roman"/>
                        </a:rPr>
                        <a:t>1</a:t>
                      </a:r>
                      <a:endParaRPr sz="900" b="0" i="0" u="none" cap="none" dirty="0">
                        <a:solidFill>
                          <a:srgbClr val="000000">
                            <a:alpha val="100000"/>
                          </a:srgbClr>
                        </a:solidFill>
                        <a:latin typeface="Times New Roman"/>
                        <a:cs typeface="Times New Roman"/>
                        <a:sym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a:t>
                      </a:r>
                      <a:r>
                        <a:rPr lang="en-US" sz="900" b="0" i="0" u="none" cap="none" dirty="0">
                          <a:solidFill>
                            <a:srgbClr val="000000">
                              <a:alpha val="100000"/>
                            </a:srgbClr>
                          </a:solidFill>
                          <a:latin typeface="Times New Roman"/>
                          <a:cs typeface="Times New Roman"/>
                          <a:sym typeface="Times New Roman"/>
                        </a:rPr>
                        <a:t>1</a:t>
                      </a:r>
                      <a:endParaRPr sz="900" b="0" i="0" u="none" cap="none" dirty="0">
                        <a:solidFill>
                          <a:srgbClr val="000000">
                            <a:alpha val="100000"/>
                          </a:srgbClr>
                        </a:solidFill>
                        <a:latin typeface="Times New Roman"/>
                        <a:cs typeface="Times New Roman"/>
                        <a:sym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9"/>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Firm Fuel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1"/>
                  </a:ext>
                </a:extLst>
              </a:tr>
              <a:tr h="201168">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-28.7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-54.3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2"/>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3"/>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15.3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4"/>
                  </a:ext>
                </a:extLst>
              </a:tr>
              <a:tr h="201168">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5"/>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6"/>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7"/>
                  </a:ext>
                </a:extLst>
              </a:tr>
              <a:tr h="201168">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-66.4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-85.6</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-76.1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-64.7</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-54.1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-52.9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-56.4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-67.8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-69.3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-67.1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-71.9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-75.0</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-78.3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18"/>
                  </a:ext>
                </a:extLst>
              </a:tr>
              <a:tr h="201168">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Total Allocation to Load</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-19.9</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101.1</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-12.4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-25.9</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-31.6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-40.5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83.3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-41.7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-41.0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-53.7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-47.5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141.8</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9"/>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42.1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46.0</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43.0</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37.4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32.2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31.3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31.8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36.5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42.7</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2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$/MWh³</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3.3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1672263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8.2(2)(g) Net Allocation to Load - Totals and $/MWh </a:t>
            </a:r>
          </a:p>
        </p:txBody>
      </p:sp>
      <p:sp>
        <p:nvSpPr>
          <p:cNvPr id="3" name="Slide Number Placeholder 6">
            <a:extLst>
              <a:ext uri="{FF2B5EF4-FFF2-40B4-BE49-F238E27FC236}">
                <a16:creationId xmlns:a16="http://schemas.microsoft.com/office/drawing/2014/main" id="{19E6BA2A-DFAA-48D7-A34B-C973A6FF7F9D}"/>
              </a:ext>
            </a:extLst>
          </p:cNvPr>
          <p:cNvSpPr>
            <a:spLocks noGrp="1"/>
          </p:cNvSpPr>
          <p:nvPr>
            <p:ph type="sldNum" sz="quarter" idx="4"/>
          </p:nvPr>
        </p:nvSpPr>
        <p:spPr>
          <a:xfrm>
            <a:off x="8534400" y="6561138"/>
            <a:ext cx="533400" cy="220662"/>
          </a:xfrm>
        </p:spPr>
        <p:txBody>
          <a:bodyPr/>
          <a:lstStyle/>
          <a:p>
            <a:r>
              <a:rPr lang="en-US" dirty="0"/>
              <a:t>11</a:t>
            </a:r>
          </a:p>
        </p:txBody>
      </p:sp>
      <p:sp>
        <p:nvSpPr>
          <p:cNvPr id="4" name="Title Texts3">
            <a:extLst>
              <a:ext uri="{FF2B5EF4-FFF2-40B4-BE49-F238E27FC236}">
                <a16:creationId xmlns:a16="http://schemas.microsoft.com/office/drawing/2014/main" id="{7BCF1F6C-1B3D-42B2-AA6F-522D3E53EF41}"/>
              </a:ext>
            </a:extLst>
          </p:cNvPr>
          <p:cNvSpPr txBox="1">
            <a:spLocks/>
          </p:cNvSpPr>
          <p:nvPr/>
        </p:nvSpPr>
        <p:spPr>
          <a:xfrm>
            <a:off x="1677924" y="805434"/>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DISTRIBUTION PER CONGESTION MANAGEMENT ZONE ($M)</a:t>
            </a:r>
          </a:p>
        </p:txBody>
      </p:sp>
      <p:sp>
        <p:nvSpPr>
          <p:cNvPr id="5" name="Title Texts5">
            <a:extLst>
              <a:ext uri="{FF2B5EF4-FFF2-40B4-BE49-F238E27FC236}">
                <a16:creationId xmlns:a16="http://schemas.microsoft.com/office/drawing/2014/main" id="{C0DFCE90-C059-4384-AB2C-F9F203C4648F}"/>
              </a:ext>
            </a:extLst>
          </p:cNvPr>
          <p:cNvSpPr txBox="1">
            <a:spLocks/>
          </p:cNvSpPr>
          <p:nvPr/>
        </p:nvSpPr>
        <p:spPr>
          <a:xfrm>
            <a:off x="1677924" y="2165223"/>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REAL-TIME ADJUSTED METERED LOAD BY CONGESTION MANAGEMENT ZONE (</a:t>
            </a:r>
            <a:r>
              <a:rPr lang="en-US" sz="800" b="1" dirty="0" err="1">
                <a:solidFill>
                  <a:srgbClr val="3DB0CD">
                    <a:alpha val="100000"/>
                  </a:srgbClr>
                </a:solidFill>
                <a:latin typeface="Times New Roman"/>
                <a:ea typeface="Times New Roman"/>
                <a:cs typeface="Times New Roman"/>
              </a:rPr>
              <a:t>TWh</a:t>
            </a:r>
            <a:r>
              <a:rPr lang="en-US" sz="800" b="1" dirty="0">
                <a:solidFill>
                  <a:srgbClr val="3DB0CD">
                    <a:alpha val="100000"/>
                  </a:srgbClr>
                </a:solidFill>
                <a:latin typeface="Times New Roman"/>
                <a:ea typeface="Times New Roman"/>
                <a:cs typeface="Times New Roman"/>
              </a:rPr>
              <a:t>)</a:t>
            </a:r>
          </a:p>
        </p:txBody>
      </p:sp>
      <p:sp>
        <p:nvSpPr>
          <p:cNvPr id="6" name="Title Texts7">
            <a:extLst>
              <a:ext uri="{FF2B5EF4-FFF2-40B4-BE49-F238E27FC236}">
                <a16:creationId xmlns:a16="http://schemas.microsoft.com/office/drawing/2014/main" id="{EDB387A7-A579-4CB2-9365-95E339B94AE4}"/>
              </a:ext>
            </a:extLst>
          </p:cNvPr>
          <p:cNvSpPr txBox="1">
            <a:spLocks/>
          </p:cNvSpPr>
          <p:nvPr/>
        </p:nvSpPr>
        <p:spPr>
          <a:xfrm>
            <a:off x="1677924" y="3543300"/>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REVENUE PER CONGESTION MANAGEMENT ZONE ($/MWh)</a:t>
            </a:r>
          </a:p>
        </p:txBody>
      </p:sp>
      <p:sp>
        <p:nvSpPr>
          <p:cNvPr id="7" name="Title Texts9">
            <a:extLst>
              <a:ext uri="{FF2B5EF4-FFF2-40B4-BE49-F238E27FC236}">
                <a16:creationId xmlns:a16="http://schemas.microsoft.com/office/drawing/2014/main" id="{E87CA6E9-D36A-48B5-B864-68895CCEFEC4}"/>
              </a:ext>
            </a:extLst>
          </p:cNvPr>
          <p:cNvSpPr txBox="1">
            <a:spLocks/>
          </p:cNvSpPr>
          <p:nvPr/>
        </p:nvSpPr>
        <p:spPr>
          <a:xfrm>
            <a:off x="1677924" y="4902708"/>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PER CONGESTION MANAGEMENT ZONE ($/MWh)</a:t>
            </a:r>
            <a:r>
              <a:rPr lang="en-US" sz="800" b="1" baseline="30000" dirty="0">
                <a:solidFill>
                  <a:srgbClr val="3DB0CD">
                    <a:alpha val="100000"/>
                  </a:srgbClr>
                </a:solidFill>
                <a:latin typeface="Times New Roman"/>
                <a:ea typeface="Times New Roman"/>
                <a:cs typeface="Times New Roman"/>
              </a:rPr>
              <a:t>4</a:t>
            </a:r>
          </a:p>
        </p:txBody>
      </p:sp>
      <p:graphicFrame>
        <p:nvGraphicFramePr>
          <p:cNvPr id="8" name="Table 7"/>
          <p:cNvGraphicFramePr>
            <a:graphicFrameLocks noGrp="1"/>
          </p:cNvGraphicFramePr>
          <p:nvPr/>
        </p:nvGraphicFramePr>
        <p:xfrm>
          <a:off x="457200" y="103327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dirty="0">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-4.1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-28.7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-20.2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-20.0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-21.6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-25.5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-25.4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-66.4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-85.6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-76.1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-64.7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-54.1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-52.9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-56.4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-67.8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-69.3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-67.1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-75.0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-78.3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9" name="Table 8"/>
          <p:cNvGraphicFramePr>
            <a:graphicFrameLocks noGrp="1"/>
          </p:cNvGraphicFramePr>
          <p:nvPr/>
        </p:nvGraphicFramePr>
        <p:xfrm>
          <a:off x="457200" y="24231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dirty="0">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dirty="0">
                          <a:solidFill>
                            <a:srgbClr val="000000">
                              <a:alpha val="100000"/>
                            </a:srgbClr>
                          </a:solidFill>
                          <a:latin typeface="times"/>
                          <a:cs typeface="times"/>
                          <a:sym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5.3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46.0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43.0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36.5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42.7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0" name="Table 9"/>
          <p:cNvGraphicFramePr>
            <a:graphicFrameLocks noGrp="1"/>
          </p:cNvGraphicFramePr>
          <p:nvPr/>
        </p:nvGraphicFramePr>
        <p:xfrm>
          <a:off x="457200" y="37947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405000027"/>
              </p:ext>
            </p:extLst>
          </p:nvPr>
        </p:nvGraphicFramePr>
        <p:xfrm>
          <a:off x="457200" y="51663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lang="en-US" sz="900" b="0" i="0" u="none" cap="none" dirty="0">
                          <a:solidFill>
                            <a:srgbClr val="000000">
                              <a:alpha val="100000"/>
                            </a:srgbClr>
                          </a:solidFill>
                          <a:latin typeface="Times New Roman"/>
                          <a:cs typeface="Times New Roman"/>
                          <a:sym typeface="Times New Roman"/>
                        </a:rPr>
                        <a:t>-</a:t>
                      </a:r>
                      <a:r>
                        <a:rPr sz="900" b="0" i="0" u="none" cap="none" dirty="0">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08988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BB284AE-C20A-F1EC-3DB1-D3E48775E352}"/>
              </a:ext>
            </a:extLst>
          </p:cNvPr>
          <p:cNvSpPr>
            <a:spLocks noGrp="1"/>
          </p:cNvSpPr>
          <p:nvPr>
            <p:ph type="sldNum" sz="quarter" idx="4"/>
          </p:nvPr>
        </p:nvSpPr>
        <p:spPr/>
        <p:txBody>
          <a:bodyPr/>
          <a:lstStyle/>
          <a:p>
            <a:fld id="{1D93BD3E-1E9A-4970-A6F7-E7AC52762E0C}" type="slidenum">
              <a:rPr lang="en-US" smtClean="0"/>
              <a:pPr/>
              <a:t>12</a:t>
            </a:fld>
            <a:endParaRPr lang="en-US"/>
          </a:p>
        </p:txBody>
      </p:sp>
      <p:graphicFrame>
        <p:nvGraphicFramePr>
          <p:cNvPr id="9" name="Table 8">
            <a:extLst>
              <a:ext uri="{FF2B5EF4-FFF2-40B4-BE49-F238E27FC236}">
                <a16:creationId xmlns:a16="http://schemas.microsoft.com/office/drawing/2014/main" id="{0B4527D9-511C-1BA7-F4BE-945FC96C9737}"/>
              </a:ext>
            </a:extLst>
          </p:cNvPr>
          <p:cNvGraphicFramePr>
            <a:graphicFrameLocks noGrp="1"/>
          </p:cNvGraphicFramePr>
          <p:nvPr/>
        </p:nvGraphicFramePr>
        <p:xfrm>
          <a:off x="381000" y="1185066"/>
          <a:ext cx="3787140" cy="4953005"/>
        </p:xfrm>
        <a:graphic>
          <a:graphicData uri="http://schemas.openxmlformats.org/drawingml/2006/table">
            <a:tbl>
              <a:tblPr bandRow="1">
                <a:tableStyleId>{21E4AEA4-8DFA-4A89-87EB-49C32662AFE0}</a:tableStyleId>
              </a:tblPr>
              <a:tblGrid>
                <a:gridCol w="987950">
                  <a:extLst>
                    <a:ext uri="{9D8B030D-6E8A-4147-A177-3AD203B41FA5}">
                      <a16:colId xmlns:a16="http://schemas.microsoft.com/office/drawing/2014/main" val="964446132"/>
                    </a:ext>
                  </a:extLst>
                </a:gridCol>
                <a:gridCol w="905620">
                  <a:extLst>
                    <a:ext uri="{9D8B030D-6E8A-4147-A177-3AD203B41FA5}">
                      <a16:colId xmlns:a16="http://schemas.microsoft.com/office/drawing/2014/main" val="3594728954"/>
                    </a:ext>
                  </a:extLst>
                </a:gridCol>
                <a:gridCol w="946785">
                  <a:extLst>
                    <a:ext uri="{9D8B030D-6E8A-4147-A177-3AD203B41FA5}">
                      <a16:colId xmlns:a16="http://schemas.microsoft.com/office/drawing/2014/main" val="1830740307"/>
                    </a:ext>
                  </a:extLst>
                </a:gridCol>
                <a:gridCol w="946785">
                  <a:extLst>
                    <a:ext uri="{9D8B030D-6E8A-4147-A177-3AD203B41FA5}">
                      <a16:colId xmlns:a16="http://schemas.microsoft.com/office/drawing/2014/main" val="814697489"/>
                    </a:ext>
                  </a:extLst>
                </a:gridCol>
              </a:tblGrid>
              <a:tr h="716708">
                <a:tc>
                  <a:txBody>
                    <a:bodyPr/>
                    <a:lstStyle/>
                    <a:p>
                      <a:pPr algn="ctr" rtl="0" fontAlgn="b"/>
                      <a:r>
                        <a:rPr lang="en-US" sz="1000" b="1" u="none" strike="noStrike" dirty="0">
                          <a:effectLst/>
                        </a:rPr>
                        <a:t>Subchapter M Invoice Month</a:t>
                      </a:r>
                      <a:endParaRPr lang="en-US" sz="1000" b="1" i="0" u="none" strike="noStrike" dirty="0">
                        <a:solidFill>
                          <a:srgbClr val="000000"/>
                        </a:solidFill>
                        <a:effectLst/>
                        <a:latin typeface="Arial" panose="020B0604020202020204" pitchFamily="34" charset="0"/>
                      </a:endParaRPr>
                    </a:p>
                  </a:txBody>
                  <a:tcPr marL="7620" marR="7620" marT="7620" marB="0" anchor="ctr">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rtl="0" fontAlgn="b"/>
                      <a:r>
                        <a:rPr lang="en-US" sz="1000" b="1" u="none" strike="noStrike" dirty="0">
                          <a:effectLst/>
                        </a:rPr>
                        <a:t>Reference Month (RTM_FINAL data)</a:t>
                      </a:r>
                      <a:endParaRPr lang="en-US" sz="1000" b="1" i="0" u="none" strike="noStrike" dirty="0">
                        <a:solidFill>
                          <a:srgbClr val="000000"/>
                        </a:solidFill>
                        <a:effectLst/>
                        <a:latin typeface="Arial" panose="020B0604020202020204" pitchFamily="34" charset="0"/>
                      </a:endParaRPr>
                    </a:p>
                  </a:txBody>
                  <a:tcPr marL="7620" marR="7620" marT="7620" marB="0" anchor="ctr">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rtl="0" fontAlgn="b"/>
                      <a:r>
                        <a:rPr lang="en-US" sz="1000" b="1" u="none" strike="noStrike" dirty="0">
                          <a:effectLst/>
                        </a:rPr>
                        <a:t>Monthly Uplift ($) (TSDCMA)</a:t>
                      </a:r>
                      <a:endParaRPr lang="en-US" sz="1000" b="1" i="0" u="none" strike="noStrike" dirty="0">
                        <a:solidFill>
                          <a:srgbClr val="000000"/>
                        </a:solidFill>
                        <a:effectLst/>
                        <a:latin typeface="Arial" panose="020B0604020202020204" pitchFamily="34" charset="0"/>
                      </a:endParaRPr>
                    </a:p>
                  </a:txBody>
                  <a:tcPr marL="7620" marR="7620" marT="7620" marB="0" anchor="ctr">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rtl="0" fontAlgn="b"/>
                      <a:r>
                        <a:rPr lang="en-US" sz="1000" b="1" u="none" strike="noStrike" dirty="0">
                          <a:effectLst/>
                        </a:rPr>
                        <a:t>SDCMMATOT (MWh)</a:t>
                      </a:r>
                      <a:endParaRPr lang="en-US" sz="1000" b="1" i="0" u="none" strike="noStrike" dirty="0">
                        <a:solidFill>
                          <a:srgbClr val="000000"/>
                        </a:solidFill>
                        <a:effectLst/>
                        <a:latin typeface="Arial" panose="020B0604020202020204" pitchFamily="34" charset="0"/>
                      </a:endParaRPr>
                    </a:p>
                  </a:txBody>
                  <a:tcPr marL="7620" marR="7620" marT="7620" marB="0" anchor="ctr">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4127443463"/>
                  </a:ext>
                </a:extLst>
              </a:tr>
              <a:tr h="325869">
                <a:tc>
                  <a:txBody>
                    <a:bodyPr/>
                    <a:lstStyle/>
                    <a:p>
                      <a:pPr algn="ctr" rtl="0" fontAlgn="ctr"/>
                      <a:r>
                        <a:rPr lang="en-US" sz="1000" u="none" strike="noStrike" dirty="0">
                          <a:effectLst/>
                        </a:rPr>
                        <a:t>Jun-22</a:t>
                      </a:r>
                      <a:endParaRPr lang="en-US" sz="1000" b="1" i="0" u="none" strike="noStrike" dirty="0">
                        <a:solidFill>
                          <a:srgbClr val="000000"/>
                        </a:solidFill>
                        <a:effectLst/>
                        <a:latin typeface="Times" panose="02020603050405020304" pitchFamily="18" charset="0"/>
                      </a:endParaRPr>
                    </a:p>
                  </a:txBody>
                  <a:tcPr marL="7620" marR="7620" marT="7620" marB="0" anchor="ctr">
                    <a:lnT w="12700" cap="flat" cmpd="sng" algn="ctr">
                      <a:solidFill>
                        <a:schemeClr val="tx1"/>
                      </a:solidFill>
                      <a:prstDash val="solid"/>
                      <a:round/>
                      <a:headEnd type="none" w="med" len="med"/>
                      <a:tailEnd type="none" w="med" len="med"/>
                    </a:lnT>
                    <a:solidFill>
                      <a:schemeClr val="bg2">
                        <a:lumMod val="95000"/>
                      </a:schemeClr>
                    </a:solidFill>
                  </a:tcPr>
                </a:tc>
                <a:tc>
                  <a:txBody>
                    <a:bodyPr/>
                    <a:lstStyle/>
                    <a:p>
                      <a:pPr algn="ctr" rtl="0" fontAlgn="ctr"/>
                      <a:r>
                        <a:rPr lang="en-US" sz="1000" u="none" strike="noStrike" dirty="0">
                          <a:effectLst/>
                        </a:rPr>
                        <a:t>Mar-22</a:t>
                      </a:r>
                      <a:endParaRPr lang="en-US" sz="1000" b="0" i="0" u="none" strike="noStrike" dirty="0">
                        <a:solidFill>
                          <a:srgbClr val="000000"/>
                        </a:solidFill>
                        <a:effectLst/>
                        <a:latin typeface="Times New Roman" panose="02020603050405020304" pitchFamily="18" charset="0"/>
                      </a:endParaRPr>
                    </a:p>
                  </a:txBody>
                  <a:tcPr marL="7620" marR="7620" marT="7620" marB="0" anchor="ctr">
                    <a:lnT w="12700" cap="flat" cmpd="sng" algn="ctr">
                      <a:solidFill>
                        <a:schemeClr val="tx1"/>
                      </a:solidFill>
                      <a:prstDash val="solid"/>
                      <a:round/>
                      <a:headEnd type="none" w="med" len="med"/>
                      <a:tailEnd type="none" w="med" len="med"/>
                    </a:lnT>
                    <a:solidFill>
                      <a:schemeClr val="bg2">
                        <a:lumMod val="95000"/>
                      </a:schemeClr>
                    </a:solidFill>
                  </a:tcPr>
                </a:tc>
                <a:tc>
                  <a:txBody>
                    <a:bodyPr/>
                    <a:lstStyle/>
                    <a:p>
                      <a:pPr algn="ctr" rtl="0" fontAlgn="ctr"/>
                      <a:r>
                        <a:rPr lang="en-US" sz="1000" u="none" strike="noStrike" dirty="0">
                          <a:effectLst/>
                        </a:rPr>
                        <a:t>3,713,235</a:t>
                      </a:r>
                      <a:endParaRPr lang="en-US" sz="1000" b="0" i="0" u="none" strike="noStrike" dirty="0">
                        <a:solidFill>
                          <a:srgbClr val="000000"/>
                        </a:solidFill>
                        <a:effectLst/>
                        <a:latin typeface="Times New Roman" panose="02020603050405020304" pitchFamily="18" charset="0"/>
                      </a:endParaRPr>
                    </a:p>
                  </a:txBody>
                  <a:tcPr marL="7620" marR="7620" marT="7620" marB="0" anchor="ctr">
                    <a:lnT w="12700" cap="flat" cmpd="sng" algn="ctr">
                      <a:solidFill>
                        <a:schemeClr val="tx1"/>
                      </a:solidFill>
                      <a:prstDash val="solid"/>
                      <a:round/>
                      <a:headEnd type="none" w="med" len="med"/>
                      <a:tailEnd type="none" w="med" len="med"/>
                    </a:lnT>
                    <a:solidFill>
                      <a:schemeClr val="bg2">
                        <a:lumMod val="95000"/>
                      </a:schemeClr>
                    </a:solidFill>
                  </a:tcPr>
                </a:tc>
                <a:tc>
                  <a:txBody>
                    <a:bodyPr/>
                    <a:lstStyle/>
                    <a:p>
                      <a:pPr algn="ctr" rtl="0" fontAlgn="ctr"/>
                      <a:r>
                        <a:rPr lang="en-US" sz="1000" u="none" strike="noStrike" dirty="0">
                          <a:effectLst/>
                        </a:rPr>
                        <a:t>195,041,993</a:t>
                      </a:r>
                      <a:endParaRPr lang="en-US" sz="1000" b="0" i="0" u="none" strike="noStrike" dirty="0">
                        <a:solidFill>
                          <a:srgbClr val="000000"/>
                        </a:solidFill>
                        <a:effectLst/>
                        <a:latin typeface="Times New Roman" panose="02020603050405020304" pitchFamily="18" charset="0"/>
                      </a:endParaRPr>
                    </a:p>
                  </a:txBody>
                  <a:tcPr marL="7620" marR="7620" marT="7620" marB="0" anchor="ctr">
                    <a:lnT w="12700" cap="flat" cmpd="sng" algn="ctr">
                      <a:solidFill>
                        <a:schemeClr val="tx1"/>
                      </a:solidFill>
                      <a:prstDash val="solid"/>
                      <a:round/>
                      <a:headEnd type="none" w="med" len="med"/>
                      <a:tailEnd type="none" w="med" len="med"/>
                    </a:lnT>
                    <a:solidFill>
                      <a:schemeClr val="bg2">
                        <a:lumMod val="95000"/>
                      </a:schemeClr>
                    </a:solidFill>
                  </a:tcPr>
                </a:tc>
                <a:extLst>
                  <a:ext uri="{0D108BD9-81ED-4DB2-BD59-A6C34878D82A}">
                    <a16:rowId xmlns:a16="http://schemas.microsoft.com/office/drawing/2014/main" val="4163352844"/>
                  </a:ext>
                </a:extLst>
              </a:tr>
              <a:tr h="325869">
                <a:tc>
                  <a:txBody>
                    <a:bodyPr/>
                    <a:lstStyle/>
                    <a:p>
                      <a:pPr algn="ctr" rtl="0" fontAlgn="ctr"/>
                      <a:r>
                        <a:rPr lang="en-US" sz="1000" u="none" strike="noStrike" dirty="0">
                          <a:effectLst/>
                        </a:rPr>
                        <a:t>Jul-22</a:t>
                      </a:r>
                      <a:endParaRPr lang="en-US" sz="1000" b="1" i="0" u="none" strike="noStrike" dirty="0">
                        <a:solidFill>
                          <a:srgbClr val="000000"/>
                        </a:solidFill>
                        <a:effectLst/>
                        <a:latin typeface="Times" panose="02020603050405020304" pitchFamily="18" charset="0"/>
                      </a:endParaRPr>
                    </a:p>
                  </a:txBody>
                  <a:tcPr marL="7620" marR="7620" marT="7620" marB="0" anchor="ctr">
                    <a:noFill/>
                  </a:tcPr>
                </a:tc>
                <a:tc>
                  <a:txBody>
                    <a:bodyPr/>
                    <a:lstStyle/>
                    <a:p>
                      <a:pPr algn="ctr" rtl="0" fontAlgn="ctr"/>
                      <a:r>
                        <a:rPr lang="en-US" sz="1000" u="none" strike="noStrike" dirty="0">
                          <a:effectLst/>
                        </a:rPr>
                        <a:t>Apr-22</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tc>
                  <a:txBody>
                    <a:bodyPr/>
                    <a:lstStyle/>
                    <a:p>
                      <a:pPr algn="ctr" rtl="0" fontAlgn="ctr"/>
                      <a:r>
                        <a:rPr lang="en-US" sz="1000" u="none" strike="noStrike" dirty="0">
                          <a:effectLst/>
                        </a:rPr>
                        <a:t>3,761,985</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tc>
                  <a:txBody>
                    <a:bodyPr/>
                    <a:lstStyle/>
                    <a:p>
                      <a:pPr algn="ctr" rtl="0" fontAlgn="ctr"/>
                      <a:r>
                        <a:rPr lang="en-US" sz="1000" u="none" strike="noStrike" dirty="0">
                          <a:effectLst/>
                        </a:rPr>
                        <a:t>195,303,193</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extLst>
                  <a:ext uri="{0D108BD9-81ED-4DB2-BD59-A6C34878D82A}">
                    <a16:rowId xmlns:a16="http://schemas.microsoft.com/office/drawing/2014/main" val="691371686"/>
                  </a:ext>
                </a:extLst>
              </a:tr>
              <a:tr h="325869">
                <a:tc>
                  <a:txBody>
                    <a:bodyPr/>
                    <a:lstStyle/>
                    <a:p>
                      <a:pPr algn="ctr" rtl="0" fontAlgn="ctr"/>
                      <a:r>
                        <a:rPr lang="en-US" sz="1000" u="none" strike="noStrike" dirty="0">
                          <a:effectLst/>
                        </a:rPr>
                        <a:t>Aug-22</a:t>
                      </a:r>
                      <a:endParaRPr lang="en-US" sz="1000" b="1" i="0" u="none" strike="noStrike" dirty="0">
                        <a:solidFill>
                          <a:srgbClr val="000000"/>
                        </a:solidFill>
                        <a:effectLst/>
                        <a:latin typeface="Times"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May-22</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3,761,985</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208,449,380</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extLst>
                  <a:ext uri="{0D108BD9-81ED-4DB2-BD59-A6C34878D82A}">
                    <a16:rowId xmlns:a16="http://schemas.microsoft.com/office/drawing/2014/main" val="3434560052"/>
                  </a:ext>
                </a:extLst>
              </a:tr>
              <a:tr h="325869">
                <a:tc>
                  <a:txBody>
                    <a:bodyPr/>
                    <a:lstStyle/>
                    <a:p>
                      <a:pPr algn="ctr" rtl="0" fontAlgn="ctr"/>
                      <a:r>
                        <a:rPr lang="en-US" sz="1000" u="none" strike="noStrike" dirty="0">
                          <a:effectLst/>
                        </a:rPr>
                        <a:t>Sep-22</a:t>
                      </a:r>
                      <a:endParaRPr lang="en-US" sz="1000" b="1" i="0" u="none" strike="noStrike" dirty="0">
                        <a:solidFill>
                          <a:srgbClr val="000000"/>
                        </a:solidFill>
                        <a:effectLst/>
                        <a:latin typeface="Times" panose="02020603050405020304" pitchFamily="18" charset="0"/>
                      </a:endParaRPr>
                    </a:p>
                  </a:txBody>
                  <a:tcPr marL="7620" marR="7620" marT="7620" marB="0" anchor="ctr">
                    <a:noFill/>
                  </a:tcPr>
                </a:tc>
                <a:tc>
                  <a:txBody>
                    <a:bodyPr/>
                    <a:lstStyle/>
                    <a:p>
                      <a:pPr algn="ctr" rtl="0" fontAlgn="ctr"/>
                      <a:r>
                        <a:rPr lang="en-US" sz="1000" u="none" strike="noStrike" dirty="0">
                          <a:effectLst/>
                        </a:rPr>
                        <a:t>Jun-22</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tc>
                  <a:txBody>
                    <a:bodyPr/>
                    <a:lstStyle/>
                    <a:p>
                      <a:pPr algn="ctr" rtl="0" fontAlgn="ctr"/>
                      <a:r>
                        <a:rPr lang="en-US" sz="1000" u="none" strike="noStrike" dirty="0">
                          <a:effectLst/>
                        </a:rPr>
                        <a:t>3,761,985</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tc>
                  <a:txBody>
                    <a:bodyPr/>
                    <a:lstStyle/>
                    <a:p>
                      <a:pPr algn="ctr" rtl="0" fontAlgn="ctr"/>
                      <a:r>
                        <a:rPr lang="en-US" sz="1000" u="none" strike="noStrike" dirty="0">
                          <a:effectLst/>
                        </a:rPr>
                        <a:t>208,494,853</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extLst>
                  <a:ext uri="{0D108BD9-81ED-4DB2-BD59-A6C34878D82A}">
                    <a16:rowId xmlns:a16="http://schemas.microsoft.com/office/drawing/2014/main" val="281971013"/>
                  </a:ext>
                </a:extLst>
              </a:tr>
              <a:tr h="325869">
                <a:tc>
                  <a:txBody>
                    <a:bodyPr/>
                    <a:lstStyle/>
                    <a:p>
                      <a:pPr algn="ctr" rtl="0" fontAlgn="ctr"/>
                      <a:r>
                        <a:rPr lang="en-US" sz="1000" u="none" strike="noStrike" dirty="0">
                          <a:effectLst/>
                        </a:rPr>
                        <a:t>Oct-22</a:t>
                      </a:r>
                      <a:endParaRPr lang="en-US" sz="1000" b="1" i="0" u="none" strike="noStrike" dirty="0">
                        <a:solidFill>
                          <a:srgbClr val="000000"/>
                        </a:solidFill>
                        <a:effectLst/>
                        <a:latin typeface="Times"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Jul-22</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3,761,985</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219,876,436</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extLst>
                  <a:ext uri="{0D108BD9-81ED-4DB2-BD59-A6C34878D82A}">
                    <a16:rowId xmlns:a16="http://schemas.microsoft.com/office/drawing/2014/main" val="2848790162"/>
                  </a:ext>
                </a:extLst>
              </a:tr>
              <a:tr h="325869">
                <a:tc>
                  <a:txBody>
                    <a:bodyPr/>
                    <a:lstStyle/>
                    <a:p>
                      <a:pPr algn="ctr" rtl="0" fontAlgn="ctr"/>
                      <a:r>
                        <a:rPr lang="en-US" sz="1000" u="none" strike="noStrike" dirty="0">
                          <a:effectLst/>
                        </a:rPr>
                        <a:t>Nov-22</a:t>
                      </a:r>
                      <a:endParaRPr lang="en-US" sz="1000" b="1" i="0" u="none" strike="noStrike" dirty="0">
                        <a:solidFill>
                          <a:srgbClr val="000000"/>
                        </a:solidFill>
                        <a:effectLst/>
                        <a:latin typeface="Times" panose="02020603050405020304" pitchFamily="18" charset="0"/>
                      </a:endParaRPr>
                    </a:p>
                  </a:txBody>
                  <a:tcPr marL="7620" marR="7620" marT="7620" marB="0" anchor="ctr">
                    <a:noFill/>
                  </a:tcPr>
                </a:tc>
                <a:tc>
                  <a:txBody>
                    <a:bodyPr/>
                    <a:lstStyle/>
                    <a:p>
                      <a:pPr algn="ctr" rtl="0" fontAlgn="ctr"/>
                      <a:r>
                        <a:rPr lang="en-US" sz="1000" u="none" strike="noStrike" dirty="0">
                          <a:effectLst/>
                        </a:rPr>
                        <a:t>Aug-22</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tc>
                  <a:txBody>
                    <a:bodyPr/>
                    <a:lstStyle/>
                    <a:p>
                      <a:pPr algn="ctr" rtl="0" fontAlgn="ctr"/>
                      <a:r>
                        <a:rPr lang="en-US" sz="1000" u="none" strike="noStrike" dirty="0">
                          <a:effectLst/>
                        </a:rPr>
                        <a:t>3,221,826</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tc>
                  <a:txBody>
                    <a:bodyPr/>
                    <a:lstStyle/>
                    <a:p>
                      <a:pPr algn="ctr" rtl="0" fontAlgn="ctr"/>
                      <a:r>
                        <a:rPr lang="en-US" sz="1000" u="none" strike="noStrike" dirty="0">
                          <a:effectLst/>
                        </a:rPr>
                        <a:t>216,649,493</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extLst>
                  <a:ext uri="{0D108BD9-81ED-4DB2-BD59-A6C34878D82A}">
                    <a16:rowId xmlns:a16="http://schemas.microsoft.com/office/drawing/2014/main" val="2837580776"/>
                  </a:ext>
                </a:extLst>
              </a:tr>
              <a:tr h="325869">
                <a:tc>
                  <a:txBody>
                    <a:bodyPr/>
                    <a:lstStyle/>
                    <a:p>
                      <a:pPr algn="ctr" rtl="0" fontAlgn="ctr"/>
                      <a:r>
                        <a:rPr lang="en-US" sz="1000" u="none" strike="noStrike" dirty="0">
                          <a:effectLst/>
                        </a:rPr>
                        <a:t>Dec-22</a:t>
                      </a:r>
                      <a:endParaRPr lang="en-US" sz="1000" b="1" i="0" u="none" strike="noStrike" dirty="0">
                        <a:solidFill>
                          <a:srgbClr val="000000"/>
                        </a:solidFill>
                        <a:effectLst/>
                        <a:latin typeface="Times"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a:effectLst/>
                        </a:rPr>
                        <a:t>Sep-22</a:t>
                      </a:r>
                      <a:endParaRPr lang="en-US" sz="1000" b="0" i="0" u="none" strike="noStrike">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3,221,826</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208,508,389</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extLst>
                  <a:ext uri="{0D108BD9-81ED-4DB2-BD59-A6C34878D82A}">
                    <a16:rowId xmlns:a16="http://schemas.microsoft.com/office/drawing/2014/main" val="3980868454"/>
                  </a:ext>
                </a:extLst>
              </a:tr>
              <a:tr h="325869">
                <a:tc>
                  <a:txBody>
                    <a:bodyPr/>
                    <a:lstStyle/>
                    <a:p>
                      <a:pPr algn="ctr" rtl="0" fontAlgn="ctr"/>
                      <a:r>
                        <a:rPr lang="en-US" sz="1000" u="none" strike="noStrike" dirty="0">
                          <a:effectLst/>
                        </a:rPr>
                        <a:t>Jan-23</a:t>
                      </a:r>
                      <a:endParaRPr lang="en-US" sz="1000" b="1" i="0" u="none" strike="noStrike" dirty="0">
                        <a:solidFill>
                          <a:srgbClr val="000000"/>
                        </a:solidFill>
                        <a:effectLst/>
                        <a:latin typeface="Times" panose="02020603050405020304" pitchFamily="18" charset="0"/>
                      </a:endParaRPr>
                    </a:p>
                  </a:txBody>
                  <a:tcPr marL="7620" marR="7620" marT="7620" marB="0" anchor="ctr">
                    <a:noFill/>
                  </a:tcPr>
                </a:tc>
                <a:tc>
                  <a:txBody>
                    <a:bodyPr/>
                    <a:lstStyle/>
                    <a:p>
                      <a:pPr algn="ctr" rtl="0" fontAlgn="ctr"/>
                      <a:r>
                        <a:rPr lang="en-US" sz="1000" u="none" strike="noStrike" dirty="0">
                          <a:effectLst/>
                        </a:rPr>
                        <a:t>Oct-22</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tc>
                  <a:txBody>
                    <a:bodyPr/>
                    <a:lstStyle/>
                    <a:p>
                      <a:pPr algn="ctr" rtl="0" fontAlgn="ctr"/>
                      <a:r>
                        <a:rPr lang="en-US" sz="1000" u="none" strike="noStrike" dirty="0">
                          <a:effectLst/>
                        </a:rPr>
                        <a:t>3,221,826</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tc>
                  <a:txBody>
                    <a:bodyPr/>
                    <a:lstStyle/>
                    <a:p>
                      <a:pPr algn="ctr" rtl="0" fontAlgn="ctr"/>
                      <a:r>
                        <a:rPr lang="en-US" sz="1000" u="none" strike="noStrike" dirty="0">
                          <a:effectLst/>
                        </a:rPr>
                        <a:t>207,309,985</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extLst>
                  <a:ext uri="{0D108BD9-81ED-4DB2-BD59-A6C34878D82A}">
                    <a16:rowId xmlns:a16="http://schemas.microsoft.com/office/drawing/2014/main" val="4286177730"/>
                  </a:ext>
                </a:extLst>
              </a:tr>
              <a:tr h="325869">
                <a:tc>
                  <a:txBody>
                    <a:bodyPr/>
                    <a:lstStyle/>
                    <a:p>
                      <a:pPr algn="ctr" rtl="0" fontAlgn="ctr"/>
                      <a:r>
                        <a:rPr lang="en-US" sz="1000" u="none" strike="noStrike" dirty="0">
                          <a:effectLst/>
                        </a:rPr>
                        <a:t>Feb-23</a:t>
                      </a:r>
                      <a:endParaRPr lang="en-US" sz="1000" b="1" i="0" u="none" strike="noStrike" dirty="0">
                        <a:solidFill>
                          <a:srgbClr val="000000"/>
                        </a:solidFill>
                        <a:effectLst/>
                        <a:latin typeface="Times"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Nov-22</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3,221,826</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197,630,131</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extLst>
                  <a:ext uri="{0D108BD9-81ED-4DB2-BD59-A6C34878D82A}">
                    <a16:rowId xmlns:a16="http://schemas.microsoft.com/office/drawing/2014/main" val="2140298428"/>
                  </a:ext>
                </a:extLst>
              </a:tr>
              <a:tr h="325869">
                <a:tc>
                  <a:txBody>
                    <a:bodyPr/>
                    <a:lstStyle/>
                    <a:p>
                      <a:pPr algn="ctr" rtl="0" fontAlgn="ctr"/>
                      <a:r>
                        <a:rPr lang="en-US" sz="1000" u="none" strike="noStrike" dirty="0">
                          <a:effectLst/>
                        </a:rPr>
                        <a:t>Mar-23</a:t>
                      </a:r>
                      <a:endParaRPr lang="en-US" sz="1000" b="1" i="0" u="none" strike="noStrike" dirty="0">
                        <a:solidFill>
                          <a:srgbClr val="000000"/>
                        </a:solidFill>
                        <a:effectLst/>
                        <a:latin typeface="Times" panose="02020603050405020304" pitchFamily="18" charset="0"/>
                      </a:endParaRPr>
                    </a:p>
                  </a:txBody>
                  <a:tcPr marL="7620" marR="7620" marT="7620" marB="0" anchor="ctr">
                    <a:noFill/>
                  </a:tcPr>
                </a:tc>
                <a:tc>
                  <a:txBody>
                    <a:bodyPr/>
                    <a:lstStyle/>
                    <a:p>
                      <a:pPr algn="ctr" rtl="0" fontAlgn="ctr"/>
                      <a:r>
                        <a:rPr lang="en-US" sz="1000" u="none" strike="noStrike" dirty="0">
                          <a:effectLst/>
                        </a:rPr>
                        <a:t>Dec-22</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tc>
                  <a:txBody>
                    <a:bodyPr/>
                    <a:lstStyle/>
                    <a:p>
                      <a:pPr algn="ctr" rtl="0" fontAlgn="ctr"/>
                      <a:r>
                        <a:rPr lang="en-US" sz="1000" u="none" strike="noStrike" dirty="0">
                          <a:effectLst/>
                        </a:rPr>
                        <a:t>1,553,571</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tc>
                  <a:txBody>
                    <a:bodyPr/>
                    <a:lstStyle/>
                    <a:p>
                      <a:pPr algn="ctr" rtl="0" fontAlgn="ctr"/>
                      <a:r>
                        <a:rPr lang="en-US" sz="1000" u="none" strike="noStrike" dirty="0">
                          <a:effectLst/>
                        </a:rPr>
                        <a:t>210,486,325</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extLst>
                  <a:ext uri="{0D108BD9-81ED-4DB2-BD59-A6C34878D82A}">
                    <a16:rowId xmlns:a16="http://schemas.microsoft.com/office/drawing/2014/main" val="1045091475"/>
                  </a:ext>
                </a:extLst>
              </a:tr>
              <a:tr h="325869">
                <a:tc>
                  <a:txBody>
                    <a:bodyPr/>
                    <a:lstStyle/>
                    <a:p>
                      <a:pPr algn="ctr" rtl="0" fontAlgn="ctr"/>
                      <a:r>
                        <a:rPr lang="en-US" sz="1000" u="none" strike="noStrike" dirty="0">
                          <a:effectLst/>
                        </a:rPr>
                        <a:t>Apr-23</a:t>
                      </a:r>
                      <a:endParaRPr lang="en-US" sz="1000" b="1" i="0" u="none" strike="noStrike" dirty="0">
                        <a:solidFill>
                          <a:srgbClr val="000000"/>
                        </a:solidFill>
                        <a:effectLst/>
                        <a:latin typeface="Times"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Jan-23</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1,553,571</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219,896,875</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extLst>
                  <a:ext uri="{0D108BD9-81ED-4DB2-BD59-A6C34878D82A}">
                    <a16:rowId xmlns:a16="http://schemas.microsoft.com/office/drawing/2014/main" val="2204683070"/>
                  </a:ext>
                </a:extLst>
              </a:tr>
              <a:tr h="325869">
                <a:tc>
                  <a:txBody>
                    <a:bodyPr/>
                    <a:lstStyle/>
                    <a:p>
                      <a:pPr algn="ctr" rtl="0" fontAlgn="ctr"/>
                      <a:r>
                        <a:rPr lang="en-US" sz="1000" u="none" strike="noStrike" dirty="0">
                          <a:effectLst/>
                        </a:rPr>
                        <a:t>May-23</a:t>
                      </a:r>
                      <a:endParaRPr lang="en-US" sz="1000" b="1" i="0" u="none" strike="noStrike" dirty="0">
                        <a:solidFill>
                          <a:srgbClr val="000000"/>
                        </a:solidFill>
                        <a:effectLst/>
                        <a:latin typeface="Times" panose="02020603050405020304" pitchFamily="18" charset="0"/>
                      </a:endParaRPr>
                    </a:p>
                  </a:txBody>
                  <a:tcPr marL="7620" marR="7620" marT="7620" marB="0" anchor="ctr">
                    <a:noFill/>
                  </a:tcPr>
                </a:tc>
                <a:tc>
                  <a:txBody>
                    <a:bodyPr/>
                    <a:lstStyle/>
                    <a:p>
                      <a:pPr algn="ctr" rtl="0" fontAlgn="ctr"/>
                      <a:r>
                        <a:rPr lang="en-US" sz="1000" u="none" strike="noStrike" dirty="0">
                          <a:effectLst/>
                        </a:rPr>
                        <a:t>Feb-23</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tc>
                  <a:txBody>
                    <a:bodyPr/>
                    <a:lstStyle/>
                    <a:p>
                      <a:pPr algn="ctr" rtl="0" fontAlgn="ctr"/>
                      <a:r>
                        <a:rPr lang="en-US" sz="1000" u="none" strike="noStrike" dirty="0">
                          <a:effectLst/>
                        </a:rPr>
                        <a:t>1,553,571</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tc>
                  <a:txBody>
                    <a:bodyPr/>
                    <a:lstStyle/>
                    <a:p>
                      <a:pPr algn="ctr" rtl="0" fontAlgn="ctr"/>
                      <a:r>
                        <a:rPr lang="en-US" sz="1000" u="none" strike="noStrike" dirty="0">
                          <a:effectLst/>
                        </a:rPr>
                        <a:t>201,029,340</a:t>
                      </a:r>
                      <a:endParaRPr lang="en-US" sz="1000" b="0" i="0" u="none" strike="noStrike" dirty="0">
                        <a:solidFill>
                          <a:srgbClr val="000000"/>
                        </a:solidFill>
                        <a:effectLst/>
                        <a:latin typeface="Times New Roman" panose="02020603050405020304" pitchFamily="18" charset="0"/>
                      </a:endParaRPr>
                    </a:p>
                  </a:txBody>
                  <a:tcPr marL="7620" marR="7620" marT="7620" marB="0" anchor="ctr">
                    <a:noFill/>
                  </a:tcPr>
                </a:tc>
                <a:extLst>
                  <a:ext uri="{0D108BD9-81ED-4DB2-BD59-A6C34878D82A}">
                    <a16:rowId xmlns:a16="http://schemas.microsoft.com/office/drawing/2014/main" val="2463800269"/>
                  </a:ext>
                </a:extLst>
              </a:tr>
              <a:tr h="325869">
                <a:tc>
                  <a:txBody>
                    <a:bodyPr/>
                    <a:lstStyle/>
                    <a:p>
                      <a:pPr algn="ctr" rtl="0" fontAlgn="ctr"/>
                      <a:r>
                        <a:rPr lang="en-US" sz="1000" u="none" strike="noStrike" dirty="0">
                          <a:effectLst/>
                        </a:rPr>
                        <a:t>Jun-23</a:t>
                      </a:r>
                      <a:endParaRPr lang="en-US" sz="1000" b="1" i="0" u="none" strike="noStrike" dirty="0">
                        <a:solidFill>
                          <a:srgbClr val="000000"/>
                        </a:solidFill>
                        <a:effectLst/>
                        <a:latin typeface="Times"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Mar-23</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1,553,571</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tc>
                  <a:txBody>
                    <a:bodyPr/>
                    <a:lstStyle/>
                    <a:p>
                      <a:pPr algn="ctr" rtl="0" fontAlgn="ctr"/>
                      <a:r>
                        <a:rPr lang="en-US" sz="1000" u="none" strike="noStrike" dirty="0">
                          <a:effectLst/>
                        </a:rPr>
                        <a:t>214,898,428</a:t>
                      </a:r>
                      <a:endParaRPr lang="en-US" sz="1000" b="0" i="0" u="none" strike="noStrike" dirty="0">
                        <a:solidFill>
                          <a:srgbClr val="000000"/>
                        </a:solidFill>
                        <a:effectLst/>
                        <a:latin typeface="Times New Roman" panose="02020603050405020304" pitchFamily="18" charset="0"/>
                      </a:endParaRPr>
                    </a:p>
                  </a:txBody>
                  <a:tcPr marL="7620" marR="7620" marT="7620" marB="0" anchor="ctr">
                    <a:solidFill>
                      <a:schemeClr val="bg2">
                        <a:lumMod val="95000"/>
                      </a:schemeClr>
                    </a:solidFill>
                  </a:tcPr>
                </a:tc>
                <a:extLst>
                  <a:ext uri="{0D108BD9-81ED-4DB2-BD59-A6C34878D82A}">
                    <a16:rowId xmlns:a16="http://schemas.microsoft.com/office/drawing/2014/main" val="4049393774"/>
                  </a:ext>
                </a:extLst>
              </a:tr>
            </a:tbl>
          </a:graphicData>
        </a:graphic>
      </p:graphicFrame>
      <p:sp>
        <p:nvSpPr>
          <p:cNvPr id="11" name="Title 1">
            <a:extLst>
              <a:ext uri="{FF2B5EF4-FFF2-40B4-BE49-F238E27FC236}">
                <a16:creationId xmlns:a16="http://schemas.microsoft.com/office/drawing/2014/main" id="{B710CA8E-A15A-8D9E-C078-9E0196978B3C}"/>
              </a:ext>
            </a:extLst>
          </p:cNvPr>
          <p:cNvSpPr>
            <a:spLocks noGrp="1"/>
          </p:cNvSpPr>
          <p:nvPr>
            <p:ph type="title"/>
          </p:nvPr>
        </p:nvSpPr>
        <p:spPr>
          <a:xfrm>
            <a:off x="381000" y="244475"/>
            <a:ext cx="8458200" cy="517525"/>
          </a:xfrm>
        </p:spPr>
        <p:txBody>
          <a:bodyPr/>
          <a:lstStyle/>
          <a:p>
            <a:r>
              <a:rPr lang="en-US" dirty="0"/>
              <a:t>26.2 Securitization Default Charge</a:t>
            </a:r>
            <a:br>
              <a:rPr lang="en-US" dirty="0"/>
            </a:br>
            <a:r>
              <a:rPr lang="en-US" dirty="0"/>
              <a:t>27.3 Securitization Uplift Charge</a:t>
            </a:r>
          </a:p>
        </p:txBody>
      </p:sp>
      <p:graphicFrame>
        <p:nvGraphicFramePr>
          <p:cNvPr id="12" name="Table 11">
            <a:extLst>
              <a:ext uri="{FF2B5EF4-FFF2-40B4-BE49-F238E27FC236}">
                <a16:creationId xmlns:a16="http://schemas.microsoft.com/office/drawing/2014/main" id="{FFD5DE4E-BBBA-134A-50D4-51E2C8983813}"/>
              </a:ext>
            </a:extLst>
          </p:cNvPr>
          <p:cNvGraphicFramePr>
            <a:graphicFrameLocks noGrp="1"/>
          </p:cNvGraphicFramePr>
          <p:nvPr/>
        </p:nvGraphicFramePr>
        <p:xfrm>
          <a:off x="4800600" y="1185065"/>
          <a:ext cx="3787140" cy="4301267"/>
        </p:xfrm>
        <a:graphic>
          <a:graphicData uri="http://schemas.openxmlformats.org/drawingml/2006/table">
            <a:tbl>
              <a:tblPr bandRow="1">
                <a:tableStyleId>{073A0DAA-6AF3-43AB-8588-CEC1D06C72B9}</a:tableStyleId>
              </a:tblPr>
              <a:tblGrid>
                <a:gridCol w="987950">
                  <a:extLst>
                    <a:ext uri="{9D8B030D-6E8A-4147-A177-3AD203B41FA5}">
                      <a16:colId xmlns:a16="http://schemas.microsoft.com/office/drawing/2014/main" val="964446132"/>
                    </a:ext>
                  </a:extLst>
                </a:gridCol>
                <a:gridCol w="984519">
                  <a:extLst>
                    <a:ext uri="{9D8B030D-6E8A-4147-A177-3AD203B41FA5}">
                      <a16:colId xmlns:a16="http://schemas.microsoft.com/office/drawing/2014/main" val="3594728954"/>
                    </a:ext>
                  </a:extLst>
                </a:gridCol>
                <a:gridCol w="946785">
                  <a:extLst>
                    <a:ext uri="{9D8B030D-6E8A-4147-A177-3AD203B41FA5}">
                      <a16:colId xmlns:a16="http://schemas.microsoft.com/office/drawing/2014/main" val="1830740307"/>
                    </a:ext>
                  </a:extLst>
                </a:gridCol>
                <a:gridCol w="867886">
                  <a:extLst>
                    <a:ext uri="{9D8B030D-6E8A-4147-A177-3AD203B41FA5}">
                      <a16:colId xmlns:a16="http://schemas.microsoft.com/office/drawing/2014/main" val="814697489"/>
                    </a:ext>
                  </a:extLst>
                </a:gridCol>
              </a:tblGrid>
              <a:tr h="716708">
                <a:tc>
                  <a:txBody>
                    <a:bodyPr/>
                    <a:lstStyle/>
                    <a:p>
                      <a:pPr algn="ctr" rtl="0" fontAlgn="b"/>
                      <a:r>
                        <a:rPr lang="en-US" sz="1000" b="1" i="0" u="none" strike="noStrike" dirty="0">
                          <a:solidFill>
                            <a:srgbClr val="000000"/>
                          </a:solidFill>
                          <a:effectLst/>
                          <a:latin typeface="+mn-lt"/>
                        </a:rPr>
                        <a:t>Subchapter N</a:t>
                      </a:r>
                      <a:r>
                        <a:rPr lang="en-US" sz="1000" b="1" i="0" u="none" strike="noStrike" baseline="30000" dirty="0">
                          <a:solidFill>
                            <a:srgbClr val="000000"/>
                          </a:solidFill>
                          <a:effectLst/>
                          <a:latin typeface="+mn-lt"/>
                        </a:rPr>
                        <a:t>1</a:t>
                      </a:r>
                      <a:r>
                        <a:rPr lang="en-US" sz="1000" b="1" i="0" u="none" strike="noStrike" dirty="0">
                          <a:solidFill>
                            <a:srgbClr val="000000"/>
                          </a:solidFill>
                          <a:effectLst/>
                          <a:latin typeface="+mn-lt"/>
                        </a:rPr>
                        <a:t> Invoice Month</a:t>
                      </a:r>
                    </a:p>
                  </a:txBody>
                  <a:tcPr marL="7620" marR="7620" marT="7620" marB="0" anchor="ctr">
                    <a:lnB w="12700" cap="flat" cmpd="sng" algn="ctr">
                      <a:solidFill>
                        <a:schemeClr val="tx1"/>
                      </a:solidFill>
                      <a:prstDash val="solid"/>
                      <a:round/>
                      <a:headEnd type="none" w="med" len="med"/>
                      <a:tailEnd type="none" w="med" len="med"/>
                    </a:lnB>
                    <a:solidFill>
                      <a:schemeClr val="bg2">
                        <a:lumMod val="65000"/>
                      </a:schemeClr>
                    </a:solidFill>
                  </a:tcPr>
                </a:tc>
                <a:tc>
                  <a:txBody>
                    <a:bodyPr/>
                    <a:lstStyle/>
                    <a:p>
                      <a:pPr algn="ctr" rtl="0" fontAlgn="b"/>
                      <a:r>
                        <a:rPr lang="en-US" sz="1000" b="1" i="0" u="none" strike="noStrike" dirty="0">
                          <a:solidFill>
                            <a:srgbClr val="000000"/>
                          </a:solidFill>
                          <a:effectLst/>
                          <a:latin typeface="+mn-lt"/>
                        </a:rPr>
                        <a:t>Monthly Uplift ($) (MTSUCDA)</a:t>
                      </a:r>
                    </a:p>
                  </a:txBody>
                  <a:tcPr marL="7620" marR="7620" marT="7620" marB="0" anchor="ctr">
                    <a:lnB w="12700" cap="flat" cmpd="sng" algn="ctr">
                      <a:solidFill>
                        <a:schemeClr val="tx1"/>
                      </a:solidFill>
                      <a:prstDash val="solid"/>
                      <a:round/>
                      <a:headEnd type="none" w="med" len="med"/>
                      <a:tailEnd type="none" w="med" len="med"/>
                    </a:lnB>
                    <a:solidFill>
                      <a:schemeClr val="bg2">
                        <a:lumMod val="65000"/>
                      </a:schemeClr>
                    </a:solidFill>
                  </a:tcPr>
                </a:tc>
                <a:tc>
                  <a:txBody>
                    <a:bodyPr/>
                    <a:lstStyle/>
                    <a:p>
                      <a:pPr algn="ctr" rtl="0" fontAlgn="b"/>
                      <a:r>
                        <a:rPr lang="en-US" sz="1000" b="1" i="0" u="none" strike="noStrike" dirty="0">
                          <a:solidFill>
                            <a:srgbClr val="000000"/>
                          </a:solidFill>
                          <a:effectLst/>
                          <a:latin typeface="+mn-lt"/>
                        </a:rPr>
                        <a:t>Non-Optout RTAML (MWh)</a:t>
                      </a:r>
                    </a:p>
                  </a:txBody>
                  <a:tcPr marL="7620" marR="7620" marT="7620" marB="0" anchor="ctr">
                    <a:lnB w="12700" cap="flat" cmpd="sng" algn="ctr">
                      <a:solidFill>
                        <a:schemeClr val="tx1"/>
                      </a:solidFill>
                      <a:prstDash val="solid"/>
                      <a:round/>
                      <a:headEnd type="none" w="med" len="med"/>
                      <a:tailEnd type="none" w="med" len="med"/>
                    </a:lnB>
                    <a:solidFill>
                      <a:schemeClr val="bg2">
                        <a:lumMod val="65000"/>
                      </a:schemeClr>
                    </a:solidFill>
                  </a:tcPr>
                </a:tc>
                <a:tc>
                  <a:txBody>
                    <a:bodyPr/>
                    <a:lstStyle/>
                    <a:p>
                      <a:pPr algn="ctr" rtl="0" fontAlgn="b"/>
                      <a:r>
                        <a:rPr lang="en-US" sz="1000" b="1" i="0" u="none" strike="noStrike" dirty="0">
                          <a:solidFill>
                            <a:srgbClr val="000000"/>
                          </a:solidFill>
                          <a:effectLst/>
                          <a:latin typeface="+mn-lt"/>
                        </a:rPr>
                        <a:t>$/MWh</a:t>
                      </a:r>
                    </a:p>
                  </a:txBody>
                  <a:tcPr marL="7620" marR="7620" marT="7620" marB="0" anchor="ctr">
                    <a:lnB w="12700" cap="flat" cmpd="sng" algn="ctr">
                      <a:solidFill>
                        <a:schemeClr val="tx1"/>
                      </a:solidFill>
                      <a:prstDash val="solid"/>
                      <a:round/>
                      <a:headEnd type="none" w="med" len="med"/>
                      <a:tailEnd type="none" w="med" len="med"/>
                    </a:lnB>
                    <a:solidFill>
                      <a:schemeClr val="bg2">
                        <a:lumMod val="65000"/>
                      </a:schemeClr>
                    </a:solidFill>
                  </a:tcPr>
                </a:tc>
                <a:extLst>
                  <a:ext uri="{0D108BD9-81ED-4DB2-BD59-A6C34878D82A}">
                    <a16:rowId xmlns:a16="http://schemas.microsoft.com/office/drawing/2014/main" val="4127443463"/>
                  </a:ext>
                </a:extLst>
              </a:tr>
              <a:tr h="325869">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Aug-22</a:t>
                      </a:r>
                    </a:p>
                  </a:txBody>
                  <a:tcPr marL="7620" marR="7620" marT="7620" marB="0" anchor="ctr">
                    <a:lnT w="12700" cap="flat" cmpd="sng" algn="ctr">
                      <a:solidFill>
                        <a:schemeClr val="tx1"/>
                      </a:solidFill>
                      <a:prstDash val="solid"/>
                      <a:round/>
                      <a:headEnd type="none" w="med" len="med"/>
                      <a:tailEnd type="none" w="med" len="med"/>
                    </a:lnT>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13,847,762</a:t>
                      </a:r>
                    </a:p>
                  </a:txBody>
                  <a:tcPr marL="7620" marR="7620" marT="7620" marB="0" anchor="ctr">
                    <a:lnT w="12700" cap="flat" cmpd="sng" algn="ctr">
                      <a:solidFill>
                        <a:schemeClr val="tx1"/>
                      </a:solidFill>
                      <a:prstDash val="solid"/>
                      <a:round/>
                      <a:headEnd type="none" w="med" len="med"/>
                      <a:tailEnd type="none" w="med" len="med"/>
                    </a:lnT>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28,398,581</a:t>
                      </a:r>
                    </a:p>
                  </a:txBody>
                  <a:tcPr marL="7620" marR="7620" marT="7620" marB="0" anchor="ctr">
                    <a:lnT w="12700" cap="flat" cmpd="sng" algn="ctr">
                      <a:solidFill>
                        <a:schemeClr val="tx1"/>
                      </a:solidFill>
                      <a:prstDash val="solid"/>
                      <a:round/>
                      <a:headEnd type="none" w="med" len="med"/>
                      <a:tailEnd type="none" w="med" len="med"/>
                    </a:lnT>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0.49</a:t>
                      </a:r>
                    </a:p>
                  </a:txBody>
                  <a:tcPr marL="7620" marR="7620" marT="7620" marB="0" anchor="ctr">
                    <a:lnT w="12700" cap="flat" cmpd="sng" algn="ctr">
                      <a:solidFill>
                        <a:schemeClr val="tx1"/>
                      </a:solidFill>
                      <a:prstDash val="solid"/>
                      <a:round/>
                      <a:headEnd type="none" w="med" len="med"/>
                      <a:tailEnd type="none" w="med" len="med"/>
                    </a:lnT>
                    <a:solidFill>
                      <a:schemeClr val="bg2">
                        <a:lumMod val="95000"/>
                      </a:schemeClr>
                    </a:solidFill>
                  </a:tcPr>
                </a:tc>
                <a:extLst>
                  <a:ext uri="{0D108BD9-81ED-4DB2-BD59-A6C34878D82A}">
                    <a16:rowId xmlns:a16="http://schemas.microsoft.com/office/drawing/2014/main" val="4163352844"/>
                  </a:ext>
                </a:extLst>
              </a:tr>
              <a:tr h="325869">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Sep-22</a:t>
                      </a:r>
                    </a:p>
                  </a:txBody>
                  <a:tcPr marL="7620" marR="7620" marT="7620" marB="0" anchor="ctr">
                    <a:no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13,401,060</a:t>
                      </a:r>
                    </a:p>
                  </a:txBody>
                  <a:tcPr marL="7620" marR="7620" marT="7620" marB="0" anchor="ctr">
                    <a:no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22,857,910</a:t>
                      </a:r>
                    </a:p>
                  </a:txBody>
                  <a:tcPr marL="7620" marR="7620" marT="7620" marB="0" anchor="ctr">
                    <a:no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0.59</a:t>
                      </a:r>
                    </a:p>
                  </a:txBody>
                  <a:tcPr marL="7620" marR="7620" marT="7620" marB="0" anchor="ctr">
                    <a:noFill/>
                  </a:tcPr>
                </a:tc>
                <a:extLst>
                  <a:ext uri="{0D108BD9-81ED-4DB2-BD59-A6C34878D82A}">
                    <a16:rowId xmlns:a16="http://schemas.microsoft.com/office/drawing/2014/main" val="691371686"/>
                  </a:ext>
                </a:extLst>
              </a:tr>
              <a:tr h="325869">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Oct-22</a:t>
                      </a:r>
                    </a:p>
                  </a:txBody>
                  <a:tcPr marL="7620" marR="7620" marT="7620" marB="0" anchor="ctr">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13,847,762</a:t>
                      </a:r>
                    </a:p>
                  </a:txBody>
                  <a:tcPr marL="7620" marR="7620" marT="7620" marB="0" anchor="ctr">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19,150,129</a:t>
                      </a:r>
                    </a:p>
                  </a:txBody>
                  <a:tcPr marL="7620" marR="7620" marT="7620" marB="0" anchor="ctr">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0.72</a:t>
                      </a:r>
                    </a:p>
                  </a:txBody>
                  <a:tcPr marL="7620" marR="7620" marT="7620" marB="0" anchor="ctr">
                    <a:solidFill>
                      <a:schemeClr val="bg2">
                        <a:lumMod val="95000"/>
                      </a:schemeClr>
                    </a:solidFill>
                  </a:tcPr>
                </a:tc>
                <a:extLst>
                  <a:ext uri="{0D108BD9-81ED-4DB2-BD59-A6C34878D82A}">
                    <a16:rowId xmlns:a16="http://schemas.microsoft.com/office/drawing/2014/main" val="3434560052"/>
                  </a:ext>
                </a:extLst>
              </a:tr>
              <a:tr h="325869">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Nov-22</a:t>
                      </a:r>
                    </a:p>
                  </a:txBody>
                  <a:tcPr marL="7620" marR="7620" marT="7620" marB="0" anchor="ctr">
                    <a:no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13,669,290</a:t>
                      </a:r>
                    </a:p>
                  </a:txBody>
                  <a:tcPr marL="7620" marR="7620" marT="7620" marB="0" anchor="ctr">
                    <a:no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17,666,745</a:t>
                      </a:r>
                    </a:p>
                  </a:txBody>
                  <a:tcPr marL="7620" marR="7620" marT="7620" marB="0" anchor="ctr">
                    <a:no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0.77</a:t>
                      </a:r>
                    </a:p>
                  </a:txBody>
                  <a:tcPr marL="7620" marR="7620" marT="7620" marB="0" anchor="ctr">
                    <a:noFill/>
                  </a:tcPr>
                </a:tc>
                <a:extLst>
                  <a:ext uri="{0D108BD9-81ED-4DB2-BD59-A6C34878D82A}">
                    <a16:rowId xmlns:a16="http://schemas.microsoft.com/office/drawing/2014/main" val="281971013"/>
                  </a:ext>
                </a:extLst>
              </a:tr>
              <a:tr h="325869">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Dec-22</a:t>
                      </a:r>
                    </a:p>
                  </a:txBody>
                  <a:tcPr marL="7620" marR="7620" marT="7620" marB="0" anchor="ctr">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13,669,290</a:t>
                      </a:r>
                    </a:p>
                  </a:txBody>
                  <a:tcPr marL="7620" marR="7620" marT="7620" marB="0" anchor="ctr">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18,667,381</a:t>
                      </a:r>
                    </a:p>
                  </a:txBody>
                  <a:tcPr marL="7620" marR="7620" marT="7620" marB="0" anchor="ctr">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0.73</a:t>
                      </a:r>
                    </a:p>
                  </a:txBody>
                  <a:tcPr marL="7620" marR="7620" marT="7620" marB="0" anchor="ctr">
                    <a:solidFill>
                      <a:schemeClr val="bg2">
                        <a:lumMod val="95000"/>
                      </a:schemeClr>
                    </a:solidFill>
                  </a:tcPr>
                </a:tc>
                <a:extLst>
                  <a:ext uri="{0D108BD9-81ED-4DB2-BD59-A6C34878D82A}">
                    <a16:rowId xmlns:a16="http://schemas.microsoft.com/office/drawing/2014/main" val="2848790162"/>
                  </a:ext>
                </a:extLst>
              </a:tr>
              <a:tr h="325869">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Jan-23</a:t>
                      </a:r>
                    </a:p>
                  </a:txBody>
                  <a:tcPr marL="7620" marR="7620" marT="7620" marB="0" anchor="ctr">
                    <a:no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14,580,576</a:t>
                      </a:r>
                    </a:p>
                  </a:txBody>
                  <a:tcPr marL="7620" marR="7620" marT="7620" marB="0" anchor="ctr">
                    <a:no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18,384,944</a:t>
                      </a:r>
                    </a:p>
                  </a:txBody>
                  <a:tcPr marL="7620" marR="7620" marT="7620" marB="0" anchor="ctr">
                    <a:no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0.79</a:t>
                      </a:r>
                    </a:p>
                  </a:txBody>
                  <a:tcPr marL="7620" marR="7620" marT="7620" marB="0" anchor="ctr">
                    <a:noFill/>
                  </a:tcPr>
                </a:tc>
                <a:extLst>
                  <a:ext uri="{0D108BD9-81ED-4DB2-BD59-A6C34878D82A}">
                    <a16:rowId xmlns:a16="http://schemas.microsoft.com/office/drawing/2014/main" val="2837580776"/>
                  </a:ext>
                </a:extLst>
              </a:tr>
              <a:tr h="325869">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Feb-23</a:t>
                      </a:r>
                    </a:p>
                  </a:txBody>
                  <a:tcPr marL="7620" marR="7620" marT="7620" marB="0" anchor="ctr">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11,261,768</a:t>
                      </a:r>
                    </a:p>
                  </a:txBody>
                  <a:tcPr marL="7620" marR="7620" marT="7620" marB="0" anchor="ctr">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17,682,254</a:t>
                      </a:r>
                    </a:p>
                  </a:txBody>
                  <a:tcPr marL="7620" marR="7620" marT="7620" marB="0" anchor="ctr">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0.64</a:t>
                      </a:r>
                    </a:p>
                  </a:txBody>
                  <a:tcPr marL="7620" marR="7620" marT="7620" marB="0" anchor="ctr">
                    <a:solidFill>
                      <a:schemeClr val="bg2">
                        <a:lumMod val="95000"/>
                      </a:schemeClr>
                    </a:solidFill>
                  </a:tcPr>
                </a:tc>
                <a:extLst>
                  <a:ext uri="{0D108BD9-81ED-4DB2-BD59-A6C34878D82A}">
                    <a16:rowId xmlns:a16="http://schemas.microsoft.com/office/drawing/2014/main" val="3980868454"/>
                  </a:ext>
                </a:extLst>
              </a:tr>
              <a:tr h="325869">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Mar-23</a:t>
                      </a:r>
                    </a:p>
                  </a:txBody>
                  <a:tcPr marL="7620" marR="7620" marT="7620" marB="0" anchor="ctr">
                    <a:no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12,468,386</a:t>
                      </a:r>
                    </a:p>
                  </a:txBody>
                  <a:tcPr marL="7620" marR="7620" marT="7620" marB="0" anchor="ctr">
                    <a:no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17,836,765</a:t>
                      </a:r>
                    </a:p>
                  </a:txBody>
                  <a:tcPr marL="7620" marR="7620" marT="7620" marB="0" anchor="ctr">
                    <a:no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0.70</a:t>
                      </a:r>
                    </a:p>
                  </a:txBody>
                  <a:tcPr marL="7620" marR="7620" marT="7620" marB="0" anchor="ctr">
                    <a:noFill/>
                  </a:tcPr>
                </a:tc>
                <a:extLst>
                  <a:ext uri="{0D108BD9-81ED-4DB2-BD59-A6C34878D82A}">
                    <a16:rowId xmlns:a16="http://schemas.microsoft.com/office/drawing/2014/main" val="4286177730"/>
                  </a:ext>
                </a:extLst>
              </a:tr>
              <a:tr h="325869">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Apr-23</a:t>
                      </a:r>
                    </a:p>
                  </a:txBody>
                  <a:tcPr marL="7620" marR="7620" marT="7620" marB="0" anchor="ctr">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11,261,768</a:t>
                      </a:r>
                    </a:p>
                  </a:txBody>
                  <a:tcPr marL="7620" marR="7620" marT="7620" marB="0" anchor="ctr">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16,069,789</a:t>
                      </a:r>
                    </a:p>
                  </a:txBody>
                  <a:tcPr marL="7620" marR="7620" marT="7620" marB="0" anchor="ctr">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0.70</a:t>
                      </a:r>
                    </a:p>
                  </a:txBody>
                  <a:tcPr marL="7620" marR="7620" marT="7620" marB="0" anchor="ctr">
                    <a:solidFill>
                      <a:schemeClr val="bg2">
                        <a:lumMod val="95000"/>
                      </a:schemeClr>
                    </a:solidFill>
                  </a:tcPr>
                </a:tc>
                <a:extLst>
                  <a:ext uri="{0D108BD9-81ED-4DB2-BD59-A6C34878D82A}">
                    <a16:rowId xmlns:a16="http://schemas.microsoft.com/office/drawing/2014/main" val="2140298428"/>
                  </a:ext>
                </a:extLst>
              </a:tr>
              <a:tr h="325869">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May-23</a:t>
                      </a:r>
                    </a:p>
                  </a:txBody>
                  <a:tcPr marL="7620" marR="7620" marT="7620" marB="0" anchor="ctr">
                    <a:no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12,789,922</a:t>
                      </a:r>
                    </a:p>
                  </a:txBody>
                  <a:tcPr marL="7620" marR="7620" marT="7620" marB="0" anchor="ctr">
                    <a:no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20,716,157</a:t>
                      </a:r>
                    </a:p>
                  </a:txBody>
                  <a:tcPr marL="7620" marR="7620" marT="7620" marB="0" anchor="ctr">
                    <a:no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0.62</a:t>
                      </a:r>
                    </a:p>
                  </a:txBody>
                  <a:tcPr marL="7620" marR="7620" marT="7620" marB="0" anchor="ctr">
                    <a:noFill/>
                  </a:tcPr>
                </a:tc>
                <a:extLst>
                  <a:ext uri="{0D108BD9-81ED-4DB2-BD59-A6C34878D82A}">
                    <a16:rowId xmlns:a16="http://schemas.microsoft.com/office/drawing/2014/main" val="1045091475"/>
                  </a:ext>
                </a:extLst>
              </a:tr>
              <a:tr h="325869">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Jun-23</a:t>
                      </a:r>
                    </a:p>
                  </a:txBody>
                  <a:tcPr marL="7620" marR="7620" marT="7620" marB="0" anchor="ctr">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12,385,027</a:t>
                      </a:r>
                    </a:p>
                  </a:txBody>
                  <a:tcPr marL="7620" marR="7620" marT="7620" marB="0" anchor="ctr">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24,724,672</a:t>
                      </a:r>
                    </a:p>
                  </a:txBody>
                  <a:tcPr marL="7620" marR="7620" marT="7620" marB="0" anchor="ctr">
                    <a:solidFill>
                      <a:schemeClr val="bg2">
                        <a:lumMod val="95000"/>
                      </a:schemeClr>
                    </a:solidFill>
                  </a:tcPr>
                </a:tc>
                <a:tc>
                  <a:txBody>
                    <a:bodyPr/>
                    <a:lstStyle/>
                    <a:p>
                      <a:pPr marL="0" algn="ctr" defTabSz="914400" rtl="0" eaLnBrk="1" fontAlgn="ctr" latinLnBrk="0" hangingPunct="1"/>
                      <a:r>
                        <a:rPr lang="en-US" sz="1000" u="none" strike="noStrike" kern="1200" dirty="0">
                          <a:solidFill>
                            <a:schemeClr val="dk1"/>
                          </a:solidFill>
                          <a:effectLst/>
                          <a:latin typeface="+mn-lt"/>
                          <a:ea typeface="+mn-ea"/>
                          <a:cs typeface="+mn-cs"/>
                        </a:rPr>
                        <a:t>0.50</a:t>
                      </a:r>
                    </a:p>
                  </a:txBody>
                  <a:tcPr marL="7620" marR="7620" marT="7620" marB="0" anchor="ctr">
                    <a:solidFill>
                      <a:schemeClr val="bg2">
                        <a:lumMod val="95000"/>
                      </a:schemeClr>
                    </a:solidFill>
                  </a:tcPr>
                </a:tc>
                <a:extLst>
                  <a:ext uri="{0D108BD9-81ED-4DB2-BD59-A6C34878D82A}">
                    <a16:rowId xmlns:a16="http://schemas.microsoft.com/office/drawing/2014/main" val="2204683070"/>
                  </a:ext>
                </a:extLst>
              </a:tr>
            </a:tbl>
          </a:graphicData>
        </a:graphic>
      </p:graphicFrame>
      <p:sp>
        <p:nvSpPr>
          <p:cNvPr id="13" name="TextBox 12">
            <a:extLst>
              <a:ext uri="{FF2B5EF4-FFF2-40B4-BE49-F238E27FC236}">
                <a16:creationId xmlns:a16="http://schemas.microsoft.com/office/drawing/2014/main" id="{D7303EFE-2D22-04BC-2140-6F801FEBB499}"/>
              </a:ext>
            </a:extLst>
          </p:cNvPr>
          <p:cNvSpPr txBox="1"/>
          <p:nvPr/>
        </p:nvSpPr>
        <p:spPr>
          <a:xfrm>
            <a:off x="4970944" y="6138071"/>
            <a:ext cx="3787140" cy="24622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00" baseline="30000" dirty="0">
                <a:solidFill>
                  <a:srgbClr val="000000">
                    <a:alpha val="100000"/>
                  </a:srgbClr>
                </a:solidFill>
                <a:latin typeface="Times New Roman"/>
                <a:ea typeface="Times New Roman"/>
                <a:cs typeface="Times New Roman"/>
              </a:rPr>
              <a:t>1</a:t>
            </a:r>
            <a:r>
              <a:rPr lang="en-US" sz="1000" dirty="0">
                <a:solidFill>
                  <a:srgbClr val="000000">
                    <a:alpha val="100000"/>
                  </a:srgbClr>
                </a:solidFill>
                <a:latin typeface="Times New Roman"/>
                <a:ea typeface="Times New Roman"/>
                <a:cs typeface="Times New Roman"/>
              </a:rPr>
              <a:t>The data provided is grouped by the month the amount was invoiced. </a:t>
            </a:r>
          </a:p>
        </p:txBody>
      </p:sp>
    </p:spTree>
    <p:extLst>
      <p:ext uri="{BB962C8B-B14F-4D97-AF65-F5344CB8AC3E}">
        <p14:creationId xmlns:p14="http://schemas.microsoft.com/office/powerpoint/2010/main" val="3558718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9" name="TextBox 8">
            <a:extLst>
              <a:ext uri="{FF2B5EF4-FFF2-40B4-BE49-F238E27FC236}">
                <a16:creationId xmlns:a16="http://schemas.microsoft.com/office/drawing/2014/main" id="{624221D1-439F-4440-A650-31D787DC01D4}"/>
              </a:ext>
            </a:extLst>
          </p:cNvPr>
          <p:cNvSpPr txBox="1"/>
          <p:nvPr/>
        </p:nvSpPr>
        <p:spPr>
          <a:xfrm>
            <a:off x="304800" y="2438400"/>
            <a:ext cx="8534400" cy="600164"/>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r>
              <a:rPr lang="en-US" sz="1100" dirty="0">
                <a:solidFill>
                  <a:prstClr val="black"/>
                </a:solidFill>
              </a:rPr>
              <a:t>The price changes reported on this slide display the price corrections that have been done after the Settlement Statement has posted for the Operating Day.</a:t>
            </a:r>
          </a:p>
        </p:txBody>
      </p:sp>
      <p:graphicFrame>
        <p:nvGraphicFramePr>
          <p:cNvPr id="8" name="Table 7">
            <a:extLst>
              <a:ext uri="{FF2B5EF4-FFF2-40B4-BE49-F238E27FC236}">
                <a16:creationId xmlns:a16="http://schemas.microsoft.com/office/drawing/2014/main" id="{ED24C3E2-F3C7-A1A5-4D7C-3BA2706E256B}"/>
              </a:ext>
            </a:extLst>
          </p:cNvPr>
          <p:cNvGraphicFramePr>
            <a:graphicFrameLocks noGrp="1"/>
          </p:cNvGraphicFramePr>
          <p:nvPr>
            <p:extLst>
              <p:ext uri="{D42A27DB-BD31-4B8C-83A1-F6EECF244321}">
                <p14:modId xmlns:p14="http://schemas.microsoft.com/office/powerpoint/2010/main" val="2198657581"/>
              </p:ext>
            </p:extLst>
          </p:nvPr>
        </p:nvGraphicFramePr>
        <p:xfrm>
          <a:off x="304800" y="1219200"/>
          <a:ext cx="8534400" cy="1062204"/>
        </p:xfrm>
        <a:graphic>
          <a:graphicData uri="http://schemas.openxmlformats.org/drawingml/2006/table">
            <a:tbl>
              <a:tblPr firstRow="1" firstCol="1" bandRow="1">
                <a:tableStyleId>{5C22544A-7EE6-4342-B048-85BDC9FD1C3A}</a:tableStyleId>
              </a:tblPr>
              <a:tblGrid>
                <a:gridCol w="879187">
                  <a:extLst>
                    <a:ext uri="{9D8B030D-6E8A-4147-A177-3AD203B41FA5}">
                      <a16:colId xmlns:a16="http://schemas.microsoft.com/office/drawing/2014/main" val="907272305"/>
                    </a:ext>
                  </a:extLst>
                </a:gridCol>
                <a:gridCol w="514646">
                  <a:extLst>
                    <a:ext uri="{9D8B030D-6E8A-4147-A177-3AD203B41FA5}">
                      <a16:colId xmlns:a16="http://schemas.microsoft.com/office/drawing/2014/main" val="1210874220"/>
                    </a:ext>
                  </a:extLst>
                </a:gridCol>
                <a:gridCol w="514646">
                  <a:extLst>
                    <a:ext uri="{9D8B030D-6E8A-4147-A177-3AD203B41FA5}">
                      <a16:colId xmlns:a16="http://schemas.microsoft.com/office/drawing/2014/main" val="538436414"/>
                    </a:ext>
                  </a:extLst>
                </a:gridCol>
                <a:gridCol w="514646">
                  <a:extLst>
                    <a:ext uri="{9D8B030D-6E8A-4147-A177-3AD203B41FA5}">
                      <a16:colId xmlns:a16="http://schemas.microsoft.com/office/drawing/2014/main" val="3302717550"/>
                    </a:ext>
                  </a:extLst>
                </a:gridCol>
                <a:gridCol w="514646">
                  <a:extLst>
                    <a:ext uri="{9D8B030D-6E8A-4147-A177-3AD203B41FA5}">
                      <a16:colId xmlns:a16="http://schemas.microsoft.com/office/drawing/2014/main" val="2277069452"/>
                    </a:ext>
                  </a:extLst>
                </a:gridCol>
                <a:gridCol w="645898">
                  <a:extLst>
                    <a:ext uri="{9D8B030D-6E8A-4147-A177-3AD203B41FA5}">
                      <a16:colId xmlns:a16="http://schemas.microsoft.com/office/drawing/2014/main" val="3276031340"/>
                    </a:ext>
                  </a:extLst>
                </a:gridCol>
                <a:gridCol w="763663">
                  <a:extLst>
                    <a:ext uri="{9D8B030D-6E8A-4147-A177-3AD203B41FA5}">
                      <a16:colId xmlns:a16="http://schemas.microsoft.com/office/drawing/2014/main" val="3471830552"/>
                    </a:ext>
                  </a:extLst>
                </a:gridCol>
                <a:gridCol w="514646">
                  <a:extLst>
                    <a:ext uri="{9D8B030D-6E8A-4147-A177-3AD203B41FA5}">
                      <a16:colId xmlns:a16="http://schemas.microsoft.com/office/drawing/2014/main" val="282108950"/>
                    </a:ext>
                  </a:extLst>
                </a:gridCol>
                <a:gridCol w="514646">
                  <a:extLst>
                    <a:ext uri="{9D8B030D-6E8A-4147-A177-3AD203B41FA5}">
                      <a16:colId xmlns:a16="http://schemas.microsoft.com/office/drawing/2014/main" val="2930456683"/>
                    </a:ext>
                  </a:extLst>
                </a:gridCol>
                <a:gridCol w="514646">
                  <a:extLst>
                    <a:ext uri="{9D8B030D-6E8A-4147-A177-3AD203B41FA5}">
                      <a16:colId xmlns:a16="http://schemas.microsoft.com/office/drawing/2014/main" val="2654920642"/>
                    </a:ext>
                  </a:extLst>
                </a:gridCol>
                <a:gridCol w="514646">
                  <a:extLst>
                    <a:ext uri="{9D8B030D-6E8A-4147-A177-3AD203B41FA5}">
                      <a16:colId xmlns:a16="http://schemas.microsoft.com/office/drawing/2014/main" val="3350789944"/>
                    </a:ext>
                  </a:extLst>
                </a:gridCol>
                <a:gridCol w="514646">
                  <a:extLst>
                    <a:ext uri="{9D8B030D-6E8A-4147-A177-3AD203B41FA5}">
                      <a16:colId xmlns:a16="http://schemas.microsoft.com/office/drawing/2014/main" val="3987927009"/>
                    </a:ext>
                  </a:extLst>
                </a:gridCol>
                <a:gridCol w="662117">
                  <a:extLst>
                    <a:ext uri="{9D8B030D-6E8A-4147-A177-3AD203B41FA5}">
                      <a16:colId xmlns:a16="http://schemas.microsoft.com/office/drawing/2014/main" val="3042049867"/>
                    </a:ext>
                  </a:extLst>
                </a:gridCol>
                <a:gridCol w="951721">
                  <a:extLst>
                    <a:ext uri="{9D8B030D-6E8A-4147-A177-3AD203B41FA5}">
                      <a16:colId xmlns:a16="http://schemas.microsoft.com/office/drawing/2014/main" val="824249190"/>
                    </a:ext>
                  </a:extLst>
                </a:gridCol>
              </a:tblGrid>
              <a:tr h="161611">
                <a:tc gridSpan="14">
                  <a:txBody>
                    <a:bodyPr/>
                    <a:lstStyle/>
                    <a:p>
                      <a:pPr algn="l" rtl="0" fontAlgn="ctr"/>
                      <a:r>
                        <a:rPr lang="en-US" sz="1100" u="none" strike="noStrike" dirty="0">
                          <a:effectLst/>
                        </a:rPr>
                        <a:t>Reporting Period: 2023 Q2</a:t>
                      </a:r>
                      <a:endParaRPr lang="en-US" sz="1100" b="1" i="0" u="none" strike="noStrike" dirty="0">
                        <a:solidFill>
                          <a:srgbClr val="FFFFFF"/>
                        </a:solidFill>
                        <a:effectLst/>
                        <a:latin typeface="Arial" panose="020B0604020202020204" pitchFamily="34" charset="0"/>
                      </a:endParaRPr>
                    </a:p>
                  </a:txBody>
                  <a:tcPr marL="8378" marR="8378" marT="8378"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4655715"/>
                  </a:ext>
                </a:extLst>
              </a:tr>
              <a:tr h="161611">
                <a:tc rowSpan="2">
                  <a:txBody>
                    <a:bodyPr/>
                    <a:lstStyle/>
                    <a:p>
                      <a:pPr algn="ctr" rtl="0" fontAlgn="ctr"/>
                      <a:r>
                        <a:rPr lang="en-US" sz="1100" u="none" strike="noStrike">
                          <a:effectLst/>
                        </a:rPr>
                        <a:t>Operating Day</a:t>
                      </a:r>
                      <a:endParaRPr lang="en-US" sz="1100" b="1" i="0" u="none" strike="noStrike">
                        <a:solidFill>
                          <a:srgbClr val="FFFFFF"/>
                        </a:solidFill>
                        <a:effectLst/>
                        <a:latin typeface="Arial" panose="020B0604020202020204" pitchFamily="34" charset="0"/>
                      </a:endParaRPr>
                    </a:p>
                  </a:txBody>
                  <a:tcPr marL="8378" marR="8378" marT="8378" marB="0" anchor="ctr"/>
                </a:tc>
                <a:tc gridSpan="6">
                  <a:txBody>
                    <a:bodyPr/>
                    <a:lstStyle/>
                    <a:p>
                      <a:pPr algn="ctr" rtl="0" fontAlgn="ctr"/>
                      <a:r>
                        <a:rPr lang="en-US" sz="1100" u="none" strike="noStrike" dirty="0">
                          <a:effectLst/>
                        </a:rPr>
                        <a:t># of Corrected Prices</a:t>
                      </a:r>
                      <a:endParaRPr lang="en-US" sz="1100" b="0" i="0" u="none" strike="noStrike" dirty="0">
                        <a:solidFill>
                          <a:srgbClr val="000000"/>
                        </a:solidFill>
                        <a:effectLst/>
                        <a:latin typeface="Arial" panose="020B0604020202020204" pitchFamily="34" charset="0"/>
                      </a:endParaRPr>
                    </a:p>
                  </a:txBody>
                  <a:tcPr marL="8378" marR="8378" marT="8378" marB="0" anchor="ctr">
                    <a:solidFill>
                      <a:schemeClr val="tx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rtl="0" fontAlgn="ctr"/>
                      <a:r>
                        <a:rPr lang="en-US" sz="1100" u="none" strike="noStrike" dirty="0">
                          <a:effectLst/>
                        </a:rPr>
                        <a:t># of Intervals Affected</a:t>
                      </a:r>
                      <a:endParaRPr lang="en-US" sz="1100" b="0" i="0" u="none" strike="noStrike" dirty="0">
                        <a:solidFill>
                          <a:srgbClr val="000000"/>
                        </a:solidFill>
                        <a:effectLst/>
                        <a:latin typeface="Arial" panose="020B0604020202020204" pitchFamily="34" charset="0"/>
                      </a:endParaRPr>
                    </a:p>
                  </a:txBody>
                  <a:tcPr marL="8378" marR="8378" marT="8378" marB="0" anchor="ctr">
                    <a:solidFill>
                      <a:schemeClr val="tx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rtl="0" fontAlgn="ctr"/>
                      <a:r>
                        <a:rPr lang="en-US" sz="1100" b="1" u="none" strike="noStrike" dirty="0">
                          <a:effectLst/>
                        </a:rPr>
                        <a:t>Market Notice</a:t>
                      </a:r>
                      <a:endParaRPr lang="en-US" sz="1100" b="1" i="0" u="none" strike="noStrike" dirty="0">
                        <a:solidFill>
                          <a:srgbClr val="000000"/>
                        </a:solidFill>
                        <a:effectLst/>
                        <a:latin typeface="Arial" panose="020B0604020202020204" pitchFamily="34" charset="0"/>
                      </a:endParaRPr>
                    </a:p>
                  </a:txBody>
                  <a:tcPr marL="8378" marR="8378" marT="8378" marB="0" anchor="ctr">
                    <a:solidFill>
                      <a:schemeClr val="tx2">
                        <a:lumMod val="40000"/>
                        <a:lumOff val="60000"/>
                      </a:schemeClr>
                    </a:solidFill>
                  </a:tcPr>
                </a:tc>
                <a:extLst>
                  <a:ext uri="{0D108BD9-81ED-4DB2-BD59-A6C34878D82A}">
                    <a16:rowId xmlns:a16="http://schemas.microsoft.com/office/drawing/2014/main" val="1810200568"/>
                  </a:ext>
                </a:extLst>
              </a:tr>
              <a:tr h="259559">
                <a:tc vMerge="1">
                  <a:txBody>
                    <a:bodyPr/>
                    <a:lstStyle/>
                    <a:p>
                      <a:endParaRPr lang="en-US"/>
                    </a:p>
                  </a:txBody>
                  <a:tcPr/>
                </a:tc>
                <a:tc>
                  <a:txBody>
                    <a:bodyPr/>
                    <a:lstStyle/>
                    <a:p>
                      <a:pPr marL="0" marR="0" algn="ctr" defTabSz="914400" rtl="0" eaLnBrk="1" fontAlgn="ctr" latinLnBrk="0" hangingPunct="1">
                        <a:spcBef>
                          <a:spcPts val="0"/>
                        </a:spcBef>
                        <a:spcAft>
                          <a:spcPts val="0"/>
                        </a:spcAft>
                      </a:pPr>
                      <a:r>
                        <a:rPr lang="en-US" sz="900" b="1" kern="1200" dirty="0">
                          <a:solidFill>
                            <a:schemeClr val="dk1"/>
                          </a:solidFill>
                          <a:effectLst/>
                          <a:latin typeface="+mn-lt"/>
                          <a:ea typeface="+mn-ea"/>
                          <a:cs typeface="+mn-cs"/>
                        </a:rPr>
                        <a:t>DASPP </a:t>
                      </a:r>
                    </a:p>
                  </a:txBody>
                  <a:tcPr marL="8378" marR="8378" marT="8378" marB="0" anchor="ctr">
                    <a:solidFill>
                      <a:schemeClr val="accent2">
                        <a:lumMod val="20000"/>
                        <a:lumOff val="80000"/>
                      </a:schemeClr>
                    </a:solidFill>
                  </a:tcPr>
                </a:tc>
                <a:tc>
                  <a:txBody>
                    <a:bodyPr/>
                    <a:lstStyle/>
                    <a:p>
                      <a:pPr marL="0" marR="0" algn="ctr" defTabSz="914400" rtl="0" eaLnBrk="1" fontAlgn="ctr" latinLnBrk="0" hangingPunct="1">
                        <a:spcBef>
                          <a:spcPts val="0"/>
                        </a:spcBef>
                        <a:spcAft>
                          <a:spcPts val="0"/>
                        </a:spcAft>
                      </a:pPr>
                      <a:r>
                        <a:rPr lang="en-US" sz="900" b="1" kern="1200" dirty="0">
                          <a:solidFill>
                            <a:schemeClr val="dk1"/>
                          </a:solidFill>
                          <a:effectLst/>
                          <a:latin typeface="+mn-lt"/>
                          <a:ea typeface="+mn-ea"/>
                          <a:cs typeface="+mn-cs"/>
                        </a:rPr>
                        <a:t>MCPC</a:t>
                      </a:r>
                    </a:p>
                  </a:txBody>
                  <a:tcPr marL="8378" marR="8378" marT="8378" marB="0" anchor="ctr">
                    <a:solidFill>
                      <a:schemeClr val="accent2">
                        <a:lumMod val="20000"/>
                        <a:lumOff val="80000"/>
                      </a:schemeClr>
                    </a:solidFill>
                  </a:tcPr>
                </a:tc>
                <a:tc>
                  <a:txBody>
                    <a:bodyPr/>
                    <a:lstStyle/>
                    <a:p>
                      <a:pPr marL="0" marR="0" algn="ctr" defTabSz="914400" rtl="0" eaLnBrk="1" fontAlgn="ctr" latinLnBrk="0" hangingPunct="1">
                        <a:spcBef>
                          <a:spcPts val="0"/>
                        </a:spcBef>
                        <a:spcAft>
                          <a:spcPts val="0"/>
                        </a:spcAft>
                      </a:pPr>
                      <a:r>
                        <a:rPr lang="en-US" sz="900" b="1" kern="1200" dirty="0">
                          <a:solidFill>
                            <a:schemeClr val="dk1"/>
                          </a:solidFill>
                          <a:effectLst/>
                          <a:latin typeface="+mn-lt"/>
                          <a:ea typeface="+mn-ea"/>
                          <a:cs typeface="+mn-cs"/>
                        </a:rPr>
                        <a:t>RTSPP</a:t>
                      </a:r>
                    </a:p>
                  </a:txBody>
                  <a:tcPr marL="8378" marR="8378" marT="8378" marB="0" anchor="ctr">
                    <a:solidFill>
                      <a:schemeClr val="accent2">
                        <a:lumMod val="20000"/>
                        <a:lumOff val="80000"/>
                      </a:schemeClr>
                    </a:solidFill>
                  </a:tcPr>
                </a:tc>
                <a:tc>
                  <a:txBody>
                    <a:bodyPr/>
                    <a:lstStyle/>
                    <a:p>
                      <a:pPr marL="0" marR="0" algn="ctr" defTabSz="914400" rtl="0" eaLnBrk="1" fontAlgn="ctr" latinLnBrk="0" hangingPunct="1">
                        <a:spcBef>
                          <a:spcPts val="0"/>
                        </a:spcBef>
                        <a:spcAft>
                          <a:spcPts val="0"/>
                        </a:spcAft>
                      </a:pPr>
                      <a:r>
                        <a:rPr lang="en-US" sz="900" b="1" kern="1200" dirty="0">
                          <a:solidFill>
                            <a:schemeClr val="dk1"/>
                          </a:solidFill>
                          <a:effectLst/>
                          <a:latin typeface="+mn-lt"/>
                          <a:ea typeface="+mn-ea"/>
                          <a:cs typeface="+mn-cs"/>
                        </a:rPr>
                        <a:t>RTRMPR</a:t>
                      </a:r>
                    </a:p>
                  </a:txBody>
                  <a:tcPr marL="8378" marR="8378" marT="8378" marB="0" anchor="ctr">
                    <a:solidFill>
                      <a:schemeClr val="accent2">
                        <a:lumMod val="20000"/>
                        <a:lumOff val="80000"/>
                      </a:schemeClr>
                    </a:solidFill>
                  </a:tcPr>
                </a:tc>
                <a:tc>
                  <a:txBody>
                    <a:bodyPr/>
                    <a:lstStyle/>
                    <a:p>
                      <a:pPr marL="0" marR="0" algn="ctr" defTabSz="914400" rtl="0" eaLnBrk="1" fontAlgn="ctr" latinLnBrk="0" hangingPunct="1">
                        <a:spcBef>
                          <a:spcPts val="0"/>
                        </a:spcBef>
                        <a:spcAft>
                          <a:spcPts val="0"/>
                        </a:spcAft>
                      </a:pPr>
                      <a:r>
                        <a:rPr lang="en-US" sz="900" b="1" kern="1200" dirty="0">
                          <a:solidFill>
                            <a:schemeClr val="dk1"/>
                          </a:solidFill>
                          <a:effectLst/>
                          <a:latin typeface="+mn-lt"/>
                          <a:ea typeface="+mn-ea"/>
                          <a:cs typeface="+mn-cs"/>
                        </a:rPr>
                        <a:t>ORDC Adders</a:t>
                      </a:r>
                    </a:p>
                  </a:txBody>
                  <a:tcPr marL="8378" marR="8378" marT="8378" marB="0" anchor="ctr">
                    <a:solidFill>
                      <a:schemeClr val="accent2">
                        <a:lumMod val="20000"/>
                        <a:lumOff val="80000"/>
                      </a:schemeClr>
                    </a:solidFill>
                  </a:tcPr>
                </a:tc>
                <a:tc>
                  <a:txBody>
                    <a:bodyPr/>
                    <a:lstStyle/>
                    <a:p>
                      <a:pPr marL="0" marR="0" algn="ctr" defTabSz="914400" rtl="0" eaLnBrk="1" fontAlgn="ctr" latinLnBrk="0" hangingPunct="1">
                        <a:spcBef>
                          <a:spcPts val="0"/>
                        </a:spcBef>
                        <a:spcAft>
                          <a:spcPts val="0"/>
                        </a:spcAft>
                      </a:pPr>
                      <a:r>
                        <a:rPr lang="en-US" sz="900" b="1" kern="1200" dirty="0">
                          <a:solidFill>
                            <a:schemeClr val="dk1"/>
                          </a:solidFill>
                          <a:effectLst/>
                          <a:latin typeface="+mn-lt"/>
                          <a:ea typeface="+mn-ea"/>
                          <a:cs typeface="+mn-cs"/>
                        </a:rPr>
                        <a:t>RTESOGPR</a:t>
                      </a:r>
                    </a:p>
                  </a:txBody>
                  <a:tcPr marL="8378" marR="8378" marT="8378" marB="0" anchor="ctr">
                    <a:solidFill>
                      <a:schemeClr val="accent2">
                        <a:lumMod val="20000"/>
                        <a:lumOff val="80000"/>
                      </a:schemeClr>
                    </a:solidFill>
                  </a:tcPr>
                </a:tc>
                <a:tc>
                  <a:txBody>
                    <a:bodyPr/>
                    <a:lstStyle/>
                    <a:p>
                      <a:pPr marL="0" marR="0" algn="ctr" defTabSz="914400" rtl="0" eaLnBrk="1" fontAlgn="ctr" latinLnBrk="0" hangingPunct="1">
                        <a:spcBef>
                          <a:spcPts val="0"/>
                        </a:spcBef>
                        <a:spcAft>
                          <a:spcPts val="0"/>
                        </a:spcAft>
                      </a:pPr>
                      <a:r>
                        <a:rPr lang="en-US" sz="900" b="1" kern="1200" dirty="0">
                          <a:solidFill>
                            <a:schemeClr val="dk1"/>
                          </a:solidFill>
                          <a:effectLst/>
                          <a:latin typeface="+mn-lt"/>
                          <a:ea typeface="+mn-ea"/>
                          <a:cs typeface="+mn-cs"/>
                        </a:rPr>
                        <a:t>DASPP </a:t>
                      </a:r>
                    </a:p>
                  </a:txBody>
                  <a:tcPr marL="8378" marR="8378" marT="8378" marB="0" anchor="ctr">
                    <a:solidFill>
                      <a:schemeClr val="accent2">
                        <a:lumMod val="20000"/>
                        <a:lumOff val="80000"/>
                      </a:schemeClr>
                    </a:solidFill>
                  </a:tcPr>
                </a:tc>
                <a:tc>
                  <a:txBody>
                    <a:bodyPr/>
                    <a:lstStyle/>
                    <a:p>
                      <a:pPr marL="0" marR="0" algn="ctr" defTabSz="914400" rtl="0" eaLnBrk="1" fontAlgn="ctr" latinLnBrk="0" hangingPunct="1">
                        <a:spcBef>
                          <a:spcPts val="0"/>
                        </a:spcBef>
                        <a:spcAft>
                          <a:spcPts val="0"/>
                        </a:spcAft>
                      </a:pPr>
                      <a:r>
                        <a:rPr lang="en-US" sz="900" b="1" kern="1200" dirty="0">
                          <a:solidFill>
                            <a:schemeClr val="dk1"/>
                          </a:solidFill>
                          <a:effectLst/>
                          <a:latin typeface="+mn-lt"/>
                          <a:ea typeface="+mn-ea"/>
                          <a:cs typeface="+mn-cs"/>
                        </a:rPr>
                        <a:t>MCPC</a:t>
                      </a:r>
                    </a:p>
                  </a:txBody>
                  <a:tcPr marL="8378" marR="8378" marT="8378" marB="0" anchor="ctr">
                    <a:solidFill>
                      <a:schemeClr val="accent2">
                        <a:lumMod val="20000"/>
                        <a:lumOff val="80000"/>
                      </a:schemeClr>
                    </a:solidFill>
                  </a:tcPr>
                </a:tc>
                <a:tc>
                  <a:txBody>
                    <a:bodyPr/>
                    <a:lstStyle/>
                    <a:p>
                      <a:pPr marL="0" marR="0" algn="ctr" defTabSz="914400" rtl="0" eaLnBrk="1" fontAlgn="ctr" latinLnBrk="0" hangingPunct="1">
                        <a:spcBef>
                          <a:spcPts val="0"/>
                        </a:spcBef>
                        <a:spcAft>
                          <a:spcPts val="0"/>
                        </a:spcAft>
                      </a:pPr>
                      <a:r>
                        <a:rPr lang="en-US" sz="900" b="1" kern="1200" dirty="0">
                          <a:solidFill>
                            <a:schemeClr val="dk1"/>
                          </a:solidFill>
                          <a:effectLst/>
                          <a:latin typeface="+mn-lt"/>
                          <a:ea typeface="+mn-ea"/>
                          <a:cs typeface="+mn-cs"/>
                        </a:rPr>
                        <a:t>RTSPP</a:t>
                      </a:r>
                    </a:p>
                  </a:txBody>
                  <a:tcPr marL="8378" marR="8378" marT="8378" marB="0" anchor="ctr">
                    <a:solidFill>
                      <a:schemeClr val="accent2">
                        <a:lumMod val="20000"/>
                        <a:lumOff val="80000"/>
                      </a:schemeClr>
                    </a:solidFill>
                  </a:tcPr>
                </a:tc>
                <a:tc>
                  <a:txBody>
                    <a:bodyPr/>
                    <a:lstStyle/>
                    <a:p>
                      <a:pPr marL="0" marR="0" algn="ctr" defTabSz="914400" rtl="0" eaLnBrk="1" fontAlgn="ctr" latinLnBrk="0" hangingPunct="1">
                        <a:spcBef>
                          <a:spcPts val="0"/>
                        </a:spcBef>
                        <a:spcAft>
                          <a:spcPts val="0"/>
                        </a:spcAft>
                      </a:pPr>
                      <a:r>
                        <a:rPr lang="en-US" sz="900" b="1" kern="1200" dirty="0">
                          <a:solidFill>
                            <a:schemeClr val="dk1"/>
                          </a:solidFill>
                          <a:effectLst/>
                          <a:latin typeface="+mn-lt"/>
                          <a:ea typeface="+mn-ea"/>
                          <a:cs typeface="+mn-cs"/>
                        </a:rPr>
                        <a:t>RTRMPR</a:t>
                      </a:r>
                    </a:p>
                  </a:txBody>
                  <a:tcPr marL="8378" marR="8378" marT="8378" marB="0" anchor="ctr">
                    <a:solidFill>
                      <a:schemeClr val="accent2">
                        <a:lumMod val="20000"/>
                        <a:lumOff val="80000"/>
                      </a:schemeClr>
                    </a:solidFill>
                  </a:tcPr>
                </a:tc>
                <a:tc>
                  <a:txBody>
                    <a:bodyPr/>
                    <a:lstStyle/>
                    <a:p>
                      <a:pPr marL="0" marR="0" algn="ctr" defTabSz="914400" rtl="0" eaLnBrk="1" fontAlgn="ctr" latinLnBrk="0" hangingPunct="1">
                        <a:spcBef>
                          <a:spcPts val="0"/>
                        </a:spcBef>
                        <a:spcAft>
                          <a:spcPts val="0"/>
                        </a:spcAft>
                      </a:pPr>
                      <a:r>
                        <a:rPr lang="en-US" sz="900" b="1" kern="1200" dirty="0">
                          <a:solidFill>
                            <a:schemeClr val="dk1"/>
                          </a:solidFill>
                          <a:effectLst/>
                          <a:latin typeface="+mn-lt"/>
                          <a:ea typeface="+mn-ea"/>
                          <a:cs typeface="+mn-cs"/>
                        </a:rPr>
                        <a:t>ORDC Adders</a:t>
                      </a:r>
                    </a:p>
                  </a:txBody>
                  <a:tcPr marL="8378" marR="8378" marT="8378" marB="0" anchor="ctr">
                    <a:solidFill>
                      <a:schemeClr val="accent2">
                        <a:lumMod val="20000"/>
                        <a:lumOff val="80000"/>
                      </a:schemeClr>
                    </a:solidFill>
                  </a:tcPr>
                </a:tc>
                <a:tc>
                  <a:txBody>
                    <a:bodyPr/>
                    <a:lstStyle/>
                    <a:p>
                      <a:pPr marL="0" marR="0" algn="ctr" defTabSz="914400" rtl="0" eaLnBrk="1" fontAlgn="ctr" latinLnBrk="0" hangingPunct="1">
                        <a:spcBef>
                          <a:spcPts val="0"/>
                        </a:spcBef>
                        <a:spcAft>
                          <a:spcPts val="0"/>
                        </a:spcAft>
                      </a:pPr>
                      <a:r>
                        <a:rPr lang="en-US" sz="900" b="1" kern="1200" dirty="0">
                          <a:solidFill>
                            <a:schemeClr val="dk1"/>
                          </a:solidFill>
                          <a:effectLst/>
                          <a:latin typeface="+mn-lt"/>
                          <a:ea typeface="+mn-ea"/>
                          <a:cs typeface="+mn-cs"/>
                        </a:rPr>
                        <a:t>RTESOGPR</a:t>
                      </a:r>
                    </a:p>
                  </a:txBody>
                  <a:tcPr marL="8378" marR="8378" marT="8378" marB="0" anchor="ctr">
                    <a:solidFill>
                      <a:schemeClr val="accent2">
                        <a:lumMod val="20000"/>
                        <a:lumOff val="80000"/>
                      </a:schemeClr>
                    </a:solidFill>
                  </a:tcPr>
                </a:tc>
                <a:tc vMerge="1">
                  <a:txBody>
                    <a:bodyPr/>
                    <a:lstStyle/>
                    <a:p>
                      <a:endParaRPr lang="en-US"/>
                    </a:p>
                  </a:txBody>
                  <a:tcPr/>
                </a:tc>
                <a:extLst>
                  <a:ext uri="{0D108BD9-81ED-4DB2-BD59-A6C34878D82A}">
                    <a16:rowId xmlns:a16="http://schemas.microsoft.com/office/drawing/2014/main" val="477001630"/>
                  </a:ext>
                </a:extLst>
              </a:tr>
              <a:tr h="427470">
                <a:tc>
                  <a:txBody>
                    <a:bodyPr/>
                    <a:lstStyle/>
                    <a:p>
                      <a:pPr algn="ctr" rtl="0" fontAlgn="b"/>
                      <a:r>
                        <a:rPr lang="en-US" sz="1000" u="none" strike="noStrike" dirty="0">
                          <a:effectLst/>
                        </a:rPr>
                        <a:t>2/5/2023</a:t>
                      </a:r>
                    </a:p>
                    <a:p>
                      <a:pPr algn="ctr" rtl="0" fontAlgn="b"/>
                      <a:endParaRPr lang="en-US" sz="1000" b="1" i="0" u="none" strike="noStrike" dirty="0">
                        <a:solidFill>
                          <a:srgbClr val="FFFFFF"/>
                        </a:solidFill>
                        <a:effectLst/>
                        <a:latin typeface="Arial" panose="020B0604020202020204" pitchFamily="34" charset="0"/>
                      </a:endParaRPr>
                    </a:p>
                  </a:txBody>
                  <a:tcPr marL="8378" marR="8378" marT="8378" marB="0" anchor="b"/>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8378" marR="8378" marT="8378" marB="0" anchor="ctr">
                    <a:solidFill>
                      <a:schemeClr val="accent2">
                        <a:lumMod val="40000"/>
                        <a:lumOff val="60000"/>
                      </a:schemeClr>
                    </a:solidFill>
                  </a:tcPr>
                </a:tc>
                <a:tc>
                  <a:txBody>
                    <a:bodyPr/>
                    <a:lstStyle/>
                    <a:p>
                      <a:pPr algn="ctr" rtl="0" fontAlgn="ctr"/>
                      <a:r>
                        <a:rPr lang="en-US" sz="1000" u="none" strike="noStrike" dirty="0">
                          <a:effectLst/>
                        </a:rPr>
                        <a:t>-</a:t>
                      </a:r>
                      <a:endParaRPr lang="en-US" sz="1000" b="0" i="0" u="none" strike="noStrike" dirty="0">
                        <a:solidFill>
                          <a:srgbClr val="000000"/>
                        </a:solidFill>
                        <a:effectLst/>
                        <a:latin typeface="Arial" panose="020B0604020202020204" pitchFamily="34" charset="0"/>
                      </a:endParaRPr>
                    </a:p>
                  </a:txBody>
                  <a:tcPr marL="8378" marR="8378" marT="8378" marB="0" anchor="ctr">
                    <a:solidFill>
                      <a:schemeClr val="accent2">
                        <a:lumMod val="40000"/>
                        <a:lumOff val="60000"/>
                      </a:schemeClr>
                    </a:solidFill>
                  </a:tcPr>
                </a:tc>
                <a:tc>
                  <a:txBody>
                    <a:bodyPr/>
                    <a:lstStyle/>
                    <a:p>
                      <a:pPr algn="ctr" rtl="0" fontAlgn="ctr"/>
                      <a:r>
                        <a:rPr lang="en-US" sz="1000" u="none" strike="noStrike" dirty="0">
                          <a:effectLst/>
                        </a:rPr>
                        <a:t>984</a:t>
                      </a:r>
                      <a:endParaRPr lang="en-US" sz="1000" b="0" i="0" u="none" strike="noStrike" dirty="0">
                        <a:solidFill>
                          <a:srgbClr val="000000"/>
                        </a:solidFill>
                        <a:effectLst/>
                        <a:latin typeface="Arial" panose="020B0604020202020204" pitchFamily="34" charset="0"/>
                      </a:endParaRPr>
                    </a:p>
                  </a:txBody>
                  <a:tcPr marL="8378" marR="8378" marT="8378" marB="0" anchor="ctr">
                    <a:solidFill>
                      <a:schemeClr val="accent2">
                        <a:lumMod val="40000"/>
                        <a:lumOff val="60000"/>
                      </a:schemeClr>
                    </a:solidFill>
                  </a:tcPr>
                </a:tc>
                <a:tc>
                  <a:txBody>
                    <a:bodyPr/>
                    <a:lstStyle/>
                    <a:p>
                      <a:pPr algn="ctr" rtl="0" fontAlgn="ctr"/>
                      <a:r>
                        <a:rPr lang="en-US" sz="1000" u="none" strike="noStrike" dirty="0">
                          <a:effectLst/>
                        </a:rPr>
                        <a:t>937</a:t>
                      </a:r>
                      <a:endParaRPr lang="en-US" sz="1000" b="0" i="0" u="none" strike="noStrike" dirty="0">
                        <a:solidFill>
                          <a:srgbClr val="000000"/>
                        </a:solidFill>
                        <a:effectLst/>
                        <a:latin typeface="Arial" panose="020B0604020202020204" pitchFamily="34" charset="0"/>
                      </a:endParaRPr>
                    </a:p>
                  </a:txBody>
                  <a:tcPr marL="8378" marR="8378" marT="8378" marB="0" anchor="ctr">
                    <a:solidFill>
                      <a:schemeClr val="accent2">
                        <a:lumMod val="40000"/>
                        <a:lumOff val="60000"/>
                      </a:schemeClr>
                    </a:solidFill>
                  </a:tcPr>
                </a:tc>
                <a:tc>
                  <a:txBody>
                    <a:bodyPr/>
                    <a:lstStyle/>
                    <a:p>
                      <a:pPr algn="ctr" rtl="0" fontAlgn="ctr"/>
                      <a:r>
                        <a:rPr lang="en-US" sz="1000" u="none" strike="noStrike" dirty="0">
                          <a:effectLst/>
                        </a:rPr>
                        <a:t>-</a:t>
                      </a:r>
                      <a:endParaRPr lang="en-US" sz="1000" b="0" i="0" u="none" strike="noStrike" dirty="0">
                        <a:solidFill>
                          <a:srgbClr val="000000"/>
                        </a:solidFill>
                        <a:effectLst/>
                        <a:latin typeface="Arial" panose="020B0604020202020204" pitchFamily="34" charset="0"/>
                      </a:endParaRPr>
                    </a:p>
                  </a:txBody>
                  <a:tcPr marL="8378" marR="8378" marT="8378" marB="0" anchor="ctr">
                    <a:solidFill>
                      <a:schemeClr val="accent2">
                        <a:lumMod val="40000"/>
                        <a:lumOff val="60000"/>
                      </a:schemeClr>
                    </a:solidFill>
                  </a:tcPr>
                </a:tc>
                <a:tc>
                  <a:txBody>
                    <a:bodyPr/>
                    <a:lstStyle/>
                    <a:p>
                      <a:pPr algn="ctr" rtl="0" fontAlgn="ctr"/>
                      <a:r>
                        <a:rPr lang="en-US" sz="1000" u="none" strike="noStrike" dirty="0">
                          <a:effectLst/>
                        </a:rPr>
                        <a:t>241</a:t>
                      </a:r>
                      <a:endParaRPr lang="en-US" sz="1000" b="0" i="0" u="none" strike="noStrike" dirty="0">
                        <a:solidFill>
                          <a:srgbClr val="000000"/>
                        </a:solidFill>
                        <a:effectLst/>
                        <a:latin typeface="Arial" panose="020B0604020202020204" pitchFamily="34" charset="0"/>
                      </a:endParaRPr>
                    </a:p>
                  </a:txBody>
                  <a:tcPr marL="8378" marR="8378" marT="8378" marB="0" anchor="ctr">
                    <a:solidFill>
                      <a:schemeClr val="accent2">
                        <a:lumMod val="40000"/>
                        <a:lumOff val="60000"/>
                      </a:schemeClr>
                    </a:solidFill>
                  </a:tcPr>
                </a:tc>
                <a:tc>
                  <a:txBody>
                    <a:bodyPr/>
                    <a:lstStyle/>
                    <a:p>
                      <a:pPr algn="ctr" rtl="0" fontAlgn="ctr"/>
                      <a:r>
                        <a:rPr lang="en-US" sz="1000" u="none" strike="noStrike" dirty="0">
                          <a:effectLst/>
                        </a:rPr>
                        <a:t>-</a:t>
                      </a:r>
                      <a:endParaRPr lang="en-US" sz="1000" b="0" i="0" u="none" strike="noStrike" dirty="0">
                        <a:solidFill>
                          <a:srgbClr val="000000"/>
                        </a:solidFill>
                        <a:effectLst/>
                        <a:latin typeface="Arial" panose="020B0604020202020204" pitchFamily="34" charset="0"/>
                      </a:endParaRPr>
                    </a:p>
                  </a:txBody>
                  <a:tcPr marL="8378" marR="8378" marT="8378" marB="0" anchor="ctr">
                    <a:solidFill>
                      <a:schemeClr val="accent2">
                        <a:lumMod val="40000"/>
                        <a:lumOff val="60000"/>
                      </a:schemeClr>
                    </a:solidFill>
                  </a:tcPr>
                </a:tc>
                <a:tc>
                  <a:txBody>
                    <a:bodyPr/>
                    <a:lstStyle/>
                    <a:p>
                      <a:pPr algn="ctr" rtl="0" fontAlgn="ctr"/>
                      <a:r>
                        <a:rPr lang="en-US" sz="1000" u="none" strike="noStrike" dirty="0">
                          <a:effectLst/>
                        </a:rPr>
                        <a:t>-</a:t>
                      </a:r>
                      <a:endParaRPr lang="en-US" sz="1000" b="0" i="0" u="none" strike="noStrike" dirty="0">
                        <a:solidFill>
                          <a:srgbClr val="000000"/>
                        </a:solidFill>
                        <a:effectLst/>
                        <a:latin typeface="Arial" panose="020B0604020202020204" pitchFamily="34" charset="0"/>
                      </a:endParaRPr>
                    </a:p>
                  </a:txBody>
                  <a:tcPr marL="8378" marR="8378" marT="8378" marB="0" anchor="ctr">
                    <a:solidFill>
                      <a:schemeClr val="accent2">
                        <a:lumMod val="40000"/>
                        <a:lumOff val="60000"/>
                      </a:schemeClr>
                    </a:solidFill>
                  </a:tcPr>
                </a:tc>
                <a:tc>
                  <a:txBody>
                    <a:bodyPr/>
                    <a:lstStyle/>
                    <a:p>
                      <a:pPr algn="ctr" rtl="0" fontAlgn="ctr"/>
                      <a:r>
                        <a:rPr lang="en-US" sz="1000" u="none" strike="noStrike" dirty="0">
                          <a:effectLst/>
                        </a:rPr>
                        <a:t>2</a:t>
                      </a:r>
                      <a:endParaRPr lang="en-US" sz="1000" b="0" i="0" u="none" strike="noStrike" dirty="0">
                        <a:solidFill>
                          <a:srgbClr val="000000"/>
                        </a:solidFill>
                        <a:effectLst/>
                        <a:latin typeface="Arial" panose="020B0604020202020204" pitchFamily="34" charset="0"/>
                      </a:endParaRPr>
                    </a:p>
                  </a:txBody>
                  <a:tcPr marL="8378" marR="8378" marT="8378" marB="0" anchor="ctr">
                    <a:solidFill>
                      <a:schemeClr val="accent2">
                        <a:lumMod val="40000"/>
                        <a:lumOff val="60000"/>
                      </a:schemeClr>
                    </a:solidFill>
                  </a:tcPr>
                </a:tc>
                <a:tc>
                  <a:txBody>
                    <a:bodyPr/>
                    <a:lstStyle/>
                    <a:p>
                      <a:pPr algn="ctr" rtl="0" fontAlgn="ctr"/>
                      <a:r>
                        <a:rPr lang="en-US" sz="1000" u="none" strike="noStrike" dirty="0">
                          <a:effectLst/>
                        </a:rPr>
                        <a:t>2</a:t>
                      </a:r>
                      <a:endParaRPr lang="en-US" sz="1000" b="0" i="0" u="none" strike="noStrike" dirty="0">
                        <a:solidFill>
                          <a:srgbClr val="000000"/>
                        </a:solidFill>
                        <a:effectLst/>
                        <a:latin typeface="Arial" panose="020B0604020202020204" pitchFamily="34" charset="0"/>
                      </a:endParaRPr>
                    </a:p>
                  </a:txBody>
                  <a:tcPr marL="8378" marR="8378" marT="8378" marB="0" anchor="ctr">
                    <a:solidFill>
                      <a:schemeClr val="accent2">
                        <a:lumMod val="40000"/>
                        <a:lumOff val="60000"/>
                      </a:schemeClr>
                    </a:solidFill>
                  </a:tcPr>
                </a:tc>
                <a:tc>
                  <a:txBody>
                    <a:bodyPr/>
                    <a:lstStyle/>
                    <a:p>
                      <a:pPr algn="ctr" rtl="0" fontAlgn="ctr"/>
                      <a:r>
                        <a:rPr lang="en-US" sz="1000" u="none" strike="noStrike" dirty="0">
                          <a:effectLst/>
                        </a:rPr>
                        <a:t>-</a:t>
                      </a:r>
                      <a:endParaRPr lang="en-US" sz="1000" b="0" i="0" u="none" strike="noStrike" dirty="0">
                        <a:solidFill>
                          <a:srgbClr val="000000"/>
                        </a:solidFill>
                        <a:effectLst/>
                        <a:latin typeface="Arial" panose="020B0604020202020204" pitchFamily="34" charset="0"/>
                      </a:endParaRPr>
                    </a:p>
                  </a:txBody>
                  <a:tcPr marL="8378" marR="8378" marT="8378" marB="0" anchor="ctr">
                    <a:solidFill>
                      <a:schemeClr val="accent2">
                        <a:lumMod val="40000"/>
                        <a:lumOff val="60000"/>
                      </a:schemeClr>
                    </a:solidFill>
                  </a:tcPr>
                </a:tc>
                <a:tc>
                  <a:txBody>
                    <a:bodyPr/>
                    <a:lstStyle/>
                    <a:p>
                      <a:pPr algn="ctr" rtl="0" fontAlgn="ctr"/>
                      <a:r>
                        <a:rPr lang="en-US" sz="1000" u="none" strike="noStrike" dirty="0">
                          <a:effectLst/>
                        </a:rPr>
                        <a:t>2</a:t>
                      </a:r>
                      <a:endParaRPr lang="en-US" sz="1000" b="0" i="0" u="none" strike="noStrike" dirty="0">
                        <a:solidFill>
                          <a:srgbClr val="000000"/>
                        </a:solidFill>
                        <a:effectLst/>
                        <a:latin typeface="Arial" panose="020B0604020202020204" pitchFamily="34" charset="0"/>
                      </a:endParaRPr>
                    </a:p>
                  </a:txBody>
                  <a:tcPr marL="8378" marR="8378" marT="8378" marB="0" anchor="ctr">
                    <a:solidFill>
                      <a:schemeClr val="accent2">
                        <a:lumMod val="40000"/>
                        <a:lumOff val="60000"/>
                      </a:schemeClr>
                    </a:solidFill>
                  </a:tcPr>
                </a:tc>
                <a:tc>
                  <a:txBody>
                    <a:bodyPr/>
                    <a:lstStyle/>
                    <a:p>
                      <a:pPr algn="ctr" rtl="0" fontAlgn="ctr"/>
                      <a:r>
                        <a:rPr lang="en-US" sz="1000" u="sng" kern="1200" dirty="0">
                          <a:solidFill>
                            <a:schemeClr val="dk1"/>
                          </a:solidFill>
                          <a:effectLst/>
                          <a:latin typeface="+mn-lt"/>
                          <a:ea typeface="+mn-ea"/>
                          <a:cs typeface="+mn-cs"/>
                          <a:hlinkClick r:id="rId3"/>
                        </a:rPr>
                        <a:t>M-A022123-01</a:t>
                      </a:r>
                      <a:endParaRPr lang="en-US" sz="1000" b="0" i="0" u="none" strike="noStrike" dirty="0">
                        <a:solidFill>
                          <a:srgbClr val="000000"/>
                        </a:solidFill>
                        <a:effectLst/>
                        <a:latin typeface="Arial" panose="020B0604020202020204" pitchFamily="34" charset="0"/>
                      </a:endParaRPr>
                    </a:p>
                  </a:txBody>
                  <a:tcPr marL="8378" marR="8378" marT="8378" marB="0" anchor="ctr">
                    <a:solidFill>
                      <a:schemeClr val="accent2">
                        <a:lumMod val="40000"/>
                        <a:lumOff val="60000"/>
                      </a:schemeClr>
                    </a:solidFill>
                  </a:tcPr>
                </a:tc>
                <a:extLst>
                  <a:ext uri="{0D108BD9-81ED-4DB2-BD59-A6C34878D82A}">
                    <a16:rowId xmlns:a16="http://schemas.microsoft.com/office/drawing/2014/main" val="1709043620"/>
                  </a:ext>
                </a:extLst>
              </a:tr>
            </a:tbl>
          </a:graphicData>
        </a:graphic>
      </p:graphicFrame>
    </p:spTree>
    <p:extLst>
      <p:ext uri="{BB962C8B-B14F-4D97-AF65-F5344CB8AC3E}">
        <p14:creationId xmlns:p14="http://schemas.microsoft.com/office/powerpoint/2010/main" val="2539577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Track number 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4" name="Table 3">
            <a:extLst>
              <a:ext uri="{FF2B5EF4-FFF2-40B4-BE49-F238E27FC236}">
                <a16:creationId xmlns:a16="http://schemas.microsoft.com/office/drawing/2014/main" id="{A52E8508-55FF-E35B-3560-E0B0466CE839}"/>
              </a:ext>
            </a:extLst>
          </p:cNvPr>
          <p:cNvGraphicFramePr>
            <a:graphicFrameLocks noGrp="1"/>
          </p:cNvGraphicFramePr>
          <p:nvPr>
            <p:extLst>
              <p:ext uri="{D42A27DB-BD31-4B8C-83A1-F6EECF244321}">
                <p14:modId xmlns:p14="http://schemas.microsoft.com/office/powerpoint/2010/main" val="721754745"/>
              </p:ext>
            </p:extLst>
          </p:nvPr>
        </p:nvGraphicFramePr>
        <p:xfrm>
          <a:off x="381000" y="1143000"/>
          <a:ext cx="8153399" cy="1471713"/>
        </p:xfrm>
        <a:graphic>
          <a:graphicData uri="http://schemas.openxmlformats.org/drawingml/2006/table">
            <a:tbl>
              <a:tblPr firstRow="1" firstCol="1" bandRow="1">
                <a:tableStyleId>{5C22544A-7EE6-4342-B048-85BDC9FD1C3A}</a:tableStyleId>
              </a:tblPr>
              <a:tblGrid>
                <a:gridCol w="2196718">
                  <a:extLst>
                    <a:ext uri="{9D8B030D-6E8A-4147-A177-3AD203B41FA5}">
                      <a16:colId xmlns:a16="http://schemas.microsoft.com/office/drawing/2014/main" val="3913013911"/>
                    </a:ext>
                  </a:extLst>
                </a:gridCol>
                <a:gridCol w="2114979">
                  <a:extLst>
                    <a:ext uri="{9D8B030D-6E8A-4147-A177-3AD203B41FA5}">
                      <a16:colId xmlns:a16="http://schemas.microsoft.com/office/drawing/2014/main" val="3793763069"/>
                    </a:ext>
                  </a:extLst>
                </a:gridCol>
                <a:gridCol w="1975343">
                  <a:extLst>
                    <a:ext uri="{9D8B030D-6E8A-4147-A177-3AD203B41FA5}">
                      <a16:colId xmlns:a16="http://schemas.microsoft.com/office/drawing/2014/main" val="1957125515"/>
                    </a:ext>
                  </a:extLst>
                </a:gridCol>
                <a:gridCol w="1866359">
                  <a:extLst>
                    <a:ext uri="{9D8B030D-6E8A-4147-A177-3AD203B41FA5}">
                      <a16:colId xmlns:a16="http://schemas.microsoft.com/office/drawing/2014/main" val="1586581976"/>
                    </a:ext>
                  </a:extLst>
                </a:gridCol>
              </a:tblGrid>
              <a:tr h="304800">
                <a:tc gridSpan="3">
                  <a:txBody>
                    <a:bodyPr/>
                    <a:lstStyle/>
                    <a:p>
                      <a:pPr algn="l" rtl="0" fontAlgn="ctr"/>
                      <a:r>
                        <a:rPr lang="en-US" sz="1200" u="none" strike="noStrike" dirty="0">
                          <a:effectLst/>
                        </a:rPr>
                        <a:t>Reporting Period: 2023 Q2</a:t>
                      </a:r>
                      <a:endParaRPr lang="en-US" sz="1200" b="1" i="0" u="none" strike="noStrike" dirty="0">
                        <a:solidFill>
                          <a:srgbClr val="FFFFFF"/>
                        </a:solidFill>
                        <a:effectLst/>
                        <a:latin typeface="Arial" panose="020B0604020202020204" pitchFamily="34" charset="0"/>
                      </a:endParaRPr>
                    </a:p>
                  </a:txBody>
                  <a:tcPr marL="9525" marR="9525" marT="9525" marB="0" anchor="ctr"/>
                </a:tc>
                <a:tc hMerge="1">
                  <a:txBody>
                    <a:bodyPr/>
                    <a:lstStyle/>
                    <a:p>
                      <a:endParaRPr lang="en-US"/>
                    </a:p>
                  </a:txBody>
                  <a:tcPr/>
                </a:tc>
                <a:tc hMerge="1">
                  <a:txBody>
                    <a:bodyPr/>
                    <a:lstStyle/>
                    <a:p>
                      <a:endParaRPr lang="en-US"/>
                    </a:p>
                  </a:txBody>
                  <a:tcPr/>
                </a:tc>
                <a:tc>
                  <a:txBody>
                    <a:bodyPr/>
                    <a:lstStyle/>
                    <a:p>
                      <a:pPr algn="l" fontAlgn="ctr"/>
                      <a:r>
                        <a:rPr lang="en-US" sz="1800" u="none" strike="noStrike">
                          <a:effectLst/>
                        </a:rPr>
                        <a:t> </a:t>
                      </a:r>
                      <a:endParaRPr lang="en-US" sz="18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80023220"/>
                  </a:ext>
                </a:extLst>
              </a:tr>
              <a:tr h="586645">
                <a:tc>
                  <a:txBody>
                    <a:bodyPr/>
                    <a:lstStyle/>
                    <a:p>
                      <a:pPr algn="ctr" rtl="0" fontAlgn="ctr"/>
                      <a:r>
                        <a:rPr lang="en-US" sz="1200" b="1" u="none" strike="noStrike" dirty="0">
                          <a:effectLst/>
                        </a:rPr>
                        <a:t>Operating Day(s) Resettled</a:t>
                      </a:r>
                      <a:endParaRPr lang="en-US" sz="1200" b="1" i="0" u="none" strike="noStrike" dirty="0">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200" b="1" u="none" strike="noStrike" dirty="0">
                          <a:effectLst/>
                        </a:rPr>
                        <a:t>Reason for Resettlement</a:t>
                      </a:r>
                      <a:endParaRPr lang="en-US" sz="1200" b="1" i="0" u="none" strike="noStrike" dirty="0">
                        <a:solidFill>
                          <a:srgbClr val="000000"/>
                        </a:solidFill>
                        <a:effectLst/>
                        <a:latin typeface="Arial" panose="020B0604020202020204" pitchFamily="34" charset="0"/>
                      </a:endParaRPr>
                    </a:p>
                  </a:txBody>
                  <a:tcPr marL="9525" marR="9525" marT="9525" marB="0" anchor="ctr">
                    <a:solidFill>
                      <a:srgbClr val="BBC3C8"/>
                    </a:solidFill>
                  </a:tcPr>
                </a:tc>
                <a:tc>
                  <a:txBody>
                    <a:bodyPr/>
                    <a:lstStyle/>
                    <a:p>
                      <a:pPr algn="ctr" rtl="0" fontAlgn="ctr"/>
                      <a:r>
                        <a:rPr lang="en-US" sz="1200" b="1" u="none" strike="noStrike" dirty="0">
                          <a:effectLst/>
                        </a:rPr>
                        <a:t>Affected Charge Types</a:t>
                      </a:r>
                      <a:endParaRPr lang="en-US" sz="1200" b="1" i="0" u="none" strike="noStrike" dirty="0">
                        <a:solidFill>
                          <a:srgbClr val="000000"/>
                        </a:solidFill>
                        <a:effectLst/>
                        <a:latin typeface="Arial" panose="020B0604020202020204" pitchFamily="34" charset="0"/>
                      </a:endParaRPr>
                    </a:p>
                  </a:txBody>
                  <a:tcPr marL="9525" marR="9525" marT="9525" marB="0" anchor="ctr">
                    <a:solidFill>
                      <a:srgbClr val="BBC3C8"/>
                    </a:solidFill>
                  </a:tcPr>
                </a:tc>
                <a:tc>
                  <a:txBody>
                    <a:bodyPr/>
                    <a:lstStyle/>
                    <a:p>
                      <a:pPr algn="ctr" rtl="0" fontAlgn="ctr"/>
                      <a:r>
                        <a:rPr lang="en-US" sz="1200" b="1" u="none" strike="noStrike" dirty="0">
                          <a:effectLst/>
                        </a:rPr>
                        <a:t>Market Notice Number</a:t>
                      </a:r>
                      <a:endParaRPr lang="en-US" sz="1200" b="1" i="0" u="none" strike="noStrike" dirty="0">
                        <a:solidFill>
                          <a:srgbClr val="000000"/>
                        </a:solidFill>
                        <a:effectLst/>
                        <a:latin typeface="Arial" panose="020B0604020202020204" pitchFamily="34" charset="0"/>
                      </a:endParaRPr>
                    </a:p>
                  </a:txBody>
                  <a:tcPr marL="9525" marR="9525" marT="9525" marB="0" anchor="ctr">
                    <a:solidFill>
                      <a:srgbClr val="BBC3C8"/>
                    </a:solidFill>
                  </a:tcPr>
                </a:tc>
                <a:extLst>
                  <a:ext uri="{0D108BD9-81ED-4DB2-BD59-A6C34878D82A}">
                    <a16:rowId xmlns:a16="http://schemas.microsoft.com/office/drawing/2014/main" val="441214263"/>
                  </a:ext>
                </a:extLst>
              </a:tr>
              <a:tr h="580268">
                <a:tc>
                  <a:txBody>
                    <a:bodyPr/>
                    <a:lstStyle/>
                    <a:p>
                      <a:pPr algn="ctr" rtl="0" fontAlgn="b"/>
                      <a:r>
                        <a:rPr lang="en-US" sz="1100" u="none" strike="noStrike" dirty="0">
                          <a:effectLst/>
                        </a:rPr>
                        <a:t>02/14/2021- 02/15/2021</a:t>
                      </a:r>
                    </a:p>
                    <a:p>
                      <a:pPr algn="ctr" rtl="0" fontAlgn="b"/>
                      <a:endParaRPr lang="en-US" sz="10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rtl="0" fontAlgn="ctr"/>
                      <a:r>
                        <a:rPr lang="en-US" sz="1100" u="none" strike="noStrike" dirty="0">
                          <a:effectLst/>
                        </a:rPr>
                        <a:t>Alternative Dispute Resolution</a:t>
                      </a:r>
                      <a:endParaRPr lang="en-US" sz="1100" b="0" i="0" u="none" strike="noStrike" dirty="0">
                        <a:solidFill>
                          <a:srgbClr val="000000"/>
                        </a:solidFill>
                        <a:effectLst/>
                        <a:latin typeface="Arial" panose="020B0604020202020204" pitchFamily="34" charset="0"/>
                      </a:endParaRPr>
                    </a:p>
                  </a:txBody>
                  <a:tcPr marL="9525" marR="9525" marT="9525" marB="0" anchor="ctr">
                    <a:solidFill>
                      <a:srgbClr val="BBC3C8"/>
                    </a:solidFill>
                  </a:tcPr>
                </a:tc>
                <a:tc>
                  <a:txBody>
                    <a:bodyPr/>
                    <a:lstStyle/>
                    <a:p>
                      <a:pPr algn="ctr" rtl="0" fontAlgn="t"/>
                      <a:endParaRPr lang="en-US" sz="1000" u="none" strike="noStrike" dirty="0">
                        <a:effectLst/>
                      </a:endParaRPr>
                    </a:p>
                    <a:p>
                      <a:pPr algn="ctr" rtl="0" fontAlgn="t"/>
                      <a:r>
                        <a:rPr lang="en-US" sz="1100" u="none" strike="noStrike" dirty="0">
                          <a:effectLst/>
                        </a:rPr>
                        <a:t>HDLOEAMT, LAHDLOEAMT, LARTRNAMT, RTEIAMT</a:t>
                      </a:r>
                      <a:endParaRPr lang="en-US" sz="1100" b="0" i="0" u="none" strike="noStrike" dirty="0">
                        <a:solidFill>
                          <a:srgbClr val="000000"/>
                        </a:solidFill>
                        <a:effectLst/>
                        <a:latin typeface="Arial" panose="020B0604020202020204" pitchFamily="34" charset="0"/>
                      </a:endParaRPr>
                    </a:p>
                  </a:txBody>
                  <a:tcPr marL="9525" marR="9525" marT="9525" marB="0">
                    <a:solidFill>
                      <a:srgbClr val="BBC3C8"/>
                    </a:solidFill>
                  </a:tcPr>
                </a:tc>
                <a:tc>
                  <a:txBody>
                    <a:bodyPr/>
                    <a:lstStyle/>
                    <a:p>
                      <a:pPr algn="ctr" rtl="0" fontAlgn="ctr"/>
                      <a:r>
                        <a:rPr lang="en-US" sz="1100" u="none" strike="noStrike" dirty="0">
                          <a:effectLst/>
                          <a:hlinkClick r:id="rId3"/>
                        </a:rPr>
                        <a:t>M-A040723-01</a:t>
                      </a:r>
                      <a:br>
                        <a:rPr lang="en-US" sz="1100" u="none" strike="noStrike" dirty="0">
                          <a:effectLst/>
                        </a:rPr>
                      </a:br>
                      <a:r>
                        <a:rPr lang="en-US" sz="1100" u="none" strike="noStrike" dirty="0">
                          <a:effectLst/>
                          <a:hlinkClick r:id="rId4"/>
                        </a:rPr>
                        <a:t>M-A040723-02</a:t>
                      </a:r>
                      <a:br>
                        <a:rPr lang="en-US" sz="1100" u="none" strike="noStrike" dirty="0">
                          <a:effectLst/>
                        </a:rPr>
                      </a:br>
                      <a:r>
                        <a:rPr lang="en-US" sz="1100" u="none" strike="noStrike" dirty="0">
                          <a:effectLst/>
                          <a:hlinkClick r:id="rId5"/>
                        </a:rPr>
                        <a:t>M-A040723-03</a:t>
                      </a:r>
                      <a:endParaRPr lang="en-US" sz="1100" b="0" i="0" u="none" strike="noStrike" dirty="0">
                        <a:solidFill>
                          <a:srgbClr val="000000"/>
                        </a:solidFill>
                        <a:effectLst/>
                        <a:latin typeface="Arial" panose="020B0604020202020204" pitchFamily="34" charset="0"/>
                      </a:endParaRPr>
                    </a:p>
                  </a:txBody>
                  <a:tcPr marL="9525" marR="9525" marT="9525" marB="0" anchor="ctr">
                    <a:solidFill>
                      <a:srgbClr val="BBC3C8"/>
                    </a:solidFill>
                  </a:tcPr>
                </a:tc>
                <a:extLst>
                  <a:ext uri="{0D108BD9-81ED-4DB2-BD59-A6C34878D82A}">
                    <a16:rowId xmlns:a16="http://schemas.microsoft.com/office/drawing/2014/main" val="1435363958"/>
                  </a:ext>
                </a:extLst>
              </a:tr>
            </a:tbl>
          </a:graphicData>
        </a:graphic>
      </p:graphicFrame>
    </p:spTree>
    <p:extLst>
      <p:ext uri="{BB962C8B-B14F-4D97-AF65-F5344CB8AC3E}">
        <p14:creationId xmlns:p14="http://schemas.microsoft.com/office/powerpoint/2010/main" val="9498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089448" cy="492782"/>
          </a:xfrm>
        </p:spPr>
        <p:txBody>
          <a:bodyPr/>
          <a:lstStyle/>
          <a:p>
            <a:r>
              <a:rPr lang="en-US" sz="2000" dirty="0"/>
              <a:t>8.2(2)(c)(ii) Track number and types of disputes submitted</a:t>
            </a:r>
            <a:br>
              <a:rPr lang="en-US" sz="2000" dirty="0"/>
            </a:br>
            <a:r>
              <a:rPr lang="en-US" sz="2000" dirty="0"/>
              <a:t>8.2(2)(c)(iii) Compliance with timeliness of response to disputes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graphicFrame>
        <p:nvGraphicFramePr>
          <p:cNvPr id="6" name="Table 5">
            <a:extLst>
              <a:ext uri="{FF2B5EF4-FFF2-40B4-BE49-F238E27FC236}">
                <a16:creationId xmlns:a16="http://schemas.microsoft.com/office/drawing/2014/main" id="{8672BCD4-89CC-DF3D-D251-D72916D38C21}"/>
              </a:ext>
            </a:extLst>
          </p:cNvPr>
          <p:cNvGraphicFramePr>
            <a:graphicFrameLocks noGrp="1"/>
          </p:cNvGraphicFramePr>
          <p:nvPr>
            <p:extLst>
              <p:ext uri="{D42A27DB-BD31-4B8C-83A1-F6EECF244321}">
                <p14:modId xmlns:p14="http://schemas.microsoft.com/office/powerpoint/2010/main" val="427564083"/>
              </p:ext>
            </p:extLst>
          </p:nvPr>
        </p:nvGraphicFramePr>
        <p:xfrm>
          <a:off x="521152" y="1219200"/>
          <a:ext cx="8089448" cy="3200396"/>
        </p:xfrm>
        <a:graphic>
          <a:graphicData uri="http://schemas.openxmlformats.org/drawingml/2006/table">
            <a:tbl>
              <a:tblPr/>
              <a:tblGrid>
                <a:gridCol w="2712050">
                  <a:extLst>
                    <a:ext uri="{9D8B030D-6E8A-4147-A177-3AD203B41FA5}">
                      <a16:colId xmlns:a16="http://schemas.microsoft.com/office/drawing/2014/main" val="2336411206"/>
                    </a:ext>
                  </a:extLst>
                </a:gridCol>
                <a:gridCol w="810613">
                  <a:extLst>
                    <a:ext uri="{9D8B030D-6E8A-4147-A177-3AD203B41FA5}">
                      <a16:colId xmlns:a16="http://schemas.microsoft.com/office/drawing/2014/main" val="2441328213"/>
                    </a:ext>
                  </a:extLst>
                </a:gridCol>
                <a:gridCol w="810613">
                  <a:extLst>
                    <a:ext uri="{9D8B030D-6E8A-4147-A177-3AD203B41FA5}">
                      <a16:colId xmlns:a16="http://schemas.microsoft.com/office/drawing/2014/main" val="3654492560"/>
                    </a:ext>
                  </a:extLst>
                </a:gridCol>
                <a:gridCol w="1250945">
                  <a:extLst>
                    <a:ext uri="{9D8B030D-6E8A-4147-A177-3AD203B41FA5}">
                      <a16:colId xmlns:a16="http://schemas.microsoft.com/office/drawing/2014/main" val="2563465438"/>
                    </a:ext>
                  </a:extLst>
                </a:gridCol>
                <a:gridCol w="1250945">
                  <a:extLst>
                    <a:ext uri="{9D8B030D-6E8A-4147-A177-3AD203B41FA5}">
                      <a16:colId xmlns:a16="http://schemas.microsoft.com/office/drawing/2014/main" val="3119390283"/>
                    </a:ext>
                  </a:extLst>
                </a:gridCol>
                <a:gridCol w="1254282">
                  <a:extLst>
                    <a:ext uri="{9D8B030D-6E8A-4147-A177-3AD203B41FA5}">
                      <a16:colId xmlns:a16="http://schemas.microsoft.com/office/drawing/2014/main" val="3542357259"/>
                    </a:ext>
                  </a:extLst>
                </a:gridCol>
              </a:tblGrid>
              <a:tr h="258295">
                <a:tc>
                  <a:txBody>
                    <a:bodyPr/>
                    <a:lstStyle/>
                    <a:p>
                      <a:pPr algn="ctr" fontAlgn="ctr"/>
                      <a:r>
                        <a:rPr lang="en-US" sz="900" b="0" i="0" u="none" strike="noStrike" dirty="0">
                          <a:solidFill>
                            <a:srgbClr val="000000"/>
                          </a:solidFill>
                          <a:effectLst/>
                          <a:latin typeface="Calibri" panose="020F0502020204030204" pitchFamily="34" charset="0"/>
                        </a:rPr>
                        <a:t>YEAR</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gridSpan="2">
                  <a:txBody>
                    <a:bodyPr/>
                    <a:lstStyle/>
                    <a:p>
                      <a:pPr algn="ctr" fontAlgn="ctr"/>
                      <a:r>
                        <a:rPr lang="en-US" sz="900" b="0" i="0" u="none" strike="noStrike">
                          <a:solidFill>
                            <a:srgbClr val="000000"/>
                          </a:solidFill>
                          <a:effectLst/>
                          <a:latin typeface="Calibri" panose="020F0502020204030204" pitchFamily="34" charset="0"/>
                        </a:rPr>
                        <a:t>2023</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hMerge="1">
                  <a:txBody>
                    <a:bodyPr/>
                    <a:lstStyle/>
                    <a:p>
                      <a:endParaRPr lang="en-US"/>
                    </a:p>
                  </a:txBody>
                  <a:tcPr/>
                </a:tc>
                <a:tc rowSpan="2" gridSpan="3">
                  <a:txBody>
                    <a:bodyPr/>
                    <a:lstStyle/>
                    <a:p>
                      <a:pPr algn="ctr" fontAlgn="ctr"/>
                      <a:r>
                        <a:rPr lang="en-US" sz="900" b="0" i="0" u="none" strike="noStrike">
                          <a:solidFill>
                            <a:srgbClr val="000000"/>
                          </a:solidFill>
                          <a:effectLst/>
                          <a:latin typeface="Calibri" panose="020F0502020204030204" pitchFamily="34" charset="0"/>
                        </a:rPr>
                        <a:t>100% of dispute resolutions were timely.</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4222034602"/>
                  </a:ext>
                </a:extLst>
              </a:tr>
              <a:tr h="258295">
                <a:tc>
                  <a:txBody>
                    <a:bodyPr/>
                    <a:lstStyle/>
                    <a:p>
                      <a:pPr algn="ctr" fontAlgn="ctr"/>
                      <a:r>
                        <a:rPr lang="en-US" sz="900" b="0" i="0" u="none" strike="noStrike" dirty="0">
                          <a:solidFill>
                            <a:srgbClr val="000000"/>
                          </a:solidFill>
                          <a:effectLst/>
                          <a:latin typeface="Calibri" panose="020F0502020204030204" pitchFamily="34" charset="0"/>
                        </a:rPr>
                        <a:t>CALENDAR QUARTER REPORTED</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gridSpan="2">
                  <a:txBody>
                    <a:bodyPr/>
                    <a:lstStyle/>
                    <a:p>
                      <a:pPr algn="ctr" fontAlgn="ctr"/>
                      <a:r>
                        <a:rPr lang="en-US" sz="900" b="0" i="0" u="none" strike="noStrike" dirty="0">
                          <a:solidFill>
                            <a:srgbClr val="000000"/>
                          </a:solidFill>
                          <a:effectLst/>
                          <a:latin typeface="Calibri" panose="020F0502020204030204" pitchFamily="34" charset="0"/>
                        </a:rPr>
                        <a:t>Q2</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5174995"/>
                  </a:ext>
                </a:extLst>
              </a:tr>
              <a:tr h="445251">
                <a:tc>
                  <a:txBody>
                    <a:bodyPr/>
                    <a:lstStyle/>
                    <a:p>
                      <a:pPr algn="ctr" fontAlgn="ctr"/>
                      <a:r>
                        <a:rPr lang="en-US" sz="900" b="0" i="0" u="none" strike="noStrike">
                          <a:solidFill>
                            <a:srgbClr val="000000"/>
                          </a:solidFill>
                          <a:effectLst/>
                          <a:latin typeface="Calibri" panose="020F0502020204030204" pitchFamily="34" charset="0"/>
                        </a:rPr>
                        <a:t>Disputed Charge Sub-Type</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900" b="0" i="0" u="none" strike="noStrike" dirty="0">
                          <a:solidFill>
                            <a:srgbClr val="000000"/>
                          </a:solidFill>
                          <a:effectLst/>
                          <a:latin typeface="Calibri" panose="020F0502020204030204" pitchFamily="34" charset="0"/>
                        </a:rPr>
                        <a:t>Submitted</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900" b="0" i="0" u="none" strike="noStrike" dirty="0">
                          <a:solidFill>
                            <a:srgbClr val="000000"/>
                          </a:solidFill>
                          <a:effectLst/>
                          <a:latin typeface="Calibri" panose="020F0502020204030204" pitchFamily="34" charset="0"/>
                        </a:rPr>
                        <a:t>Resolved</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900" b="0" i="0" u="none" strike="noStrike">
                          <a:solidFill>
                            <a:srgbClr val="000000"/>
                          </a:solidFill>
                          <a:effectLst/>
                          <a:latin typeface="Calibri" panose="020F0502020204030204" pitchFamily="34" charset="0"/>
                        </a:rPr>
                        <a:t>Denied</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900" b="0" i="0" u="none" strike="noStrike">
                          <a:solidFill>
                            <a:srgbClr val="000000"/>
                          </a:solidFill>
                          <a:effectLst/>
                          <a:latin typeface="Calibri" panose="020F0502020204030204" pitchFamily="34" charset="0"/>
                        </a:rPr>
                        <a:t>Granted</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900" b="0" i="0" u="none" strike="noStrike">
                          <a:solidFill>
                            <a:srgbClr val="000000"/>
                          </a:solidFill>
                          <a:effectLst/>
                          <a:latin typeface="Calibri" panose="020F0502020204030204" pitchFamily="34" charset="0"/>
                        </a:rPr>
                        <a:t>Granted with Exceptions</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1964826054"/>
                  </a:ext>
                </a:extLst>
              </a:tr>
              <a:tr h="245995">
                <a:tc>
                  <a:txBody>
                    <a:bodyPr/>
                    <a:lstStyle/>
                    <a:p>
                      <a:pPr algn="ctr" fontAlgn="ctr"/>
                      <a:r>
                        <a:rPr lang="en-US" sz="900" b="0" i="0" u="none" strike="noStrike">
                          <a:solidFill>
                            <a:srgbClr val="000000"/>
                          </a:solidFill>
                          <a:effectLst/>
                          <a:latin typeface="Calibri" panose="020F0502020204030204" pitchFamily="34" charset="0"/>
                        </a:rPr>
                        <a:t>Ancillary Services-DAM</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1960185"/>
                  </a:ext>
                </a:extLst>
              </a:tr>
              <a:tr h="245995">
                <a:tc>
                  <a:txBody>
                    <a:bodyPr/>
                    <a:lstStyle/>
                    <a:p>
                      <a:pPr algn="ctr" fontAlgn="ctr"/>
                      <a:r>
                        <a:rPr lang="en-US" sz="900" b="0" i="0" u="none" strike="noStrike">
                          <a:solidFill>
                            <a:srgbClr val="000000"/>
                          </a:solidFill>
                          <a:effectLst/>
                          <a:latin typeface="Calibri" panose="020F0502020204030204" pitchFamily="34" charset="0"/>
                        </a:rPr>
                        <a:t>Ancillary Services-RTM</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5</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4</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4</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9523078"/>
                  </a:ext>
                </a:extLst>
              </a:tr>
              <a:tr h="245995">
                <a:tc>
                  <a:txBody>
                    <a:bodyPr/>
                    <a:lstStyle/>
                    <a:p>
                      <a:pPr algn="ctr" fontAlgn="ctr"/>
                      <a:r>
                        <a:rPr lang="en-US" sz="900" b="0" i="0" u="none" strike="noStrike">
                          <a:solidFill>
                            <a:srgbClr val="000000"/>
                          </a:solidFill>
                          <a:effectLst/>
                          <a:latin typeface="Calibri" panose="020F0502020204030204" pitchFamily="34" charset="0"/>
                        </a:rPr>
                        <a:t>Emergency Operations</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673497"/>
                  </a:ext>
                </a:extLst>
              </a:tr>
              <a:tr h="245995">
                <a:tc>
                  <a:txBody>
                    <a:bodyPr/>
                    <a:lstStyle/>
                    <a:p>
                      <a:pPr algn="ctr" fontAlgn="ctr"/>
                      <a:r>
                        <a:rPr lang="en-US" sz="900" b="0" i="0" u="none" strike="noStrike" dirty="0">
                          <a:solidFill>
                            <a:srgbClr val="000000"/>
                          </a:solidFill>
                          <a:effectLst/>
                          <a:latin typeface="Calibri" panose="020F0502020204030204" pitchFamily="34" charset="0"/>
                        </a:rPr>
                        <a:t>Energy-RTM</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8</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7</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8041234"/>
                  </a:ext>
                </a:extLst>
              </a:tr>
              <a:tr h="245995">
                <a:tc>
                  <a:txBody>
                    <a:bodyPr/>
                    <a:lstStyle/>
                    <a:p>
                      <a:pPr algn="ctr" fontAlgn="ctr"/>
                      <a:r>
                        <a:rPr lang="fr-FR" sz="900" b="0" i="0" u="none" strike="noStrike">
                          <a:solidFill>
                            <a:srgbClr val="000000"/>
                          </a:solidFill>
                          <a:effectLst/>
                          <a:latin typeface="Calibri" panose="020F0502020204030204" pitchFamily="34" charset="0"/>
                        </a:rPr>
                        <a:t>Gene. Res. Base Pt Deviation</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8119357"/>
                  </a:ext>
                </a:extLst>
              </a:tr>
              <a:tr h="245995">
                <a:tc>
                  <a:txBody>
                    <a:bodyPr/>
                    <a:lstStyle/>
                    <a:p>
                      <a:pPr algn="ctr" fontAlgn="ctr"/>
                      <a:r>
                        <a:rPr lang="en-US" sz="900" b="0" i="0" u="none" strike="noStrike">
                          <a:solidFill>
                            <a:srgbClr val="000000"/>
                          </a:solidFill>
                          <a:effectLst/>
                          <a:latin typeface="Calibri" panose="020F0502020204030204" pitchFamily="34" charset="0"/>
                        </a:rPr>
                        <a:t>Firm Fuel Supply Service</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23</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7</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7</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8045422"/>
                  </a:ext>
                </a:extLst>
              </a:tr>
              <a:tr h="245995">
                <a:tc>
                  <a:txBody>
                    <a:bodyPr/>
                    <a:lstStyle/>
                    <a:p>
                      <a:pPr algn="ctr" fontAlgn="ctr"/>
                      <a:r>
                        <a:rPr lang="en-US" sz="900" b="0" i="0" u="none" strike="noStrike">
                          <a:solidFill>
                            <a:srgbClr val="000000"/>
                          </a:solidFill>
                          <a:effectLst/>
                          <a:latin typeface="Calibri" panose="020F0502020204030204" pitchFamily="34" charset="0"/>
                        </a:rPr>
                        <a:t>Make-Whole</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6</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5</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5</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062154"/>
                  </a:ext>
                </a:extLst>
              </a:tr>
              <a:tr h="258295">
                <a:tc>
                  <a:txBody>
                    <a:bodyPr/>
                    <a:lstStyle/>
                    <a:p>
                      <a:pPr algn="ctr" fontAlgn="ctr"/>
                      <a:r>
                        <a:rPr lang="en-US" sz="900" b="0" i="0" u="none" strike="noStrike">
                          <a:solidFill>
                            <a:srgbClr val="000000"/>
                          </a:solidFill>
                          <a:effectLst/>
                          <a:latin typeface="Calibri" panose="020F0502020204030204" pitchFamily="34" charset="0"/>
                        </a:rPr>
                        <a:t>Reliability Unit Commitment</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113</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108</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108</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991087"/>
                  </a:ext>
                </a:extLst>
              </a:tr>
              <a:tr h="258295">
                <a:tc>
                  <a:txBody>
                    <a:bodyPr/>
                    <a:lstStyle/>
                    <a:p>
                      <a:pPr algn="ctr" fontAlgn="ctr"/>
                      <a:r>
                        <a:rPr lang="en-US" sz="900" b="0" i="0" u="none" strike="noStrike">
                          <a:solidFill>
                            <a:srgbClr val="000000"/>
                          </a:solidFill>
                          <a:effectLst/>
                          <a:latin typeface="Calibri" panose="020F0502020204030204" pitchFamily="34" charset="0"/>
                        </a:rPr>
                        <a:t>TOTAL</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158</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134</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17</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117</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2500387"/>
                  </a:ext>
                </a:extLst>
              </a:tr>
            </a:tbl>
          </a:graphicData>
        </a:graphic>
      </p:graphicFrame>
      <p:sp>
        <p:nvSpPr>
          <p:cNvPr id="3" name="TextBox 2">
            <a:extLst>
              <a:ext uri="{FF2B5EF4-FFF2-40B4-BE49-F238E27FC236}">
                <a16:creationId xmlns:a16="http://schemas.microsoft.com/office/drawing/2014/main" id="{182FFC63-337E-AE7B-53A1-236FD802D235}"/>
              </a:ext>
            </a:extLst>
          </p:cNvPr>
          <p:cNvSpPr txBox="1"/>
          <p:nvPr/>
        </p:nvSpPr>
        <p:spPr>
          <a:xfrm>
            <a:off x="521152" y="4563471"/>
            <a:ext cx="4876800" cy="707886"/>
          </a:xfrm>
          <a:prstGeom prst="rect">
            <a:avLst/>
          </a:prstGeom>
          <a:noFill/>
        </p:spPr>
        <p:txBody>
          <a:bodyPr wrap="square" rtlCol="0">
            <a:spAutoFit/>
          </a:bodyPr>
          <a:lstStyle/>
          <a:p>
            <a:r>
              <a:rPr lang="en-US" sz="800" dirty="0"/>
              <a:t>Submitted but not resolved disputes may be:</a:t>
            </a:r>
          </a:p>
          <a:p>
            <a:pPr marL="171450" indent="-171450">
              <a:buFont typeface="Arial" panose="020B0604020202020204" pitchFamily="34" charset="0"/>
              <a:buChar char="•"/>
            </a:pPr>
            <a:r>
              <a:rPr lang="en-US" sz="800" dirty="0"/>
              <a:t>Not started</a:t>
            </a:r>
          </a:p>
          <a:p>
            <a:pPr marL="171450" indent="-171450">
              <a:buFont typeface="Arial" panose="020B0604020202020204" pitchFamily="34" charset="0"/>
              <a:buChar char="•"/>
            </a:pPr>
            <a:r>
              <a:rPr lang="en-US" sz="800" dirty="0"/>
              <a:t>Open</a:t>
            </a:r>
          </a:p>
          <a:p>
            <a:pPr marL="171450" indent="-171450">
              <a:buFont typeface="Arial" panose="020B0604020202020204" pitchFamily="34" charset="0"/>
              <a:buChar char="•"/>
            </a:pPr>
            <a:r>
              <a:rPr lang="en-US" sz="800" dirty="0"/>
              <a:t>Rejected</a:t>
            </a:r>
          </a:p>
          <a:p>
            <a:pPr marL="171450" indent="-171450">
              <a:buFont typeface="Arial" panose="020B0604020202020204" pitchFamily="34" charset="0"/>
              <a:buChar char="•"/>
            </a:pPr>
            <a:r>
              <a:rPr lang="en-US" sz="800" dirty="0"/>
              <a:t>Withdrawn</a:t>
            </a:r>
          </a:p>
        </p:txBody>
      </p:sp>
    </p:spTree>
    <p:extLst>
      <p:ext uri="{BB962C8B-B14F-4D97-AF65-F5344CB8AC3E}">
        <p14:creationId xmlns:p14="http://schemas.microsoft.com/office/powerpoint/2010/main" val="2182865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4" name="TextBox 7">
            <a:extLst>
              <a:ext uri="{FF2B5EF4-FFF2-40B4-BE49-F238E27FC236}">
                <a16:creationId xmlns:a16="http://schemas.microsoft.com/office/drawing/2014/main" id="{738B510A-57D6-4EC7-9485-2DBDD80FD154}"/>
              </a:ext>
            </a:extLst>
          </p:cNvPr>
          <p:cNvSpPr txBox="1"/>
          <p:nvPr/>
        </p:nvSpPr>
        <p:spPr>
          <a:xfrm>
            <a:off x="6151047" y="3369748"/>
            <a:ext cx="2992953" cy="276999"/>
          </a:xfrm>
          <a:prstGeom prst="rect">
            <a:avLst/>
          </a:prstGeom>
          <a:noFill/>
        </p:spPr>
        <p:txBody>
          <a:bodyPr wrap="square" rtlCol="0">
            <a:spAutoFit/>
          </a:bodyPr>
          <a:lstStyle/>
          <a:p>
            <a:pPr algn="ctr"/>
            <a:r>
              <a:rPr lang="en-US" sz="1200" b="1" dirty="0"/>
              <a:t>Average percent change</a:t>
            </a:r>
          </a:p>
        </p:txBody>
      </p:sp>
      <p:sp>
        <p:nvSpPr>
          <p:cNvPr id="5" name="TextBox 6">
            <a:extLst>
              <a:ext uri="{FF2B5EF4-FFF2-40B4-BE49-F238E27FC236}">
                <a16:creationId xmlns:a16="http://schemas.microsoft.com/office/drawing/2014/main" id="{0CEEE17A-855C-4A39-978A-63919E23D4BB}"/>
              </a:ext>
            </a:extLst>
          </p:cNvPr>
          <p:cNvSpPr txBox="1"/>
          <p:nvPr/>
        </p:nvSpPr>
        <p:spPr>
          <a:xfrm>
            <a:off x="411480" y="3400525"/>
            <a:ext cx="3276600" cy="215444"/>
          </a:xfrm>
          <a:prstGeom prst="rect">
            <a:avLst/>
          </a:prstGeom>
          <a:noFill/>
        </p:spPr>
        <p:txBody>
          <a:bodyPr wrap="square" rtlCol="0">
            <a:spAutoFit/>
          </a:bodyPr>
          <a:lstStyle/>
          <a:p>
            <a:r>
              <a:rPr lang="en-US" sz="800" b="1" dirty="0"/>
              <a:t>NOTE: </a:t>
            </a:r>
            <a:r>
              <a:rPr lang="en-US" sz="800" dirty="0"/>
              <a:t>ERS Final settlement OD data is not represented in graph.</a:t>
            </a:r>
          </a:p>
        </p:txBody>
      </p:sp>
      <p:pic>
        <p:nvPicPr>
          <p:cNvPr id="6" name="Content Placeholder 5"/>
          <p:cNvPicPr>
            <a:picLocks noGrp="1"/>
          </p:cNvPicPr>
          <p:nvPr>
            <p:ph/>
          </p:nvPr>
        </p:nvPicPr>
        <p:blipFill>
          <a:blip r:embed="rId3" cstate="print"/>
          <a:stretch>
            <a:fillRect/>
          </a:stretch>
        </p:blipFill>
        <p:spPr>
          <a:xfrm>
            <a:off x="91440" y="868680"/>
            <a:ext cx="8778240" cy="2560320"/>
          </a:xfrm>
          <a:prstGeom prst="rect">
            <a:avLst/>
          </a:prstGeom>
        </p:spPr>
      </p:pic>
      <p:graphicFrame>
        <p:nvGraphicFramePr>
          <p:cNvPr id="9" name="Table 8">
            <a:extLst>
              <a:ext uri="{FF2B5EF4-FFF2-40B4-BE49-F238E27FC236}">
                <a16:creationId xmlns:a16="http://schemas.microsoft.com/office/drawing/2014/main" id="{B29677A5-E701-F1C8-0F74-40AE65E68BA5}"/>
              </a:ext>
            </a:extLst>
          </p:cNvPr>
          <p:cNvGraphicFramePr>
            <a:graphicFrameLocks noGrp="1"/>
          </p:cNvGraphicFramePr>
          <p:nvPr>
            <p:extLst>
              <p:ext uri="{D42A27DB-BD31-4B8C-83A1-F6EECF244321}">
                <p14:modId xmlns:p14="http://schemas.microsoft.com/office/powerpoint/2010/main" val="3936931150"/>
              </p:ext>
            </p:extLst>
          </p:nvPr>
        </p:nvGraphicFramePr>
        <p:xfrm>
          <a:off x="6910923" y="3615969"/>
          <a:ext cx="1473200" cy="2667000"/>
        </p:xfrm>
        <a:graphic>
          <a:graphicData uri="http://schemas.openxmlformats.org/drawingml/2006/table">
            <a:tbl>
              <a:tblPr/>
              <a:tblGrid>
                <a:gridCol w="406400">
                  <a:extLst>
                    <a:ext uri="{9D8B030D-6E8A-4147-A177-3AD203B41FA5}">
                      <a16:colId xmlns:a16="http://schemas.microsoft.com/office/drawing/2014/main" val="368243399"/>
                    </a:ext>
                  </a:extLst>
                </a:gridCol>
                <a:gridCol w="469900">
                  <a:extLst>
                    <a:ext uri="{9D8B030D-6E8A-4147-A177-3AD203B41FA5}">
                      <a16:colId xmlns:a16="http://schemas.microsoft.com/office/drawing/2014/main" val="3521726863"/>
                    </a:ext>
                  </a:extLst>
                </a:gridCol>
                <a:gridCol w="596900">
                  <a:extLst>
                    <a:ext uri="{9D8B030D-6E8A-4147-A177-3AD203B41FA5}">
                      <a16:colId xmlns:a16="http://schemas.microsoft.com/office/drawing/2014/main" val="4040582718"/>
                    </a:ext>
                  </a:extLst>
                </a:gridCol>
              </a:tblGrid>
              <a:tr h="190500">
                <a:tc>
                  <a:txBody>
                    <a:bodyPr/>
                    <a:lstStyle/>
                    <a:p>
                      <a:pPr algn="l" fontAlgn="b"/>
                      <a:r>
                        <a:rPr lang="en-US" sz="1000" b="1" i="0" u="none" strike="noStrike">
                          <a:solidFill>
                            <a:srgbClr val="000000"/>
                          </a:solidFill>
                          <a:effectLst/>
                          <a:latin typeface="Arial" panose="020B0604020202020204" pitchFamily="34" charset="0"/>
                        </a:rPr>
                        <a:t>YEAR</a:t>
                      </a:r>
                    </a:p>
                  </a:txBody>
                  <a:tcPr marL="9525" marR="9525" marT="9525" marB="0" anchor="b">
                    <a:lnL>
                      <a:noFill/>
                    </a:lnL>
                    <a:lnR>
                      <a:noFill/>
                    </a:lnR>
                    <a:lnT>
                      <a:noFill/>
                    </a:lnT>
                    <a:lnB>
                      <a:noFill/>
                    </a:lnB>
                    <a:solidFill>
                      <a:srgbClr val="AEAAAA"/>
                    </a:solidFill>
                  </a:tcPr>
                </a:tc>
                <a:tc>
                  <a:txBody>
                    <a:bodyPr/>
                    <a:lstStyle/>
                    <a:p>
                      <a:pPr algn="l" fontAlgn="b"/>
                      <a:r>
                        <a:rPr lang="en-US" sz="1000" b="1" i="0" u="none" strike="noStrike">
                          <a:solidFill>
                            <a:srgbClr val="000000"/>
                          </a:solidFill>
                          <a:effectLst/>
                          <a:latin typeface="Arial" panose="020B0604020202020204" pitchFamily="34" charset="0"/>
                        </a:rPr>
                        <a:t>FINAL</a:t>
                      </a:r>
                    </a:p>
                  </a:txBody>
                  <a:tcPr marL="9525" marR="9525" marT="9525" marB="0" anchor="b">
                    <a:lnL>
                      <a:noFill/>
                    </a:lnL>
                    <a:lnR>
                      <a:noFill/>
                    </a:lnR>
                    <a:lnT>
                      <a:noFill/>
                    </a:lnT>
                    <a:lnB>
                      <a:noFill/>
                    </a:lnB>
                    <a:solidFill>
                      <a:srgbClr val="AEAAAA"/>
                    </a:solidFill>
                  </a:tcPr>
                </a:tc>
                <a:tc>
                  <a:txBody>
                    <a:bodyPr/>
                    <a:lstStyle/>
                    <a:p>
                      <a:pPr algn="l" fontAlgn="b"/>
                      <a:r>
                        <a:rPr lang="en-US" sz="1000" b="1" i="0" u="none" strike="noStrike">
                          <a:solidFill>
                            <a:srgbClr val="000000"/>
                          </a:solidFill>
                          <a:effectLst/>
                          <a:latin typeface="Arial" panose="020B0604020202020204" pitchFamily="34" charset="0"/>
                        </a:rPr>
                        <a:t>TRUEUP</a:t>
                      </a:r>
                    </a:p>
                  </a:txBody>
                  <a:tcPr marL="9525" marR="9525" marT="9525" marB="0" anchor="b">
                    <a:lnL>
                      <a:noFill/>
                    </a:lnL>
                    <a:lnR>
                      <a:noFill/>
                    </a:lnR>
                    <a:lnT>
                      <a:noFill/>
                    </a:lnT>
                    <a:lnB>
                      <a:noFill/>
                    </a:lnB>
                    <a:solidFill>
                      <a:srgbClr val="AEAAAA"/>
                    </a:solidFill>
                  </a:tcPr>
                </a:tc>
                <a:extLst>
                  <a:ext uri="{0D108BD9-81ED-4DB2-BD59-A6C34878D82A}">
                    <a16:rowId xmlns:a16="http://schemas.microsoft.com/office/drawing/2014/main" val="1029364874"/>
                  </a:ext>
                </a:extLst>
              </a:tr>
              <a:tr h="190500">
                <a:tc>
                  <a:txBody>
                    <a:bodyPr/>
                    <a:lstStyle/>
                    <a:p>
                      <a:pPr algn="ctr" fontAlgn="ctr"/>
                      <a:r>
                        <a:rPr lang="en-US" sz="1000" b="0" i="0" u="none" strike="noStrike">
                          <a:solidFill>
                            <a:srgbClr val="000000"/>
                          </a:solidFill>
                          <a:effectLst/>
                          <a:latin typeface="Arial" panose="020B0604020202020204" pitchFamily="34" charset="0"/>
                        </a:rPr>
                        <a:t>2011</a:t>
                      </a:r>
                    </a:p>
                  </a:txBody>
                  <a:tcPr marL="9525" marR="9525" marT="9525" marB="0" anchor="ctr">
                    <a:lnL>
                      <a:noFill/>
                    </a:lnL>
                    <a:lnR>
                      <a:noFill/>
                    </a:lnR>
                    <a:lnT>
                      <a:noFill/>
                    </a:lnT>
                    <a:lnB>
                      <a:noFill/>
                    </a:lnB>
                    <a:solidFill>
                      <a:srgbClr val="EDEDED"/>
                    </a:solidFill>
                  </a:tcPr>
                </a:tc>
                <a:tc>
                  <a:txBody>
                    <a:bodyPr/>
                    <a:lstStyle/>
                    <a:p>
                      <a:pPr algn="ctr" fontAlgn="b"/>
                      <a:r>
                        <a:rPr lang="en-US" sz="1000" b="0" i="0" u="none" strike="noStrike">
                          <a:solidFill>
                            <a:srgbClr val="000000"/>
                          </a:solidFill>
                          <a:effectLst/>
                          <a:latin typeface="Arial" panose="020B0604020202020204" pitchFamily="34" charset="0"/>
                        </a:rPr>
                        <a:t>3.49</a:t>
                      </a:r>
                    </a:p>
                  </a:txBody>
                  <a:tcPr marL="9525" marR="9525" marT="9525" marB="0" anchor="b">
                    <a:lnL>
                      <a:noFill/>
                    </a:lnL>
                    <a:lnR>
                      <a:noFill/>
                    </a:lnR>
                    <a:lnT>
                      <a:noFill/>
                    </a:lnT>
                    <a:lnB>
                      <a:noFill/>
                    </a:lnB>
                    <a:solidFill>
                      <a:srgbClr val="EDEDED"/>
                    </a:solidFill>
                  </a:tcPr>
                </a:tc>
                <a:tc>
                  <a:txBody>
                    <a:bodyPr/>
                    <a:lstStyle/>
                    <a:p>
                      <a:pPr algn="ctr" fontAlgn="b"/>
                      <a:r>
                        <a:rPr lang="en-US" sz="1000" b="0" i="0" u="none" strike="noStrike">
                          <a:solidFill>
                            <a:srgbClr val="000000"/>
                          </a:solidFill>
                          <a:effectLst/>
                          <a:latin typeface="Arial" panose="020B0604020202020204" pitchFamily="34" charset="0"/>
                        </a:rPr>
                        <a:t>0.41</a:t>
                      </a:r>
                    </a:p>
                  </a:txBody>
                  <a:tcPr marL="9525" marR="9525" marT="9525" marB="0" anchor="b">
                    <a:lnL>
                      <a:noFill/>
                    </a:lnL>
                    <a:lnR>
                      <a:noFill/>
                    </a:lnR>
                    <a:lnT>
                      <a:noFill/>
                    </a:lnT>
                    <a:lnB>
                      <a:noFill/>
                    </a:lnB>
                    <a:solidFill>
                      <a:srgbClr val="EDEDED"/>
                    </a:solidFill>
                  </a:tcPr>
                </a:tc>
                <a:extLst>
                  <a:ext uri="{0D108BD9-81ED-4DB2-BD59-A6C34878D82A}">
                    <a16:rowId xmlns:a16="http://schemas.microsoft.com/office/drawing/2014/main" val="2236132708"/>
                  </a:ext>
                </a:extLst>
              </a:tr>
              <a:tr h="190500">
                <a:tc>
                  <a:txBody>
                    <a:bodyPr/>
                    <a:lstStyle/>
                    <a:p>
                      <a:pPr algn="ctr" fontAlgn="ctr"/>
                      <a:r>
                        <a:rPr lang="en-US" sz="1000" b="0" i="0" u="none" strike="noStrike">
                          <a:solidFill>
                            <a:srgbClr val="000000"/>
                          </a:solidFill>
                          <a:effectLst/>
                          <a:latin typeface="Arial" panose="020B0604020202020204" pitchFamily="34" charset="0"/>
                        </a:rPr>
                        <a:t>2012</a:t>
                      </a:r>
                    </a:p>
                  </a:txBody>
                  <a:tcPr marL="9525" marR="9525" marT="9525" marB="0" anchor="ctr">
                    <a:lnL>
                      <a:noFill/>
                    </a:lnL>
                    <a:lnR>
                      <a:noFill/>
                    </a:lnR>
                    <a:lnT>
                      <a:noFill/>
                    </a:lnT>
                    <a:lnB>
                      <a:noFill/>
                    </a:lnB>
                    <a:solidFill>
                      <a:srgbClr val="DBDBDB"/>
                    </a:solidFill>
                  </a:tcPr>
                </a:tc>
                <a:tc>
                  <a:txBody>
                    <a:bodyPr/>
                    <a:lstStyle/>
                    <a:p>
                      <a:pPr algn="ctr" fontAlgn="b"/>
                      <a:r>
                        <a:rPr lang="en-US" sz="1000" b="0" i="0" u="none" strike="noStrike">
                          <a:solidFill>
                            <a:srgbClr val="000000"/>
                          </a:solidFill>
                          <a:effectLst/>
                          <a:latin typeface="Arial" panose="020B0604020202020204" pitchFamily="34" charset="0"/>
                        </a:rPr>
                        <a:t>2.56</a:t>
                      </a:r>
                    </a:p>
                  </a:txBody>
                  <a:tcPr marL="9525" marR="9525" marT="9525" marB="0" anchor="b">
                    <a:lnL>
                      <a:noFill/>
                    </a:lnL>
                    <a:lnR>
                      <a:noFill/>
                    </a:lnR>
                    <a:lnT>
                      <a:noFill/>
                    </a:lnT>
                    <a:lnB>
                      <a:noFill/>
                    </a:lnB>
                    <a:solidFill>
                      <a:srgbClr val="DBDBDB"/>
                    </a:solidFill>
                  </a:tcPr>
                </a:tc>
                <a:tc>
                  <a:txBody>
                    <a:bodyPr/>
                    <a:lstStyle/>
                    <a:p>
                      <a:pPr algn="ctr" fontAlgn="b"/>
                      <a:r>
                        <a:rPr lang="en-US" sz="1000" b="0" i="0" u="none" strike="noStrike">
                          <a:solidFill>
                            <a:srgbClr val="000000"/>
                          </a:solidFill>
                          <a:effectLst/>
                          <a:latin typeface="Arial" panose="020B0604020202020204" pitchFamily="34" charset="0"/>
                        </a:rPr>
                        <a:t>0.39</a:t>
                      </a:r>
                    </a:p>
                  </a:txBody>
                  <a:tcPr marL="9525" marR="9525" marT="9525" marB="0" anchor="b">
                    <a:lnL>
                      <a:noFill/>
                    </a:lnL>
                    <a:lnR>
                      <a:noFill/>
                    </a:lnR>
                    <a:lnT>
                      <a:noFill/>
                    </a:lnT>
                    <a:lnB>
                      <a:noFill/>
                    </a:lnB>
                    <a:solidFill>
                      <a:srgbClr val="DBDBDB"/>
                    </a:solidFill>
                  </a:tcPr>
                </a:tc>
                <a:extLst>
                  <a:ext uri="{0D108BD9-81ED-4DB2-BD59-A6C34878D82A}">
                    <a16:rowId xmlns:a16="http://schemas.microsoft.com/office/drawing/2014/main" val="2466204281"/>
                  </a:ext>
                </a:extLst>
              </a:tr>
              <a:tr h="190500">
                <a:tc>
                  <a:txBody>
                    <a:bodyPr/>
                    <a:lstStyle/>
                    <a:p>
                      <a:pPr algn="ctr" fontAlgn="ctr"/>
                      <a:r>
                        <a:rPr lang="en-US" sz="1000" b="0" i="0" u="none" strike="noStrike">
                          <a:solidFill>
                            <a:srgbClr val="000000"/>
                          </a:solidFill>
                          <a:effectLst/>
                          <a:latin typeface="Arial" panose="020B0604020202020204" pitchFamily="34" charset="0"/>
                        </a:rPr>
                        <a:t>2013</a:t>
                      </a:r>
                    </a:p>
                  </a:txBody>
                  <a:tcPr marL="9525" marR="9525" marT="9525" marB="0" anchor="ctr">
                    <a:lnL>
                      <a:noFill/>
                    </a:lnL>
                    <a:lnR>
                      <a:noFill/>
                    </a:lnR>
                    <a:lnT>
                      <a:noFill/>
                    </a:lnT>
                    <a:lnB>
                      <a:noFill/>
                    </a:lnB>
                    <a:solidFill>
                      <a:srgbClr val="EDEDED"/>
                    </a:solidFill>
                  </a:tcPr>
                </a:tc>
                <a:tc>
                  <a:txBody>
                    <a:bodyPr/>
                    <a:lstStyle/>
                    <a:p>
                      <a:pPr algn="ctr" fontAlgn="b"/>
                      <a:r>
                        <a:rPr lang="en-US" sz="1000" b="0" i="0" u="none" strike="noStrike">
                          <a:solidFill>
                            <a:srgbClr val="000000"/>
                          </a:solidFill>
                          <a:effectLst/>
                          <a:latin typeface="Arial" panose="020B0604020202020204" pitchFamily="34" charset="0"/>
                        </a:rPr>
                        <a:t>2.83</a:t>
                      </a:r>
                    </a:p>
                  </a:txBody>
                  <a:tcPr marL="9525" marR="9525" marT="9525" marB="0" anchor="b">
                    <a:lnL>
                      <a:noFill/>
                    </a:lnL>
                    <a:lnR>
                      <a:noFill/>
                    </a:lnR>
                    <a:lnT>
                      <a:noFill/>
                    </a:lnT>
                    <a:lnB>
                      <a:noFill/>
                    </a:lnB>
                    <a:solidFill>
                      <a:srgbClr val="EDEDED"/>
                    </a:solidFill>
                  </a:tcPr>
                </a:tc>
                <a:tc>
                  <a:txBody>
                    <a:bodyPr/>
                    <a:lstStyle/>
                    <a:p>
                      <a:pPr algn="ctr" fontAlgn="b"/>
                      <a:r>
                        <a:rPr lang="en-US" sz="1000" b="0" i="0" u="none" strike="noStrike">
                          <a:solidFill>
                            <a:srgbClr val="000000"/>
                          </a:solidFill>
                          <a:effectLst/>
                          <a:latin typeface="Arial" panose="020B0604020202020204" pitchFamily="34" charset="0"/>
                        </a:rPr>
                        <a:t>0.33</a:t>
                      </a:r>
                    </a:p>
                  </a:txBody>
                  <a:tcPr marL="9525" marR="9525" marT="9525" marB="0" anchor="b">
                    <a:lnL>
                      <a:noFill/>
                    </a:lnL>
                    <a:lnR>
                      <a:noFill/>
                    </a:lnR>
                    <a:lnT>
                      <a:noFill/>
                    </a:lnT>
                    <a:lnB>
                      <a:noFill/>
                    </a:lnB>
                    <a:solidFill>
                      <a:srgbClr val="EDEDED"/>
                    </a:solidFill>
                  </a:tcPr>
                </a:tc>
                <a:extLst>
                  <a:ext uri="{0D108BD9-81ED-4DB2-BD59-A6C34878D82A}">
                    <a16:rowId xmlns:a16="http://schemas.microsoft.com/office/drawing/2014/main" val="4109786100"/>
                  </a:ext>
                </a:extLst>
              </a:tr>
              <a:tr h="190500">
                <a:tc>
                  <a:txBody>
                    <a:bodyPr/>
                    <a:lstStyle/>
                    <a:p>
                      <a:pPr algn="ctr" fontAlgn="ctr"/>
                      <a:r>
                        <a:rPr lang="en-US" sz="1000" b="0" i="0" u="none" strike="noStrike">
                          <a:solidFill>
                            <a:srgbClr val="000000"/>
                          </a:solidFill>
                          <a:effectLst/>
                          <a:latin typeface="Arial" panose="020B0604020202020204" pitchFamily="34" charset="0"/>
                        </a:rPr>
                        <a:t>2014</a:t>
                      </a:r>
                    </a:p>
                  </a:txBody>
                  <a:tcPr marL="9525" marR="9525" marT="9525" marB="0" anchor="ctr">
                    <a:lnL>
                      <a:noFill/>
                    </a:lnL>
                    <a:lnR>
                      <a:noFill/>
                    </a:lnR>
                    <a:lnT>
                      <a:noFill/>
                    </a:lnT>
                    <a:lnB>
                      <a:noFill/>
                    </a:lnB>
                    <a:solidFill>
                      <a:srgbClr val="DBDBDB"/>
                    </a:solidFill>
                  </a:tcPr>
                </a:tc>
                <a:tc>
                  <a:txBody>
                    <a:bodyPr/>
                    <a:lstStyle/>
                    <a:p>
                      <a:pPr algn="ctr" fontAlgn="b"/>
                      <a:r>
                        <a:rPr lang="en-US" sz="1000" b="0" i="0" u="none" strike="noStrike">
                          <a:solidFill>
                            <a:srgbClr val="000000"/>
                          </a:solidFill>
                          <a:effectLst/>
                          <a:latin typeface="Arial" panose="020B0604020202020204" pitchFamily="34" charset="0"/>
                        </a:rPr>
                        <a:t>3.18</a:t>
                      </a:r>
                    </a:p>
                  </a:txBody>
                  <a:tcPr marL="9525" marR="9525" marT="9525" marB="0" anchor="b">
                    <a:lnL>
                      <a:noFill/>
                    </a:lnL>
                    <a:lnR>
                      <a:noFill/>
                    </a:lnR>
                    <a:lnT>
                      <a:noFill/>
                    </a:lnT>
                    <a:lnB>
                      <a:noFill/>
                    </a:lnB>
                    <a:solidFill>
                      <a:srgbClr val="DBDBDB"/>
                    </a:solidFill>
                  </a:tcPr>
                </a:tc>
                <a:tc>
                  <a:txBody>
                    <a:bodyPr/>
                    <a:lstStyle/>
                    <a:p>
                      <a:pPr algn="ctr" fontAlgn="b"/>
                      <a:r>
                        <a:rPr lang="en-US" sz="1000" b="0" i="0" u="none" strike="noStrike">
                          <a:solidFill>
                            <a:srgbClr val="000000"/>
                          </a:solidFill>
                          <a:effectLst/>
                          <a:latin typeface="Arial" panose="020B0604020202020204" pitchFamily="34" charset="0"/>
                        </a:rPr>
                        <a:t>0.31</a:t>
                      </a:r>
                    </a:p>
                  </a:txBody>
                  <a:tcPr marL="9525" marR="9525" marT="9525" marB="0" anchor="b">
                    <a:lnL>
                      <a:noFill/>
                    </a:lnL>
                    <a:lnR>
                      <a:noFill/>
                    </a:lnR>
                    <a:lnT>
                      <a:noFill/>
                    </a:lnT>
                    <a:lnB>
                      <a:noFill/>
                    </a:lnB>
                    <a:solidFill>
                      <a:srgbClr val="DBDBDB"/>
                    </a:solidFill>
                  </a:tcPr>
                </a:tc>
                <a:extLst>
                  <a:ext uri="{0D108BD9-81ED-4DB2-BD59-A6C34878D82A}">
                    <a16:rowId xmlns:a16="http://schemas.microsoft.com/office/drawing/2014/main" val="4133533563"/>
                  </a:ext>
                </a:extLst>
              </a:tr>
              <a:tr h="190500">
                <a:tc>
                  <a:txBody>
                    <a:bodyPr/>
                    <a:lstStyle/>
                    <a:p>
                      <a:pPr algn="ctr" fontAlgn="ctr"/>
                      <a:r>
                        <a:rPr lang="en-US" sz="1000" b="0" i="0" u="none" strike="noStrike">
                          <a:solidFill>
                            <a:srgbClr val="000000"/>
                          </a:solidFill>
                          <a:effectLst/>
                          <a:latin typeface="Arial" panose="020B0604020202020204" pitchFamily="34" charset="0"/>
                        </a:rPr>
                        <a:t>2015</a:t>
                      </a:r>
                    </a:p>
                  </a:txBody>
                  <a:tcPr marL="9525" marR="9525" marT="9525" marB="0" anchor="ctr">
                    <a:lnL>
                      <a:noFill/>
                    </a:lnL>
                    <a:lnR>
                      <a:noFill/>
                    </a:lnR>
                    <a:lnT>
                      <a:noFill/>
                    </a:lnT>
                    <a:lnB>
                      <a:noFill/>
                    </a:lnB>
                    <a:solidFill>
                      <a:srgbClr val="EDEDED"/>
                    </a:solidFill>
                  </a:tcPr>
                </a:tc>
                <a:tc>
                  <a:txBody>
                    <a:bodyPr/>
                    <a:lstStyle/>
                    <a:p>
                      <a:pPr algn="ctr" fontAlgn="b"/>
                      <a:r>
                        <a:rPr lang="en-US" sz="1000" b="0" i="0" u="none" strike="noStrike">
                          <a:solidFill>
                            <a:srgbClr val="000000"/>
                          </a:solidFill>
                          <a:effectLst/>
                          <a:latin typeface="Arial" panose="020B0604020202020204" pitchFamily="34" charset="0"/>
                        </a:rPr>
                        <a:t>2.99</a:t>
                      </a:r>
                    </a:p>
                  </a:txBody>
                  <a:tcPr marL="9525" marR="9525" marT="9525" marB="0" anchor="b">
                    <a:lnL>
                      <a:noFill/>
                    </a:lnL>
                    <a:lnR>
                      <a:noFill/>
                    </a:lnR>
                    <a:lnT>
                      <a:noFill/>
                    </a:lnT>
                    <a:lnB>
                      <a:noFill/>
                    </a:lnB>
                    <a:solidFill>
                      <a:srgbClr val="EDEDED"/>
                    </a:solidFill>
                  </a:tcPr>
                </a:tc>
                <a:tc>
                  <a:txBody>
                    <a:bodyPr/>
                    <a:lstStyle/>
                    <a:p>
                      <a:pPr algn="ctr" fontAlgn="b"/>
                      <a:r>
                        <a:rPr lang="en-US" sz="1000" b="0" i="0" u="none" strike="noStrike">
                          <a:solidFill>
                            <a:srgbClr val="000000"/>
                          </a:solidFill>
                          <a:effectLst/>
                          <a:latin typeface="Arial" panose="020B0604020202020204" pitchFamily="34" charset="0"/>
                        </a:rPr>
                        <a:t>0.25</a:t>
                      </a:r>
                    </a:p>
                  </a:txBody>
                  <a:tcPr marL="9525" marR="9525" marT="9525" marB="0" anchor="b">
                    <a:lnL>
                      <a:noFill/>
                    </a:lnL>
                    <a:lnR>
                      <a:noFill/>
                    </a:lnR>
                    <a:lnT>
                      <a:noFill/>
                    </a:lnT>
                    <a:lnB>
                      <a:noFill/>
                    </a:lnB>
                    <a:solidFill>
                      <a:srgbClr val="EDEDED"/>
                    </a:solidFill>
                  </a:tcPr>
                </a:tc>
                <a:extLst>
                  <a:ext uri="{0D108BD9-81ED-4DB2-BD59-A6C34878D82A}">
                    <a16:rowId xmlns:a16="http://schemas.microsoft.com/office/drawing/2014/main" val="471807993"/>
                  </a:ext>
                </a:extLst>
              </a:tr>
              <a:tr h="190500">
                <a:tc>
                  <a:txBody>
                    <a:bodyPr/>
                    <a:lstStyle/>
                    <a:p>
                      <a:pPr algn="ctr" fontAlgn="ctr"/>
                      <a:r>
                        <a:rPr lang="en-US" sz="1000" b="0" i="0" u="none" strike="noStrike">
                          <a:solidFill>
                            <a:srgbClr val="000000"/>
                          </a:solidFill>
                          <a:effectLst/>
                          <a:latin typeface="Arial" panose="020B0604020202020204" pitchFamily="34" charset="0"/>
                        </a:rPr>
                        <a:t>2016</a:t>
                      </a:r>
                    </a:p>
                  </a:txBody>
                  <a:tcPr marL="9525" marR="9525" marT="9525" marB="0" anchor="ctr">
                    <a:lnL>
                      <a:noFill/>
                    </a:lnL>
                    <a:lnR>
                      <a:noFill/>
                    </a:lnR>
                    <a:lnT>
                      <a:noFill/>
                    </a:lnT>
                    <a:lnB>
                      <a:noFill/>
                    </a:lnB>
                    <a:solidFill>
                      <a:srgbClr val="DBDBDB"/>
                    </a:solidFill>
                  </a:tcPr>
                </a:tc>
                <a:tc>
                  <a:txBody>
                    <a:bodyPr/>
                    <a:lstStyle/>
                    <a:p>
                      <a:pPr algn="ctr" fontAlgn="b"/>
                      <a:r>
                        <a:rPr lang="en-US" sz="1000" b="0" i="0" u="none" strike="noStrike" dirty="0">
                          <a:solidFill>
                            <a:srgbClr val="000000"/>
                          </a:solidFill>
                          <a:effectLst/>
                          <a:latin typeface="Arial" panose="020B0604020202020204" pitchFamily="34" charset="0"/>
                        </a:rPr>
                        <a:t>2.57</a:t>
                      </a:r>
                    </a:p>
                  </a:txBody>
                  <a:tcPr marL="9525" marR="9525" marT="9525" marB="0" anchor="b">
                    <a:lnL>
                      <a:noFill/>
                    </a:lnL>
                    <a:lnR>
                      <a:noFill/>
                    </a:lnR>
                    <a:lnT>
                      <a:noFill/>
                    </a:lnT>
                    <a:lnB>
                      <a:noFill/>
                    </a:lnB>
                    <a:solidFill>
                      <a:srgbClr val="DBDBDB"/>
                    </a:solidFill>
                  </a:tcPr>
                </a:tc>
                <a:tc>
                  <a:txBody>
                    <a:bodyPr/>
                    <a:lstStyle/>
                    <a:p>
                      <a:pPr algn="ctr" fontAlgn="b"/>
                      <a:r>
                        <a:rPr lang="en-US" sz="1000" b="0" i="0" u="none" strike="noStrike">
                          <a:solidFill>
                            <a:srgbClr val="000000"/>
                          </a:solidFill>
                          <a:effectLst/>
                          <a:latin typeface="Arial" panose="020B0604020202020204" pitchFamily="34" charset="0"/>
                        </a:rPr>
                        <a:t>0.28</a:t>
                      </a:r>
                    </a:p>
                  </a:txBody>
                  <a:tcPr marL="9525" marR="9525" marT="9525" marB="0" anchor="b">
                    <a:lnL>
                      <a:noFill/>
                    </a:lnL>
                    <a:lnR>
                      <a:noFill/>
                    </a:lnR>
                    <a:lnT>
                      <a:noFill/>
                    </a:lnT>
                    <a:lnB>
                      <a:noFill/>
                    </a:lnB>
                    <a:solidFill>
                      <a:srgbClr val="DBDBDB"/>
                    </a:solidFill>
                  </a:tcPr>
                </a:tc>
                <a:extLst>
                  <a:ext uri="{0D108BD9-81ED-4DB2-BD59-A6C34878D82A}">
                    <a16:rowId xmlns:a16="http://schemas.microsoft.com/office/drawing/2014/main" val="3105166102"/>
                  </a:ext>
                </a:extLst>
              </a:tr>
              <a:tr h="190500">
                <a:tc>
                  <a:txBody>
                    <a:bodyPr/>
                    <a:lstStyle/>
                    <a:p>
                      <a:pPr algn="ctr" fontAlgn="ctr"/>
                      <a:r>
                        <a:rPr lang="en-US" sz="1000" b="0" i="0" u="none" strike="noStrike">
                          <a:solidFill>
                            <a:srgbClr val="000000"/>
                          </a:solidFill>
                          <a:effectLst/>
                          <a:latin typeface="Arial" panose="020B0604020202020204" pitchFamily="34" charset="0"/>
                        </a:rPr>
                        <a:t>2017</a:t>
                      </a:r>
                    </a:p>
                  </a:txBody>
                  <a:tcPr marL="9525" marR="9525" marT="9525" marB="0" anchor="ctr">
                    <a:lnL>
                      <a:noFill/>
                    </a:lnL>
                    <a:lnR>
                      <a:noFill/>
                    </a:lnR>
                    <a:lnT>
                      <a:noFill/>
                    </a:lnT>
                    <a:lnB>
                      <a:noFill/>
                    </a:lnB>
                    <a:solidFill>
                      <a:srgbClr val="EDEDED"/>
                    </a:solidFill>
                  </a:tcPr>
                </a:tc>
                <a:tc>
                  <a:txBody>
                    <a:bodyPr/>
                    <a:lstStyle/>
                    <a:p>
                      <a:pPr algn="ctr" fontAlgn="b"/>
                      <a:r>
                        <a:rPr lang="en-US" sz="1000" b="0" i="0" u="none" strike="noStrike" dirty="0">
                          <a:solidFill>
                            <a:srgbClr val="000000"/>
                          </a:solidFill>
                          <a:effectLst/>
                          <a:latin typeface="Arial" panose="020B0604020202020204" pitchFamily="34" charset="0"/>
                        </a:rPr>
                        <a:t>3.01</a:t>
                      </a:r>
                    </a:p>
                  </a:txBody>
                  <a:tcPr marL="9525" marR="9525" marT="9525" marB="0" anchor="b">
                    <a:lnL>
                      <a:noFill/>
                    </a:lnL>
                    <a:lnR>
                      <a:noFill/>
                    </a:lnR>
                    <a:lnT>
                      <a:noFill/>
                    </a:lnT>
                    <a:lnB>
                      <a:noFill/>
                    </a:lnB>
                    <a:solidFill>
                      <a:srgbClr val="EDEDED"/>
                    </a:solidFill>
                  </a:tcPr>
                </a:tc>
                <a:tc>
                  <a:txBody>
                    <a:bodyPr/>
                    <a:lstStyle/>
                    <a:p>
                      <a:pPr algn="ctr" fontAlgn="b"/>
                      <a:r>
                        <a:rPr lang="en-US" sz="1000" b="0" i="0" u="none" strike="noStrike">
                          <a:solidFill>
                            <a:srgbClr val="000000"/>
                          </a:solidFill>
                          <a:effectLst/>
                          <a:latin typeface="Arial" panose="020B0604020202020204" pitchFamily="34" charset="0"/>
                        </a:rPr>
                        <a:t>0.27</a:t>
                      </a:r>
                    </a:p>
                  </a:txBody>
                  <a:tcPr marL="9525" marR="9525" marT="9525" marB="0" anchor="b">
                    <a:lnL>
                      <a:noFill/>
                    </a:lnL>
                    <a:lnR>
                      <a:noFill/>
                    </a:lnR>
                    <a:lnT>
                      <a:noFill/>
                    </a:lnT>
                    <a:lnB>
                      <a:noFill/>
                    </a:lnB>
                    <a:solidFill>
                      <a:srgbClr val="EDEDED"/>
                    </a:solidFill>
                  </a:tcPr>
                </a:tc>
                <a:extLst>
                  <a:ext uri="{0D108BD9-81ED-4DB2-BD59-A6C34878D82A}">
                    <a16:rowId xmlns:a16="http://schemas.microsoft.com/office/drawing/2014/main" val="2970617796"/>
                  </a:ext>
                </a:extLst>
              </a:tr>
              <a:tr h="190500">
                <a:tc>
                  <a:txBody>
                    <a:bodyPr/>
                    <a:lstStyle/>
                    <a:p>
                      <a:pPr algn="ctr" fontAlgn="ctr"/>
                      <a:r>
                        <a:rPr lang="en-US" sz="1000" b="0" i="0" u="none" strike="noStrike">
                          <a:solidFill>
                            <a:srgbClr val="000000"/>
                          </a:solidFill>
                          <a:effectLst/>
                          <a:latin typeface="Arial" panose="020B0604020202020204" pitchFamily="34" charset="0"/>
                        </a:rPr>
                        <a:t>2018</a:t>
                      </a:r>
                    </a:p>
                  </a:txBody>
                  <a:tcPr marL="9525" marR="9525" marT="9525" marB="0" anchor="ctr">
                    <a:lnL>
                      <a:noFill/>
                    </a:lnL>
                    <a:lnR>
                      <a:noFill/>
                    </a:lnR>
                    <a:lnT>
                      <a:noFill/>
                    </a:lnT>
                    <a:lnB>
                      <a:noFill/>
                    </a:lnB>
                    <a:solidFill>
                      <a:srgbClr val="DBDBDB"/>
                    </a:solidFill>
                  </a:tcPr>
                </a:tc>
                <a:tc>
                  <a:txBody>
                    <a:bodyPr/>
                    <a:lstStyle/>
                    <a:p>
                      <a:pPr algn="ctr" fontAlgn="b"/>
                      <a:r>
                        <a:rPr lang="en-US" sz="1000" b="0" i="0" u="none" strike="noStrike">
                          <a:solidFill>
                            <a:srgbClr val="000000"/>
                          </a:solidFill>
                          <a:effectLst/>
                          <a:latin typeface="Arial" panose="020B0604020202020204" pitchFamily="34" charset="0"/>
                        </a:rPr>
                        <a:t>2.93</a:t>
                      </a:r>
                    </a:p>
                  </a:txBody>
                  <a:tcPr marL="9525" marR="9525" marT="9525" marB="0" anchor="b">
                    <a:lnL>
                      <a:noFill/>
                    </a:lnL>
                    <a:lnR>
                      <a:noFill/>
                    </a:lnR>
                    <a:lnT>
                      <a:noFill/>
                    </a:lnT>
                    <a:lnB>
                      <a:noFill/>
                    </a:lnB>
                    <a:solidFill>
                      <a:srgbClr val="DBDBDB"/>
                    </a:solidFill>
                  </a:tcPr>
                </a:tc>
                <a:tc>
                  <a:txBody>
                    <a:bodyPr/>
                    <a:lstStyle/>
                    <a:p>
                      <a:pPr algn="ctr" fontAlgn="b"/>
                      <a:r>
                        <a:rPr lang="en-US" sz="1000" b="0" i="0" u="none" strike="noStrike">
                          <a:solidFill>
                            <a:srgbClr val="000000"/>
                          </a:solidFill>
                          <a:effectLst/>
                          <a:latin typeface="Arial" panose="020B0604020202020204" pitchFamily="34" charset="0"/>
                        </a:rPr>
                        <a:t>0.26</a:t>
                      </a:r>
                    </a:p>
                  </a:txBody>
                  <a:tcPr marL="9525" marR="9525" marT="9525" marB="0" anchor="b">
                    <a:lnL>
                      <a:noFill/>
                    </a:lnL>
                    <a:lnR>
                      <a:noFill/>
                    </a:lnR>
                    <a:lnT>
                      <a:noFill/>
                    </a:lnT>
                    <a:lnB>
                      <a:noFill/>
                    </a:lnB>
                    <a:solidFill>
                      <a:srgbClr val="DBDBDB"/>
                    </a:solidFill>
                  </a:tcPr>
                </a:tc>
                <a:extLst>
                  <a:ext uri="{0D108BD9-81ED-4DB2-BD59-A6C34878D82A}">
                    <a16:rowId xmlns:a16="http://schemas.microsoft.com/office/drawing/2014/main" val="3203200127"/>
                  </a:ext>
                </a:extLst>
              </a:tr>
              <a:tr h="190500">
                <a:tc>
                  <a:txBody>
                    <a:bodyPr/>
                    <a:lstStyle/>
                    <a:p>
                      <a:pPr algn="ctr" fontAlgn="ctr"/>
                      <a:r>
                        <a:rPr lang="en-US" sz="1000" b="0" i="0" u="none" strike="noStrike">
                          <a:solidFill>
                            <a:srgbClr val="000000"/>
                          </a:solidFill>
                          <a:effectLst/>
                          <a:latin typeface="Arial" panose="020B0604020202020204" pitchFamily="34" charset="0"/>
                        </a:rPr>
                        <a:t>2019</a:t>
                      </a:r>
                    </a:p>
                  </a:txBody>
                  <a:tcPr marL="9525" marR="9525" marT="9525" marB="0" anchor="ctr">
                    <a:lnL>
                      <a:noFill/>
                    </a:lnL>
                    <a:lnR>
                      <a:noFill/>
                    </a:lnR>
                    <a:lnT>
                      <a:noFill/>
                    </a:lnT>
                    <a:lnB>
                      <a:noFill/>
                    </a:lnB>
                    <a:solidFill>
                      <a:srgbClr val="EDEDED"/>
                    </a:solidFill>
                  </a:tcPr>
                </a:tc>
                <a:tc>
                  <a:txBody>
                    <a:bodyPr/>
                    <a:lstStyle/>
                    <a:p>
                      <a:pPr algn="ctr" fontAlgn="b"/>
                      <a:r>
                        <a:rPr lang="en-US" sz="1000" b="0" i="0" u="none" strike="noStrike">
                          <a:solidFill>
                            <a:srgbClr val="000000"/>
                          </a:solidFill>
                          <a:effectLst/>
                          <a:latin typeface="Arial" panose="020B0604020202020204" pitchFamily="34" charset="0"/>
                        </a:rPr>
                        <a:t>2.66</a:t>
                      </a:r>
                    </a:p>
                  </a:txBody>
                  <a:tcPr marL="9525" marR="9525" marT="9525" marB="0" anchor="b">
                    <a:lnL>
                      <a:noFill/>
                    </a:lnL>
                    <a:lnR>
                      <a:noFill/>
                    </a:lnR>
                    <a:lnT>
                      <a:noFill/>
                    </a:lnT>
                    <a:lnB>
                      <a:noFill/>
                    </a:lnB>
                    <a:solidFill>
                      <a:srgbClr val="EDEDED"/>
                    </a:solidFill>
                  </a:tcPr>
                </a:tc>
                <a:tc>
                  <a:txBody>
                    <a:bodyPr/>
                    <a:lstStyle/>
                    <a:p>
                      <a:pPr algn="ctr" fontAlgn="b"/>
                      <a:r>
                        <a:rPr lang="en-US" sz="1000" b="0" i="0" u="none" strike="noStrike" dirty="0">
                          <a:solidFill>
                            <a:srgbClr val="000000"/>
                          </a:solidFill>
                          <a:effectLst/>
                          <a:latin typeface="Arial" panose="020B0604020202020204" pitchFamily="34" charset="0"/>
                        </a:rPr>
                        <a:t>0.20</a:t>
                      </a:r>
                    </a:p>
                  </a:txBody>
                  <a:tcPr marL="9525" marR="9525" marT="9525" marB="0" anchor="b">
                    <a:lnL>
                      <a:noFill/>
                    </a:lnL>
                    <a:lnR>
                      <a:noFill/>
                    </a:lnR>
                    <a:lnT>
                      <a:noFill/>
                    </a:lnT>
                    <a:lnB>
                      <a:noFill/>
                    </a:lnB>
                    <a:solidFill>
                      <a:srgbClr val="EDEDED"/>
                    </a:solidFill>
                  </a:tcPr>
                </a:tc>
                <a:extLst>
                  <a:ext uri="{0D108BD9-81ED-4DB2-BD59-A6C34878D82A}">
                    <a16:rowId xmlns:a16="http://schemas.microsoft.com/office/drawing/2014/main" val="618550905"/>
                  </a:ext>
                </a:extLst>
              </a:tr>
              <a:tr h="190500">
                <a:tc>
                  <a:txBody>
                    <a:bodyPr/>
                    <a:lstStyle/>
                    <a:p>
                      <a:pPr algn="ctr" fontAlgn="ctr"/>
                      <a:r>
                        <a:rPr lang="en-US" sz="1000" b="0" i="0" u="none" strike="noStrike" dirty="0">
                          <a:solidFill>
                            <a:srgbClr val="000000"/>
                          </a:solidFill>
                          <a:effectLst/>
                          <a:latin typeface="Arial" panose="020B0604020202020204" pitchFamily="34" charset="0"/>
                        </a:rPr>
                        <a:t>2020</a:t>
                      </a:r>
                    </a:p>
                  </a:txBody>
                  <a:tcPr marL="9525" marR="9525" marT="9525" marB="0" anchor="ctr">
                    <a:lnL>
                      <a:noFill/>
                    </a:lnL>
                    <a:lnR>
                      <a:noFill/>
                    </a:lnR>
                    <a:lnT>
                      <a:noFill/>
                    </a:lnT>
                    <a:lnB>
                      <a:noFill/>
                    </a:lnB>
                    <a:solidFill>
                      <a:srgbClr val="DBDBDB"/>
                    </a:solidFill>
                  </a:tcPr>
                </a:tc>
                <a:tc>
                  <a:txBody>
                    <a:bodyPr/>
                    <a:lstStyle/>
                    <a:p>
                      <a:pPr algn="ctr" fontAlgn="b"/>
                      <a:r>
                        <a:rPr lang="en-US" sz="1000" b="0" i="0" u="none" strike="noStrike">
                          <a:solidFill>
                            <a:srgbClr val="000000"/>
                          </a:solidFill>
                          <a:effectLst/>
                          <a:latin typeface="Arial" panose="020B0604020202020204" pitchFamily="34" charset="0"/>
                        </a:rPr>
                        <a:t>3.09</a:t>
                      </a:r>
                    </a:p>
                  </a:txBody>
                  <a:tcPr marL="9525" marR="9525" marT="9525" marB="0" anchor="b">
                    <a:lnL>
                      <a:noFill/>
                    </a:lnL>
                    <a:lnR>
                      <a:noFill/>
                    </a:lnR>
                    <a:lnT>
                      <a:noFill/>
                    </a:lnT>
                    <a:lnB>
                      <a:noFill/>
                    </a:lnB>
                    <a:solidFill>
                      <a:srgbClr val="DBDBDB"/>
                    </a:solidFill>
                  </a:tcPr>
                </a:tc>
                <a:tc>
                  <a:txBody>
                    <a:bodyPr/>
                    <a:lstStyle/>
                    <a:p>
                      <a:pPr algn="ctr" fontAlgn="b"/>
                      <a:r>
                        <a:rPr lang="en-US" sz="1000" b="0" i="0" u="none" strike="noStrike">
                          <a:solidFill>
                            <a:srgbClr val="000000"/>
                          </a:solidFill>
                          <a:effectLst/>
                          <a:latin typeface="Arial" panose="020B0604020202020204" pitchFamily="34" charset="0"/>
                        </a:rPr>
                        <a:t>0.26</a:t>
                      </a:r>
                    </a:p>
                  </a:txBody>
                  <a:tcPr marL="9525" marR="9525" marT="9525" marB="0" anchor="b">
                    <a:lnL>
                      <a:noFill/>
                    </a:lnL>
                    <a:lnR>
                      <a:noFill/>
                    </a:lnR>
                    <a:lnT>
                      <a:noFill/>
                    </a:lnT>
                    <a:lnB>
                      <a:noFill/>
                    </a:lnB>
                    <a:solidFill>
                      <a:srgbClr val="DBDBDB"/>
                    </a:solidFill>
                  </a:tcPr>
                </a:tc>
                <a:extLst>
                  <a:ext uri="{0D108BD9-81ED-4DB2-BD59-A6C34878D82A}">
                    <a16:rowId xmlns:a16="http://schemas.microsoft.com/office/drawing/2014/main" val="2292914854"/>
                  </a:ext>
                </a:extLst>
              </a:tr>
              <a:tr h="190500">
                <a:tc>
                  <a:txBody>
                    <a:bodyPr/>
                    <a:lstStyle/>
                    <a:p>
                      <a:pPr algn="ctr" fontAlgn="ctr"/>
                      <a:r>
                        <a:rPr lang="en-US" sz="1000" b="0" i="0" u="none" strike="noStrike">
                          <a:solidFill>
                            <a:srgbClr val="000000"/>
                          </a:solidFill>
                          <a:effectLst/>
                          <a:latin typeface="Arial" panose="020B0604020202020204" pitchFamily="34" charset="0"/>
                        </a:rPr>
                        <a:t>2021</a:t>
                      </a:r>
                    </a:p>
                  </a:txBody>
                  <a:tcPr marL="9525" marR="9525" marT="9525" marB="0" anchor="ctr">
                    <a:lnL>
                      <a:noFill/>
                    </a:lnL>
                    <a:lnR>
                      <a:noFill/>
                    </a:lnR>
                    <a:lnT>
                      <a:noFill/>
                    </a:lnT>
                    <a:lnB>
                      <a:noFill/>
                    </a:lnB>
                    <a:solidFill>
                      <a:srgbClr val="EDEDED"/>
                    </a:solidFill>
                  </a:tcPr>
                </a:tc>
                <a:tc>
                  <a:txBody>
                    <a:bodyPr/>
                    <a:lstStyle/>
                    <a:p>
                      <a:pPr algn="ctr" fontAlgn="b"/>
                      <a:r>
                        <a:rPr lang="en-US" sz="1000" b="0" i="0" u="none" strike="noStrike">
                          <a:solidFill>
                            <a:srgbClr val="000000"/>
                          </a:solidFill>
                          <a:effectLst/>
                          <a:latin typeface="Arial" panose="020B0604020202020204" pitchFamily="34" charset="0"/>
                        </a:rPr>
                        <a:t>3.53</a:t>
                      </a:r>
                    </a:p>
                  </a:txBody>
                  <a:tcPr marL="9525" marR="9525" marT="9525" marB="0" anchor="b">
                    <a:lnL>
                      <a:noFill/>
                    </a:lnL>
                    <a:lnR>
                      <a:noFill/>
                    </a:lnR>
                    <a:lnT>
                      <a:noFill/>
                    </a:lnT>
                    <a:lnB>
                      <a:noFill/>
                    </a:lnB>
                    <a:solidFill>
                      <a:srgbClr val="EDEDED"/>
                    </a:solidFill>
                  </a:tcPr>
                </a:tc>
                <a:tc>
                  <a:txBody>
                    <a:bodyPr/>
                    <a:lstStyle/>
                    <a:p>
                      <a:pPr algn="ctr" fontAlgn="b"/>
                      <a:r>
                        <a:rPr lang="en-US" sz="1000" b="0" i="0" u="none" strike="noStrike">
                          <a:solidFill>
                            <a:srgbClr val="000000"/>
                          </a:solidFill>
                          <a:effectLst/>
                          <a:latin typeface="Arial" panose="020B0604020202020204" pitchFamily="34" charset="0"/>
                        </a:rPr>
                        <a:t>0.46</a:t>
                      </a:r>
                    </a:p>
                  </a:txBody>
                  <a:tcPr marL="9525" marR="9525" marT="9525" marB="0" anchor="b">
                    <a:lnL>
                      <a:noFill/>
                    </a:lnL>
                    <a:lnR>
                      <a:noFill/>
                    </a:lnR>
                    <a:lnT>
                      <a:noFill/>
                    </a:lnT>
                    <a:lnB>
                      <a:noFill/>
                    </a:lnB>
                    <a:solidFill>
                      <a:srgbClr val="EDEDED"/>
                    </a:solidFill>
                  </a:tcPr>
                </a:tc>
                <a:extLst>
                  <a:ext uri="{0D108BD9-81ED-4DB2-BD59-A6C34878D82A}">
                    <a16:rowId xmlns:a16="http://schemas.microsoft.com/office/drawing/2014/main" val="654589821"/>
                  </a:ext>
                </a:extLst>
              </a:tr>
              <a:tr h="190500">
                <a:tc>
                  <a:txBody>
                    <a:bodyPr/>
                    <a:lstStyle/>
                    <a:p>
                      <a:pPr algn="ctr" fontAlgn="ctr"/>
                      <a:r>
                        <a:rPr lang="en-US" sz="1000" b="0" i="0" u="none" strike="noStrike">
                          <a:solidFill>
                            <a:srgbClr val="000000"/>
                          </a:solidFill>
                          <a:effectLst/>
                          <a:latin typeface="Arial" panose="020B0604020202020204" pitchFamily="34" charset="0"/>
                        </a:rPr>
                        <a:t>2022</a:t>
                      </a:r>
                    </a:p>
                  </a:txBody>
                  <a:tcPr marL="9525" marR="9525" marT="9525" marB="0" anchor="ctr">
                    <a:lnL>
                      <a:noFill/>
                    </a:lnL>
                    <a:lnR>
                      <a:noFill/>
                    </a:lnR>
                    <a:lnT>
                      <a:noFill/>
                    </a:lnT>
                    <a:lnB>
                      <a:noFill/>
                    </a:lnB>
                    <a:solidFill>
                      <a:srgbClr val="DBDBDB"/>
                    </a:solidFill>
                  </a:tcPr>
                </a:tc>
                <a:tc>
                  <a:txBody>
                    <a:bodyPr/>
                    <a:lstStyle/>
                    <a:p>
                      <a:pPr algn="ctr" fontAlgn="b"/>
                      <a:r>
                        <a:rPr lang="en-US" sz="1000" b="0" i="0" u="none" strike="noStrike">
                          <a:solidFill>
                            <a:srgbClr val="000000"/>
                          </a:solidFill>
                          <a:effectLst/>
                          <a:latin typeface="Arial" panose="020B0604020202020204" pitchFamily="34" charset="0"/>
                        </a:rPr>
                        <a:t>3.36</a:t>
                      </a:r>
                    </a:p>
                  </a:txBody>
                  <a:tcPr marL="9525" marR="9525" marT="9525" marB="0" anchor="b">
                    <a:lnL>
                      <a:noFill/>
                    </a:lnL>
                    <a:lnR>
                      <a:noFill/>
                    </a:lnR>
                    <a:lnT>
                      <a:noFill/>
                    </a:lnT>
                    <a:lnB>
                      <a:noFill/>
                    </a:lnB>
                    <a:solidFill>
                      <a:srgbClr val="DBDBDB"/>
                    </a:solidFill>
                  </a:tcPr>
                </a:tc>
                <a:tc>
                  <a:txBody>
                    <a:bodyPr/>
                    <a:lstStyle/>
                    <a:p>
                      <a:pPr algn="ctr" fontAlgn="b"/>
                      <a:r>
                        <a:rPr lang="en-US" sz="1000" b="0" i="0" u="none" strike="noStrike">
                          <a:solidFill>
                            <a:srgbClr val="000000"/>
                          </a:solidFill>
                          <a:effectLst/>
                          <a:latin typeface="Arial" panose="020B0604020202020204" pitchFamily="34" charset="0"/>
                        </a:rPr>
                        <a:t>0.99</a:t>
                      </a:r>
                    </a:p>
                  </a:txBody>
                  <a:tcPr marL="9525" marR="9525" marT="9525" marB="0" anchor="b">
                    <a:lnL>
                      <a:noFill/>
                    </a:lnL>
                    <a:lnR>
                      <a:noFill/>
                    </a:lnR>
                    <a:lnT>
                      <a:noFill/>
                    </a:lnT>
                    <a:lnB>
                      <a:noFill/>
                    </a:lnB>
                    <a:solidFill>
                      <a:srgbClr val="DBDBDB"/>
                    </a:solidFill>
                  </a:tcPr>
                </a:tc>
                <a:extLst>
                  <a:ext uri="{0D108BD9-81ED-4DB2-BD59-A6C34878D82A}">
                    <a16:rowId xmlns:a16="http://schemas.microsoft.com/office/drawing/2014/main" val="3179356011"/>
                  </a:ext>
                </a:extLst>
              </a:tr>
              <a:tr h="190500">
                <a:tc>
                  <a:txBody>
                    <a:bodyPr/>
                    <a:lstStyle/>
                    <a:p>
                      <a:pPr algn="ctr" fontAlgn="ctr"/>
                      <a:r>
                        <a:rPr lang="en-US" sz="1000" b="0" i="0" u="none" strike="noStrike">
                          <a:solidFill>
                            <a:srgbClr val="000000"/>
                          </a:solidFill>
                          <a:effectLst/>
                          <a:latin typeface="Arial" panose="020B0604020202020204" pitchFamily="34" charset="0"/>
                        </a:rPr>
                        <a:t>2023</a:t>
                      </a:r>
                    </a:p>
                  </a:txBody>
                  <a:tcPr marL="9525" marR="9525" marT="9525" marB="0" anchor="ctr">
                    <a:lnL>
                      <a:noFill/>
                    </a:lnL>
                    <a:lnR>
                      <a:noFill/>
                    </a:lnR>
                    <a:lnT>
                      <a:noFill/>
                    </a:lnT>
                    <a:lnB>
                      <a:noFill/>
                    </a:lnB>
                    <a:solidFill>
                      <a:srgbClr val="EDEDED"/>
                    </a:solidFill>
                  </a:tcPr>
                </a:tc>
                <a:tc>
                  <a:txBody>
                    <a:bodyPr/>
                    <a:lstStyle/>
                    <a:p>
                      <a:pPr algn="ctr" fontAlgn="b"/>
                      <a:r>
                        <a:rPr lang="en-US" sz="1000" b="0" i="0" u="none" strike="noStrike">
                          <a:solidFill>
                            <a:srgbClr val="000000"/>
                          </a:solidFill>
                          <a:effectLst/>
                          <a:latin typeface="Arial" panose="020B0604020202020204" pitchFamily="34" charset="0"/>
                        </a:rPr>
                        <a:t>3.58</a:t>
                      </a:r>
                    </a:p>
                  </a:txBody>
                  <a:tcPr marL="9525" marR="9525" marT="9525" marB="0" anchor="b">
                    <a:lnL>
                      <a:noFill/>
                    </a:lnL>
                    <a:lnR>
                      <a:noFill/>
                    </a:lnR>
                    <a:lnT>
                      <a:noFill/>
                    </a:lnT>
                    <a:lnB>
                      <a:noFill/>
                    </a:lnB>
                    <a:solidFill>
                      <a:srgbClr val="EDEDED"/>
                    </a:solidFill>
                  </a:tcPr>
                </a:tc>
                <a:tc>
                  <a:txBody>
                    <a:bodyPr/>
                    <a:lstStyle/>
                    <a:p>
                      <a:pPr algn="ctr" fontAlgn="b"/>
                      <a:r>
                        <a:rPr lang="en-US" sz="1000" b="0" i="0" u="none" strike="noStrike" dirty="0">
                          <a:solidFill>
                            <a:srgbClr val="000000"/>
                          </a:solidFill>
                          <a:effectLst/>
                          <a:latin typeface="Arial" panose="020B0604020202020204" pitchFamily="34" charset="0"/>
                        </a:rPr>
                        <a:t>3.07</a:t>
                      </a:r>
                    </a:p>
                  </a:txBody>
                  <a:tcPr marL="9525" marR="9525" marT="9525" marB="0" anchor="b">
                    <a:lnL>
                      <a:noFill/>
                    </a:lnL>
                    <a:lnR>
                      <a:noFill/>
                    </a:lnR>
                    <a:lnT>
                      <a:noFill/>
                    </a:lnT>
                    <a:lnB>
                      <a:noFill/>
                    </a:lnB>
                    <a:solidFill>
                      <a:srgbClr val="EDEDED"/>
                    </a:solidFill>
                  </a:tcPr>
                </a:tc>
                <a:extLst>
                  <a:ext uri="{0D108BD9-81ED-4DB2-BD59-A6C34878D82A}">
                    <a16:rowId xmlns:a16="http://schemas.microsoft.com/office/drawing/2014/main" val="1030865289"/>
                  </a:ext>
                </a:extLst>
              </a:tr>
            </a:tbl>
          </a:graphicData>
        </a:graphic>
      </p:graphicFrame>
    </p:spTree>
    <p:extLst>
      <p:ext uri="{BB962C8B-B14F-4D97-AF65-F5344CB8AC3E}">
        <p14:creationId xmlns:p14="http://schemas.microsoft.com/office/powerpoint/2010/main" val="5005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pic>
        <p:nvPicPr>
          <p:cNvPr id="4" name="Content Placeholder 3"/>
          <p:cNvPicPr>
            <a:picLocks noGrp="1"/>
          </p:cNvPicPr>
          <p:nvPr>
            <p:ph/>
          </p:nvPr>
        </p:nvPicPr>
        <p:blipFill>
          <a:blip r:embed="rId3" cstate="print"/>
          <a:stretch>
            <a:fillRect/>
          </a:stretch>
        </p:blipFill>
        <p:spPr>
          <a:xfrm>
            <a:off x="512064" y="813816"/>
            <a:ext cx="3931920" cy="2724912"/>
          </a:xfrm>
          <a:prstGeom prst="rect">
            <a:avLst/>
          </a:prstGeom>
        </p:spPr>
      </p:pic>
      <p:pic>
        <p:nvPicPr>
          <p:cNvPr id="5" name="Content Placeholder 4"/>
          <p:cNvPicPr>
            <a:picLocks noGrp="1"/>
          </p:cNvPicPr>
          <p:nvPr>
            <p:ph/>
          </p:nvPr>
        </p:nvPicPr>
        <p:blipFill>
          <a:blip r:embed="rId4" cstate="print"/>
          <a:stretch>
            <a:fillRect/>
          </a:stretch>
        </p:blipFill>
        <p:spPr>
          <a:xfrm>
            <a:off x="4608576" y="813816"/>
            <a:ext cx="3931920" cy="2724912"/>
          </a:xfrm>
          <a:prstGeom prst="rect">
            <a:avLst/>
          </a:prstGeom>
        </p:spPr>
      </p:pic>
      <p:pic>
        <p:nvPicPr>
          <p:cNvPr id="6" name="Content Placeholder 5"/>
          <p:cNvPicPr>
            <a:picLocks noGrp="1"/>
          </p:cNvPicPr>
          <p:nvPr>
            <p:ph/>
          </p:nvPr>
        </p:nvPicPr>
        <p:blipFill>
          <a:blip r:embed="rId5" cstate="print"/>
          <a:stretch>
            <a:fillRect/>
          </a:stretch>
        </p:blipFill>
        <p:spPr>
          <a:xfrm>
            <a:off x="512064" y="3456432"/>
            <a:ext cx="3931920" cy="2724912"/>
          </a:xfrm>
          <a:prstGeom prst="rect">
            <a:avLst/>
          </a:prstGeom>
        </p:spPr>
      </p:pic>
      <p:pic>
        <p:nvPicPr>
          <p:cNvPr id="7" name="Content Placeholder 6"/>
          <p:cNvPicPr>
            <a:picLocks noGrp="1"/>
          </p:cNvPicPr>
          <p:nvPr>
            <p:ph/>
          </p:nvPr>
        </p:nvPicPr>
        <p:blipFill>
          <a:blip r:embed="rId6" cstate="print"/>
          <a:stretch>
            <a:fillRect/>
          </a:stretch>
        </p:blipFill>
        <p:spPr>
          <a:xfrm>
            <a:off x="4608576" y="3456432"/>
            <a:ext cx="3931920" cy="2724912"/>
          </a:xfrm>
          <a:prstGeom prst="rect">
            <a:avLst/>
          </a:prstGeom>
        </p:spPr>
      </p:pic>
    </p:spTree>
    <p:extLst>
      <p:ext uri="{BB962C8B-B14F-4D97-AF65-F5344CB8AC3E}">
        <p14:creationId xmlns:p14="http://schemas.microsoft.com/office/powerpoint/2010/main" val="832360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4" name="Content Placeholder 3"/>
          <p:cNvPicPr>
            <a:picLocks noGrp="1"/>
          </p:cNvPicPr>
          <p:nvPr>
            <p:ph/>
          </p:nvPr>
        </p:nvPicPr>
        <p:blipFill>
          <a:blip r:embed="rId3" cstate="print"/>
          <a:stretch>
            <a:fillRect/>
          </a:stretch>
        </p:blipFill>
        <p:spPr>
          <a:xfrm>
            <a:off x="512064" y="813816"/>
            <a:ext cx="3931920" cy="2724912"/>
          </a:xfrm>
          <a:prstGeom prst="rect">
            <a:avLst/>
          </a:prstGeom>
        </p:spPr>
      </p:pic>
      <p:pic>
        <p:nvPicPr>
          <p:cNvPr id="5" name="Content Placeholder 4"/>
          <p:cNvPicPr>
            <a:picLocks noGrp="1"/>
          </p:cNvPicPr>
          <p:nvPr>
            <p:ph/>
          </p:nvPr>
        </p:nvPicPr>
        <p:blipFill>
          <a:blip r:embed="rId4" cstate="print"/>
          <a:stretch>
            <a:fillRect/>
          </a:stretch>
        </p:blipFill>
        <p:spPr>
          <a:xfrm>
            <a:off x="4608576" y="813816"/>
            <a:ext cx="3931920" cy="2724912"/>
          </a:xfrm>
          <a:prstGeom prst="rect">
            <a:avLst/>
          </a:prstGeom>
        </p:spPr>
      </p:pic>
      <p:pic>
        <p:nvPicPr>
          <p:cNvPr id="6" name="Content Placeholder 5"/>
          <p:cNvPicPr>
            <a:picLocks noGrp="1"/>
          </p:cNvPicPr>
          <p:nvPr>
            <p:ph/>
          </p:nvPr>
        </p:nvPicPr>
        <p:blipFill>
          <a:blip r:embed="rId5" cstate="print"/>
          <a:stretch>
            <a:fillRect/>
          </a:stretch>
        </p:blipFill>
        <p:spPr>
          <a:xfrm>
            <a:off x="512064" y="3456432"/>
            <a:ext cx="3931920" cy="2724912"/>
          </a:xfrm>
          <a:prstGeom prst="rect">
            <a:avLst/>
          </a:prstGeom>
        </p:spPr>
      </p:pic>
      <p:pic>
        <p:nvPicPr>
          <p:cNvPr id="7" name="Content Placeholder 6"/>
          <p:cNvPicPr>
            <a:picLocks noGrp="1"/>
          </p:cNvPicPr>
          <p:nvPr>
            <p:ph/>
          </p:nvPr>
        </p:nvPicPr>
        <p:blipFill>
          <a:blip r:embed="rId6" cstate="print"/>
          <a:stretch>
            <a:fillRect/>
          </a:stretch>
        </p:blipFill>
        <p:spPr>
          <a:xfrm>
            <a:off x="4608576" y="3456432"/>
            <a:ext cx="3931920" cy="2724912"/>
          </a:xfrm>
          <a:prstGeom prst="rect">
            <a:avLst/>
          </a:prstGeom>
        </p:spPr>
      </p:pic>
    </p:spTree>
    <p:extLst>
      <p:ext uri="{BB962C8B-B14F-4D97-AF65-F5344CB8AC3E}">
        <p14:creationId xmlns:p14="http://schemas.microsoft.com/office/powerpoint/2010/main" val="1707585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8.2(2)(c)(vi)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graphicFrame>
        <p:nvGraphicFramePr>
          <p:cNvPr id="3" name="Chart 2">
            <a:extLst>
              <a:ext uri="{FF2B5EF4-FFF2-40B4-BE49-F238E27FC236}">
                <a16:creationId xmlns:a16="http://schemas.microsoft.com/office/drawing/2014/main" id="{00000000-0008-0000-0100-000002000000}"/>
              </a:ext>
            </a:extLst>
          </p:cNvPr>
          <p:cNvGraphicFramePr>
            <a:graphicFrameLocks noGrp="1"/>
          </p:cNvGraphicFramePr>
          <p:nvPr>
            <p:extLst>
              <p:ext uri="{D42A27DB-BD31-4B8C-83A1-F6EECF244321}">
                <p14:modId xmlns:p14="http://schemas.microsoft.com/office/powerpoint/2010/main" val="896909370"/>
              </p:ext>
            </p:extLst>
          </p:nvPr>
        </p:nvGraphicFramePr>
        <p:xfrm>
          <a:off x="238126" y="685800"/>
          <a:ext cx="8458200" cy="5638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37234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8.2(2)(c)(vi)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graphicFrame>
        <p:nvGraphicFramePr>
          <p:cNvPr id="7" name="Chart 6">
            <a:extLst>
              <a:ext uri="{FF2B5EF4-FFF2-40B4-BE49-F238E27FC236}">
                <a16:creationId xmlns:a16="http://schemas.microsoft.com/office/drawing/2014/main" id="{00000000-0008-0000-0000-000002000000}"/>
              </a:ext>
            </a:extLst>
          </p:cNvPr>
          <p:cNvGraphicFramePr>
            <a:graphicFrameLocks noGrp="1"/>
          </p:cNvGraphicFramePr>
          <p:nvPr>
            <p:extLst>
              <p:ext uri="{D42A27DB-BD31-4B8C-83A1-F6EECF244321}">
                <p14:modId xmlns:p14="http://schemas.microsoft.com/office/powerpoint/2010/main" val="1777457177"/>
              </p:ext>
            </p:extLst>
          </p:nvPr>
        </p:nvGraphicFramePr>
        <p:xfrm>
          <a:off x="238125" y="685800"/>
          <a:ext cx="8372475"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12734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c34af464-7aa1-4edd-9be4-83dffc1cb926"/>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14167</TotalTime>
  <Words>2083</Words>
  <Application>Microsoft Office PowerPoint</Application>
  <PresentationFormat>On-screen Show (4:3)</PresentationFormat>
  <Paragraphs>960</Paragraphs>
  <Slides>12</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times</vt:lpstr>
      <vt:lpstr>times</vt:lpstr>
      <vt:lpstr>Times New Roman</vt:lpstr>
      <vt:lpstr>1_Custom Design</vt:lpstr>
      <vt:lpstr>Office Theme</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8.2(2)(c)(v) Other Settlement metrics</vt:lpstr>
      <vt:lpstr>8.2(2)(c)(v) Other Settlement metrics</vt:lpstr>
      <vt:lpstr>8.2(2)(c)(v) Other Settlement metrics</vt:lpstr>
      <vt:lpstr>8.2(2)(c)(vi) Availability of ESIID consumption data</vt:lpstr>
      <vt:lpstr>8.2(2)(c)(vi) Availability of ESIID consumption data</vt:lpstr>
      <vt:lpstr>8.2(2)(g) Net Allocation to Load - Totals and $/MWh </vt:lpstr>
      <vt:lpstr>8.2(2)(g) Net Allocation to Load - Totals and $/MWh </vt:lpstr>
      <vt:lpstr>26.2 Securitization Default Charge 27.3 Securitization Uplift Charge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Shanks, Magie</cp:lastModifiedBy>
  <cp:revision>173</cp:revision>
  <cp:lastPrinted>2016-01-21T20:53:15Z</cp:lastPrinted>
  <dcterms:created xsi:type="dcterms:W3CDTF">2016-01-21T15:20:31Z</dcterms:created>
  <dcterms:modified xsi:type="dcterms:W3CDTF">2023-07-20T14:21:23Z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2023-07-12T18:54:52Z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6b1edf02-764d-418b-a6f0-a2f5ae9ae919</vt:lpwstr>
  </property>
  <property fmtid="{D5CDD505-2E9C-101B-9397-08002B2CF9AE}" pid="9" name="MSIP_Label_7084cbda-52b8-46fb-a7b7-cb5bd465ed85_ContentBits">
    <vt:lpwstr>0</vt:lpwstr>
  </property>
</Properties>
</file>