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3"/>
    <p:sldMasterId id="2147483648" r:id="rId4"/>
    <p:sldMasterId id="2147483651" r:id="rId5"/>
  </p:sldMasterIdLst>
  <p:notesMasterIdLst>
    <p:notesMasterId r:id="rId10"/>
  </p:notesMasterIdLst>
  <p:handoutMasterIdLst>
    <p:handoutMasterId r:id="rId11"/>
  </p:handoutMasterIdLst>
  <p:sldIdLst>
    <p:sldId id="355" r:id="rId6"/>
    <p:sldId id="851" r:id="rId7"/>
    <p:sldId id="852" r:id="rId8"/>
    <p:sldId id="85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4FDFF8-364B-4BF4-BEE7-BAF3BC04549A}" v="3" dt="2022-07-13T20:52:35.030"/>
    <p1510:client id="{5BEF4023-88C4-F6C2-64C3-67594604C620}" v="711" dt="2023-07-21T20:42:46.731"/>
    <p1510:client id="{770BBBE6-0D42-4EF6-B400-EE3ED973C5A2}" v="111" dt="2022-07-13T21:12:24.887"/>
    <p1510:client id="{870F83A6-4F61-4283-803A-B1F78B0A9CD7}" v="4" dt="2022-07-13T21:15:25.6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79153" autoAdjust="0"/>
  </p:normalViewPr>
  <p:slideViewPr>
    <p:cSldViewPr showGuides="1">
      <p:cViewPr varScale="1">
        <p:scale>
          <a:sx n="91" d="100"/>
          <a:sy n="91" d="100"/>
        </p:scale>
        <p:origin x="1013" y="6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262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41106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31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629013"/>
            <a:ext cx="4724400" cy="30162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cs typeface="Arial"/>
              </a:rPr>
              <a:t>2023 Demand Response Survey</a:t>
            </a:r>
          </a:p>
          <a:p>
            <a:r>
              <a:rPr lang="en-US" sz="2000" b="1" dirty="0">
                <a:solidFill>
                  <a:schemeClr val="tx2"/>
                </a:solidFill>
                <a:cs typeface="Arial"/>
              </a:rPr>
              <a:t>Key Dates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Ike Urquhart	</a:t>
            </a:r>
            <a:endParaRPr lang="en-US" sz="2000" i="1" dirty="0">
              <a:solidFill>
                <a:schemeClr val="tx2"/>
              </a:solidFill>
              <a:cs typeface="Arial"/>
            </a:endParaRPr>
          </a:p>
          <a:p>
            <a:r>
              <a:rPr lang="en-US" dirty="0">
                <a:solidFill>
                  <a:schemeClr val="tx2"/>
                </a:solidFill>
              </a:rPr>
              <a:t>Engineer, Market Analysis &amp; Validation</a:t>
            </a:r>
          </a:p>
          <a:p>
            <a:r>
              <a:rPr lang="en-US" dirty="0">
                <a:solidFill>
                  <a:schemeClr val="tx2"/>
                </a:solidFill>
              </a:rPr>
              <a:t>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  <a:cs typeface="Arial"/>
              </a:rPr>
              <a:t>Retail Market Subcommittee (RMS)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cs typeface="Arial"/>
              </a:rPr>
              <a:t>August 1, 2023</a:t>
            </a: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NOIE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965F-D35F-476B-9E8F-EDDE92E81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84788"/>
            <a:ext cx="8525996" cy="5439812"/>
          </a:xfrm>
        </p:spPr>
        <p:txBody>
          <a:bodyPr lIns="91440" tIns="45720" rIns="91440" bIns="45720" anchor="t"/>
          <a:lstStyle/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</a:t>
            </a:r>
            <a:r>
              <a:rPr lang="en-US" sz="1800" dirty="0">
                <a:cs typeface="Arial"/>
              </a:rPr>
              <a:t> – Market Notice on beginning of survey process; email notice to all NOIEs regarding survey participation status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15</a:t>
            </a:r>
            <a:r>
              <a:rPr lang="en-US" sz="1800" dirty="0">
                <a:cs typeface="Arial"/>
              </a:rPr>
              <a:t> – Due date for demand response program participation (yes/no, points of contact)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September 1</a:t>
            </a:r>
            <a:r>
              <a:rPr lang="en-US" sz="1800" dirty="0">
                <a:cs typeface="Arial"/>
              </a:rPr>
              <a:t> – Snapshot date for participation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1</a:t>
            </a:r>
            <a:r>
              <a:rPr lang="en-US" sz="1800" dirty="0">
                <a:cs typeface="Arial" panose="020B0604020202020204"/>
              </a:rPr>
              <a:t> - First day eligible to submit event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31</a:t>
            </a:r>
            <a:r>
              <a:rPr lang="en-US" sz="1800" dirty="0">
                <a:cs typeface="Arial" panose="020B0604020202020204"/>
              </a:rPr>
              <a:t> – Submission deadline for participation and event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November 7</a:t>
            </a:r>
            <a:r>
              <a:rPr lang="en-US" sz="1800" dirty="0">
                <a:cs typeface="Arial" panose="020B0604020202020204"/>
              </a:rPr>
              <a:t> – Submission deadline for any issues identified by ERCOT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December 31</a:t>
            </a:r>
            <a:r>
              <a:rPr lang="en-US" sz="1800" dirty="0">
                <a:cs typeface="Arial" panose="020B0604020202020204"/>
              </a:rPr>
              <a:t> – Demand response report posted; email notice for next year's survey participation status</a:t>
            </a:r>
          </a:p>
          <a:p>
            <a:pPr marL="457200" lvl="1" indent="0">
              <a:buNone/>
            </a:pPr>
            <a:endParaRPr lang="en-US" sz="1400" dirty="0">
              <a:cs typeface="Arial" panose="020B0604020202020204"/>
            </a:endParaRPr>
          </a:p>
          <a:p>
            <a:pPr lvl="1"/>
            <a:endParaRPr lang="en-US" sz="1600" dirty="0">
              <a:cs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5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REP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965F-D35F-476B-9E8F-EDDE92E81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84788"/>
            <a:ext cx="8525996" cy="5439812"/>
          </a:xfrm>
        </p:spPr>
        <p:txBody>
          <a:bodyPr lIns="91440" tIns="45720" rIns="91440" bIns="45720" anchor="t"/>
          <a:lstStyle/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</a:t>
            </a:r>
            <a:r>
              <a:rPr lang="en-US" sz="1800" dirty="0">
                <a:cs typeface="Arial"/>
              </a:rPr>
              <a:t> – Market Notice on beginning of survey process; email notice to all REPs regarding survey participation status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15</a:t>
            </a:r>
            <a:r>
              <a:rPr lang="en-US" sz="1800" dirty="0">
                <a:cs typeface="Arial"/>
              </a:rPr>
              <a:t> – Due date for demand response program participation (yes/no, points of contact)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September 1</a:t>
            </a:r>
            <a:r>
              <a:rPr lang="en-US" sz="1800" dirty="0">
                <a:cs typeface="Arial"/>
              </a:rPr>
              <a:t> – Snapshot date for participation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ea typeface="+mn-lt"/>
                <a:cs typeface="+mn-lt"/>
              </a:rPr>
              <a:t>September 11</a:t>
            </a:r>
            <a:r>
              <a:rPr lang="en-US" sz="1800" dirty="0">
                <a:ea typeface="+mn-lt"/>
                <a:cs typeface="+mn-lt"/>
              </a:rPr>
              <a:t> – ESI ID extract file provided to REPs</a:t>
            </a:r>
            <a:endParaRPr lang="en-US" sz="1800" dirty="0">
              <a:cs typeface="Arial" panose="020B0604020202020204"/>
            </a:endParaRP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1</a:t>
            </a:r>
            <a:r>
              <a:rPr lang="en-US" sz="1800" dirty="0">
                <a:cs typeface="Arial" panose="020B0604020202020204"/>
              </a:rPr>
              <a:t> - First day eligible to submit event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ea typeface="+mn-lt"/>
                <a:cs typeface="+mn-lt"/>
              </a:rPr>
              <a:t>October 15 (13th last business day)</a:t>
            </a:r>
            <a:r>
              <a:rPr lang="en-US" sz="1800" dirty="0">
                <a:ea typeface="+mn-lt"/>
                <a:cs typeface="+mn-lt"/>
              </a:rPr>
              <a:t> - Submission deadline for participation data</a:t>
            </a:r>
            <a:endParaRPr lang="en-US" sz="1800" dirty="0">
              <a:cs typeface="Arial" panose="020B0604020202020204"/>
            </a:endParaRP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31</a:t>
            </a:r>
            <a:r>
              <a:rPr lang="en-US" sz="1800" dirty="0">
                <a:cs typeface="Arial" panose="020B0604020202020204"/>
              </a:rPr>
              <a:t> – Submission deadline for event data; </a:t>
            </a:r>
            <a:r>
              <a:rPr lang="en-US" sz="1800" dirty="0">
                <a:ea typeface="+mn-lt"/>
                <a:cs typeface="+mn-lt"/>
              </a:rPr>
              <a:t>deadline for any issues identified by ERCOT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December 31</a:t>
            </a:r>
            <a:r>
              <a:rPr lang="en-US" sz="1800" dirty="0">
                <a:cs typeface="Arial" panose="020B0604020202020204"/>
              </a:rPr>
              <a:t> – Demand response report posted; email notice for next year's survey participation status</a:t>
            </a:r>
          </a:p>
          <a:p>
            <a:pPr marL="457200" lvl="1" indent="0">
              <a:buNone/>
            </a:pPr>
            <a:endParaRPr lang="en-US" sz="1400" dirty="0">
              <a:cs typeface="Arial" panose="020B0604020202020204"/>
            </a:endParaRPr>
          </a:p>
          <a:p>
            <a:pPr lvl="1"/>
            <a:endParaRPr lang="en-US" sz="1600" dirty="0">
              <a:cs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40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C8F71-4BB9-0BA0-28BB-728129484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Response Survey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58EE3-79CE-5191-1B78-FD66E9E77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Date</a:t>
            </a:r>
          </a:p>
          <a:p>
            <a:pPr lvl="1"/>
            <a:r>
              <a:rPr lang="en-US" dirty="0"/>
              <a:t>End of September?</a:t>
            </a:r>
          </a:p>
          <a:p>
            <a:pPr lvl="1"/>
            <a:endParaRPr lang="en-US" dirty="0"/>
          </a:p>
          <a:p>
            <a:r>
              <a:rPr lang="en-US" dirty="0"/>
              <a:t>Topics</a:t>
            </a:r>
          </a:p>
          <a:p>
            <a:pPr lvl="1"/>
            <a:r>
              <a:rPr lang="en-US" dirty="0"/>
              <a:t>Category definitions</a:t>
            </a:r>
          </a:p>
          <a:p>
            <a:pPr lvl="1"/>
            <a:r>
              <a:rPr lang="en-US" dirty="0"/>
              <a:t>File formats and specifications</a:t>
            </a:r>
          </a:p>
          <a:p>
            <a:pPr lvl="1"/>
            <a:r>
              <a:rPr lang="en-US" dirty="0"/>
              <a:t>Error correction guidelines</a:t>
            </a:r>
          </a:p>
          <a:p>
            <a:pPr lvl="1"/>
            <a:r>
              <a:rPr lang="en-US" dirty="0"/>
              <a:t>Other?</a:t>
            </a:r>
          </a:p>
          <a:p>
            <a:pPr lvl="1"/>
            <a:endParaRPr lang="en-US" dirty="0"/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Hybrid or virtual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2A008-AEE7-4344-4A4A-849417657A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4396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8" ma:contentTypeDescription="Create a new document." ma:contentTypeScope="" ma:versionID="878aef88f412b9a53b1fae2dcc8bd22c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e292638c76055f447802ddffc75c2630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09553A-EE71-412B-83BC-37B4E783D1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6D985E-C3BF-4A05-A4F2-2BD1E83886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263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NOIE</vt:lpstr>
      <vt:lpstr>REP</vt:lpstr>
      <vt:lpstr>Demand Response Survey Training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136</cp:revision>
  <dcterms:created xsi:type="dcterms:W3CDTF">2017-02-27T16:27:57Z</dcterms:created>
  <dcterms:modified xsi:type="dcterms:W3CDTF">2023-07-25T19:10:58Z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2023-07-21T20:08:21Z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68599460-d4ca-41b5-aaaf-049c817f7112</vt:lpwstr>
  </property>
  <property fmtid="{D5CDD505-2E9C-101B-9397-08002B2CF9AE}" pid="8" name="MSIP_Label_7084cbda-52b8-46fb-a7b7-cb5bd465ed85_ContentBits">
    <vt:lpwstr>0</vt:lpwstr>
  </property>
</Properties>
</file>