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257_F821A60C.xml" ContentType="application/vnd.ms-powerpoint.comments+xml"/>
  <Override PartName="/ppt/notesSlides/notesSlide2.xml" ContentType="application/vnd.openxmlformats-officedocument.presentationml.notesSlide+xml"/>
  <Override PartName="/ppt/comments/modernComment_26E_C4247E2C.xml" ContentType="application/vnd.ms-powerpoint.comments+xml"/>
  <Override PartName="/ppt/notesSlides/notesSlide3.xml" ContentType="application/vnd.openxmlformats-officedocument.presentationml.notesSlide+xml"/>
  <Override PartName="/ppt/comments/modernComment_26F_EBCE9062.xml" ContentType="application/vnd.ms-powerpoint.comments+xml"/>
  <Override PartName="/ppt/notesSlides/notesSlide4.xml" ContentType="application/vnd.openxmlformats-officedocument.presentationml.notesSlide+xml"/>
  <Override PartName="/ppt/comments/modernComment_26C_5F9A6FC2.xml" ContentType="application/vnd.ms-powerpoint.comments+xml"/>
  <Override PartName="/ppt/notesSlides/notesSlide5.xml" ContentType="application/vnd.openxmlformats-officedocument.presentationml.notesSlide+xml"/>
  <Override PartName="/ppt/comments/modernComment_26D_EC7F4422.xml" ContentType="application/vnd.ms-powerpoint.comments+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modernComment_13D_917263AC.xml" ContentType="application/vnd.ms-powerpoint.comments+xml"/>
  <Override PartName="/ppt/comments/modernComment_13E_D03B1302.xml" ContentType="application/vnd.ms-powerpoint.comments+xml"/>
  <Override PartName="/ppt/comments/modernComment_145_C6B8BA37.xml" ContentType="application/vnd.ms-powerpoint.comments+xml"/>
  <Override PartName="/ppt/notesSlides/notesSlide7.xml" ContentType="application/vnd.openxmlformats-officedocument.presentationml.notesSlide+xml"/>
  <Override PartName="/ppt/comments/modernComment_270_43B6BBA2.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Lst>
  <p:notesMasterIdLst>
    <p:notesMasterId r:id="rId59"/>
  </p:notesMasterIdLst>
  <p:handoutMasterIdLst>
    <p:handoutMasterId r:id="rId60"/>
  </p:handoutMasterIdLst>
  <p:sldIdLst>
    <p:sldId id="573" r:id="rId4"/>
    <p:sldId id="432" r:id="rId5"/>
    <p:sldId id="422" r:id="rId6"/>
    <p:sldId id="433" r:id="rId7"/>
    <p:sldId id="599" r:id="rId8"/>
    <p:sldId id="600" r:id="rId9"/>
    <p:sldId id="601" r:id="rId10"/>
    <p:sldId id="434" r:id="rId11"/>
    <p:sldId id="602" r:id="rId12"/>
    <p:sldId id="260" r:id="rId13"/>
    <p:sldId id="258" r:id="rId14"/>
    <p:sldId id="259" r:id="rId15"/>
    <p:sldId id="603" r:id="rId16"/>
    <p:sldId id="605" r:id="rId17"/>
    <p:sldId id="611" r:id="rId18"/>
    <p:sldId id="612" r:id="rId19"/>
    <p:sldId id="614" r:id="rId20"/>
    <p:sldId id="616" r:id="rId21"/>
    <p:sldId id="629" r:id="rId22"/>
    <p:sldId id="622" r:id="rId23"/>
    <p:sldId id="623" r:id="rId24"/>
    <p:sldId id="630" r:id="rId25"/>
    <p:sldId id="620" r:id="rId26"/>
    <p:sldId id="621" r:id="rId27"/>
    <p:sldId id="631" r:id="rId28"/>
    <p:sldId id="625" r:id="rId29"/>
    <p:sldId id="606" r:id="rId30"/>
    <p:sldId id="610" r:id="rId31"/>
    <p:sldId id="572" r:id="rId32"/>
    <p:sldId id="580" r:id="rId33"/>
    <p:sldId id="581" r:id="rId34"/>
    <p:sldId id="608" r:id="rId35"/>
    <p:sldId id="583" r:id="rId36"/>
    <p:sldId id="597" r:id="rId37"/>
    <p:sldId id="574" r:id="rId38"/>
    <p:sldId id="585" r:id="rId39"/>
    <p:sldId id="590" r:id="rId40"/>
    <p:sldId id="301" r:id="rId41"/>
    <p:sldId id="317" r:id="rId42"/>
    <p:sldId id="592" r:id="rId43"/>
    <p:sldId id="589" r:id="rId44"/>
    <p:sldId id="591" r:id="rId45"/>
    <p:sldId id="596" r:id="rId46"/>
    <p:sldId id="609" r:id="rId47"/>
    <p:sldId id="586" r:id="rId48"/>
    <p:sldId id="320" r:id="rId49"/>
    <p:sldId id="319" r:id="rId50"/>
    <p:sldId id="318" r:id="rId51"/>
    <p:sldId id="322" r:id="rId52"/>
    <p:sldId id="323" r:id="rId53"/>
    <p:sldId id="325" r:id="rId54"/>
    <p:sldId id="326" r:id="rId55"/>
    <p:sldId id="634" r:id="rId56"/>
    <p:sldId id="633" r:id="rId57"/>
    <p:sldId id="62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FD8AA-63B6-61AC-B64D-4D514056C56F}" name="ERCOT SM" initials="ER SM" userId="ERCOT SM" providerId="None"/>
  <p188:author id="{3CF8B2DB-4422-FE44-E6A0-E9F6A7BD7D19}" name="Hinojosa, Luis" initials="HL" userId="S::JoseLuis.Hinojosa@ercot.com::0abb1bae-9833-48f0-96c3-80292fd0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71907" autoAdjust="0"/>
  </p:normalViewPr>
  <p:slideViewPr>
    <p:cSldViewPr snapToGrid="0">
      <p:cViewPr varScale="1">
        <p:scale>
          <a:sx n="114" d="100"/>
          <a:sy n="114" d="100"/>
        </p:scale>
        <p:origin x="1386" y="102"/>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F470E4A0-2A18-4914-8DC4-AC60352E4E55}"/>
    <pc:docChg chg="custSel addSld modSld">
      <pc:chgData name="Mago, Nitika" userId="eb4dfd7f-5a13-4bd1-acb0-2d627733e6c8" providerId="ADAL" clId="{F470E4A0-2A18-4914-8DC4-AC60352E4E55}" dt="2023-07-19T17:34:52.850" v="106" actId="20577"/>
      <pc:docMkLst>
        <pc:docMk/>
      </pc:docMkLst>
      <pc:sldChg chg="modSp mod">
        <pc:chgData name="Mago, Nitika" userId="eb4dfd7f-5a13-4bd1-acb0-2d627733e6c8" providerId="ADAL" clId="{F470E4A0-2A18-4914-8DC4-AC60352E4E55}" dt="2023-07-19T17:33:13.548" v="73" actId="6549"/>
        <pc:sldMkLst>
          <pc:docMk/>
          <pc:sldMk cId="2656865910" sldId="629"/>
        </pc:sldMkLst>
        <pc:spChg chg="mod">
          <ac:chgData name="Mago, Nitika" userId="eb4dfd7f-5a13-4bd1-acb0-2d627733e6c8" providerId="ADAL" clId="{F470E4A0-2A18-4914-8DC4-AC60352E4E55}" dt="2023-07-19T17:33:13.548" v="73" actId="6549"/>
          <ac:spMkLst>
            <pc:docMk/>
            <pc:sldMk cId="2656865910" sldId="629"/>
            <ac:spMk id="3" creationId="{34D96D97-0398-7816-3480-83C99368C154}"/>
          </ac:spMkLst>
        </pc:spChg>
      </pc:sldChg>
      <pc:sldChg chg="modSp mod">
        <pc:chgData name="Mago, Nitika" userId="eb4dfd7f-5a13-4bd1-acb0-2d627733e6c8" providerId="ADAL" clId="{F470E4A0-2A18-4914-8DC4-AC60352E4E55}" dt="2023-07-19T17:33:01.283" v="67" actId="20577"/>
        <pc:sldMkLst>
          <pc:docMk/>
          <pc:sldMk cId="1381116341" sldId="630"/>
        </pc:sldMkLst>
        <pc:spChg chg="mod">
          <ac:chgData name="Mago, Nitika" userId="eb4dfd7f-5a13-4bd1-acb0-2d627733e6c8" providerId="ADAL" clId="{F470E4A0-2A18-4914-8DC4-AC60352E4E55}" dt="2023-07-19T17:33:01.283" v="67" actId="20577"/>
          <ac:spMkLst>
            <pc:docMk/>
            <pc:sldMk cId="1381116341" sldId="630"/>
            <ac:spMk id="3" creationId="{34D96D97-0398-7816-3480-83C99368C154}"/>
          </ac:spMkLst>
        </pc:spChg>
      </pc:sldChg>
      <pc:sldChg chg="modSp mod">
        <pc:chgData name="Mago, Nitika" userId="eb4dfd7f-5a13-4bd1-acb0-2d627733e6c8" providerId="ADAL" clId="{F470E4A0-2A18-4914-8DC4-AC60352E4E55}" dt="2023-07-19T17:33:28.767" v="75" actId="6549"/>
        <pc:sldMkLst>
          <pc:docMk/>
          <pc:sldMk cId="3227190592" sldId="631"/>
        </pc:sldMkLst>
        <pc:spChg chg="mod">
          <ac:chgData name="Mago, Nitika" userId="eb4dfd7f-5a13-4bd1-acb0-2d627733e6c8" providerId="ADAL" clId="{F470E4A0-2A18-4914-8DC4-AC60352E4E55}" dt="2023-07-19T17:33:28.767" v="75" actId="6549"/>
          <ac:spMkLst>
            <pc:docMk/>
            <pc:sldMk cId="3227190592" sldId="631"/>
            <ac:spMk id="3" creationId="{34D96D97-0398-7816-3480-83C99368C154}"/>
          </ac:spMkLst>
        </pc:spChg>
      </pc:sldChg>
      <pc:sldChg chg="modSp mod">
        <pc:chgData name="Mago, Nitika" userId="eb4dfd7f-5a13-4bd1-acb0-2d627733e6c8" providerId="ADAL" clId="{F470E4A0-2A18-4914-8DC4-AC60352E4E55}" dt="2023-07-19T17:34:52.850" v="106" actId="20577"/>
        <pc:sldMkLst>
          <pc:docMk/>
          <pc:sldMk cId="2452541470" sldId="633"/>
        </pc:sldMkLst>
        <pc:spChg chg="mod">
          <ac:chgData name="Mago, Nitika" userId="eb4dfd7f-5a13-4bd1-acb0-2d627733e6c8" providerId="ADAL" clId="{F470E4A0-2A18-4914-8DC4-AC60352E4E55}" dt="2023-07-19T17:34:52.850" v="106" actId="20577"/>
          <ac:spMkLst>
            <pc:docMk/>
            <pc:sldMk cId="2452541470" sldId="633"/>
            <ac:spMk id="3" creationId="{34D96D97-0398-7816-3480-83C99368C154}"/>
          </ac:spMkLst>
        </pc:spChg>
      </pc:sldChg>
      <pc:sldChg chg="addSp delSp modSp new mod modClrScheme chgLayout">
        <pc:chgData name="Mago, Nitika" userId="eb4dfd7f-5a13-4bd1-acb0-2d627733e6c8" providerId="ADAL" clId="{F470E4A0-2A18-4914-8DC4-AC60352E4E55}" dt="2023-07-19T17:34:25.956" v="79" actId="20577"/>
        <pc:sldMkLst>
          <pc:docMk/>
          <pc:sldMk cId="283792162" sldId="634"/>
        </pc:sldMkLst>
        <pc:spChg chg="del">
          <ac:chgData name="Mago, Nitika" userId="eb4dfd7f-5a13-4bd1-acb0-2d627733e6c8" providerId="ADAL" clId="{F470E4A0-2A18-4914-8DC4-AC60352E4E55}" dt="2023-07-19T17:33:55.902" v="77" actId="700"/>
          <ac:spMkLst>
            <pc:docMk/>
            <pc:sldMk cId="283792162" sldId="634"/>
            <ac:spMk id="2" creationId="{0AFA6C72-1430-7261-C106-134223E70C7C}"/>
          </ac:spMkLst>
        </pc:spChg>
        <pc:spChg chg="del mod ord">
          <ac:chgData name="Mago, Nitika" userId="eb4dfd7f-5a13-4bd1-acb0-2d627733e6c8" providerId="ADAL" clId="{F470E4A0-2A18-4914-8DC4-AC60352E4E55}" dt="2023-07-19T17:33:55.902" v="77" actId="700"/>
          <ac:spMkLst>
            <pc:docMk/>
            <pc:sldMk cId="283792162" sldId="634"/>
            <ac:spMk id="3" creationId="{D36DD0ED-16BF-09EE-3EC6-283CC773D0BF}"/>
          </ac:spMkLst>
        </pc:spChg>
        <pc:spChg chg="mod ord">
          <ac:chgData name="Mago, Nitika" userId="eb4dfd7f-5a13-4bd1-acb0-2d627733e6c8" providerId="ADAL" clId="{F470E4A0-2A18-4914-8DC4-AC60352E4E55}" dt="2023-07-19T17:33:55.902" v="77" actId="700"/>
          <ac:spMkLst>
            <pc:docMk/>
            <pc:sldMk cId="283792162" sldId="634"/>
            <ac:spMk id="4" creationId="{5402BAB6-B177-FDF2-5702-BF547F347A32}"/>
          </ac:spMkLst>
        </pc:spChg>
        <pc:spChg chg="add mod ord">
          <ac:chgData name="Mago, Nitika" userId="eb4dfd7f-5a13-4bd1-acb0-2d627733e6c8" providerId="ADAL" clId="{F470E4A0-2A18-4914-8DC4-AC60352E4E55}" dt="2023-07-19T17:34:25.956" v="79" actId="20577"/>
          <ac:spMkLst>
            <pc:docMk/>
            <pc:sldMk cId="283792162" sldId="634"/>
            <ac:spMk id="5" creationId="{033609B8-5811-A41F-4C26-5738A7508DBF}"/>
          </ac:spMkLst>
        </pc:spChg>
      </pc:sldChg>
    </pc:docChg>
  </pc:docChgLst>
</pc:chgInfo>
</file>

<file path=ppt/comments/modernComment_13D_917263AC.xml><?xml version="1.0" encoding="utf-8"?>
<p188:cmLst xmlns:a="http://schemas.openxmlformats.org/drawingml/2006/main" xmlns:r="http://schemas.openxmlformats.org/officeDocument/2006/relationships" xmlns:p188="http://schemas.microsoft.com/office/powerpoint/2018/8/main">
  <p188:cm id="{88E2C905-AB25-4E2F-A597-D8B5314EDE05}" authorId="{BC8FD8AA-63B6-61AC-B64D-4D514056C56F}" created="2023-06-23T15:11:09.955">
    <ac:txMkLst xmlns:ac="http://schemas.microsoft.com/office/drawing/2013/main/command">
      <pc:docMk xmlns:pc="http://schemas.microsoft.com/office/powerpoint/2013/main/command"/>
      <pc:sldMk xmlns:pc="http://schemas.microsoft.com/office/powerpoint/2013/main/command" cId="2440192940" sldId="317"/>
      <ac:spMk id="3" creationId="{5B1FD249-FC30-4C99-921A-16F9590299EA}"/>
      <ac:txMk cp="403" len="69">
        <ac:context len="1547" hash="1541616722"/>
      </ac:txMk>
    </ac:txMkLst>
    <p188:pos x="6693529" y="1317426"/>
    <p188:txBody>
      <a:bodyPr/>
      <a:lstStyle/>
      <a:p>
        <a:r>
          <a:rPr lang="en-US"/>
          <a:t>This check not needed</a:t>
        </a:r>
      </a:p>
    </p188:txBody>
  </p188:cm>
</p188:cmLst>
</file>

<file path=ppt/comments/modernComment_13E_D03B1302.xml><?xml version="1.0" encoding="utf-8"?>
<p188:cmLst xmlns:a="http://schemas.openxmlformats.org/drawingml/2006/main" xmlns:r="http://schemas.openxmlformats.org/officeDocument/2006/relationships" xmlns:p188="http://schemas.microsoft.com/office/powerpoint/2018/8/main">
  <p188:cm id="{A47F6D9E-0417-47C3-A355-E46BD18DC1B4}" authorId="{BC8FD8AA-63B6-61AC-B64D-4D514056C56F}" created="2023-06-23T15:14:24.888">
    <ac:txMkLst xmlns:ac="http://schemas.microsoft.com/office/drawing/2013/main/command">
      <pc:docMk xmlns:pc="http://schemas.microsoft.com/office/powerpoint/2013/main/command"/>
      <pc:sldMk xmlns:pc="http://schemas.microsoft.com/office/powerpoint/2013/main/command" cId="3493532418" sldId="318"/>
      <ac:spMk id="3" creationId="{5B1FD249-FC30-4C99-921A-16F9590299EA}"/>
      <ac:txMk cp="633" len="1">
        <ac:context len="922" hash="3247750614"/>
      </ac:txMk>
    </ac:txMkLst>
    <p188:pos x="4077077" y="3517418"/>
    <p188:txBody>
      <a:bodyPr/>
      <a:lstStyle/>
      <a:p>
        <a:r>
          <a:rPr lang="en-US"/>
          <a:t>Typo correction "+" instead of "-"</a:t>
        </a:r>
      </a:p>
    </p188:txBody>
  </p188:cm>
</p188:cmLst>
</file>

<file path=ppt/comments/modernComment_145_C6B8BA37.xml><?xml version="1.0" encoding="utf-8"?>
<p188:cmLst xmlns:a="http://schemas.openxmlformats.org/drawingml/2006/main" xmlns:r="http://schemas.openxmlformats.org/officeDocument/2006/relationships" xmlns:p188="http://schemas.microsoft.com/office/powerpoint/2018/8/main">
  <p188:cm id="{94916DFE-ABE5-440C-8EC2-D80EF6D0CFBF}" authorId="{BC8FD8AA-63B6-61AC-B64D-4D514056C56F}" created="2023-06-23T15:12:13.296">
    <ac:txMkLst xmlns:ac="http://schemas.microsoft.com/office/drawing/2013/main/command">
      <pc:docMk xmlns:pc="http://schemas.microsoft.com/office/powerpoint/2013/main/command"/>
      <pc:sldMk xmlns:pc="http://schemas.microsoft.com/office/powerpoint/2013/main/command" cId="3333995063" sldId="325"/>
      <ac:spMk id="3" creationId="{5B1FD249-FC30-4C99-921A-16F9590299EA}"/>
      <ac:txMk cp="748" len="1">
        <ac:context len="1165" hash="3541760040"/>
      </ac:txMk>
    </ac:txMkLst>
    <p188:pos x="4728927" y="3300135"/>
    <p188:txBody>
      <a:bodyPr/>
      <a:lstStyle/>
      <a:p>
        <a:r>
          <a:rPr lang="en-US"/>
          <a:t>Typo correction "+" instead of "-"</a:t>
        </a:r>
      </a:p>
    </p188:txBody>
  </p188:cm>
</p188:cmLst>
</file>

<file path=ppt/comments/modernComment_257_F821A60C.xml><?xml version="1.0" encoding="utf-8"?>
<p188:cmLst xmlns:a="http://schemas.openxmlformats.org/drawingml/2006/main" xmlns:r="http://schemas.openxmlformats.org/officeDocument/2006/relationships" xmlns:p188="http://schemas.microsoft.com/office/powerpoint/2018/8/main">
  <p188:cm id="{25352966-97DE-4513-A5F6-B092C4291103}" authorId="{BC8FD8AA-63B6-61AC-B64D-4D514056C56F}" created="2023-06-23T15:11:09.955">
    <ac:txMkLst xmlns:ac="http://schemas.microsoft.com/office/drawing/2013/main/command">
      <pc:docMk xmlns:pc="http://schemas.microsoft.com/office/powerpoint/2013/main/command"/>
      <pc:sldMk xmlns:pc="http://schemas.microsoft.com/office/powerpoint/2013/main/command" cId="4162954764" sldId="599"/>
      <ac:spMk id="3" creationId="{5B1FD249-FC30-4C99-921A-16F9590299EA}"/>
      <ac:txMk cp="438" len="69">
        <ac:context len="1582" hash="1631734529"/>
      </ac:txMk>
    </ac:txMkLst>
    <p188:pos x="6693529" y="1317426"/>
    <p188:txBody>
      <a:bodyPr/>
      <a:lstStyle/>
      <a:p>
        <a:r>
          <a:rPr lang="en-US"/>
          <a:t>This check not needed</a:t>
        </a:r>
      </a:p>
    </p188:txBody>
  </p188:cm>
</p188:cmLst>
</file>

<file path=ppt/comments/modernComment_26C_5F9A6FC2.xml><?xml version="1.0" encoding="utf-8"?>
<p188:cmLst xmlns:a="http://schemas.openxmlformats.org/drawingml/2006/main" xmlns:r="http://schemas.openxmlformats.org/officeDocument/2006/relationships" xmlns:p188="http://schemas.microsoft.com/office/powerpoint/2018/8/main">
  <p188:cm id="{7F79B49D-7D2C-4406-83AD-CBFDCE83CC41}" authorId="{3CF8B2DB-4422-FE44-E6A0-E9F6A7BD7D19}" created="2023-07-21T19:06:38.400">
    <pc:sldMkLst xmlns:pc="http://schemas.microsoft.com/office/powerpoint/2013/main/command">
      <pc:docMk/>
      <pc:sldMk cId="1603956674" sldId="620"/>
    </pc:sldMkLst>
    <p188:txBody>
      <a:bodyPr/>
      <a:lstStyle/>
      <a:p>
        <a:r>
          <a:rPr lang="en-US"/>
          <a:t>Regulation Down Requested Color Change for visibility. 
Updated GR-RUPF to be set to 1 when no regulation is being deployed as it will be the first to respond to a Regulation Up Request.</a:t>
        </a:r>
      </a:p>
    </p188:txBody>
  </p188:cm>
</p188:cmLst>
</file>

<file path=ppt/comments/modernComment_26D_EC7F4422.xml><?xml version="1.0" encoding="utf-8"?>
<p188:cmLst xmlns:a="http://schemas.openxmlformats.org/drawingml/2006/main" xmlns:r="http://schemas.openxmlformats.org/officeDocument/2006/relationships" xmlns:p188="http://schemas.microsoft.com/office/powerpoint/2018/8/main">
  <p188:cm id="{30F34491-DE83-4553-AF7B-6A4100C859F3}" authorId="{3CF8B2DB-4422-FE44-E6A0-E9F6A7BD7D19}" created="2023-07-21T19:07:19.898">
    <pc:sldMkLst xmlns:pc="http://schemas.microsoft.com/office/powerpoint/2013/main/command">
      <pc:docMk/>
      <pc:sldMk cId="3967763490" sldId="621"/>
    </pc:sldMkLst>
    <p188:txBody>
      <a:bodyPr/>
      <a:lstStyle/>
      <a:p>
        <a:r>
          <a:rPr lang="en-US"/>
          <a:t>Regulation Down Requested Color Change for visibility. </a:t>
        </a:r>
      </a:p>
    </p188:txBody>
  </p188:cm>
</p188:cmLst>
</file>

<file path=ppt/comments/modernComment_26E_C4247E2C.xml><?xml version="1.0" encoding="utf-8"?>
<p188:cmLst xmlns:a="http://schemas.openxmlformats.org/drawingml/2006/main" xmlns:r="http://schemas.openxmlformats.org/officeDocument/2006/relationships" xmlns:p188="http://schemas.microsoft.com/office/powerpoint/2018/8/main">
  <p188:cm id="{B32A0377-AA97-457F-8C72-8190F22B1BCC}" authorId="{3CF8B2DB-4422-FE44-E6A0-E9F6A7BD7D19}" created="2023-07-21T19:05:56.184">
    <pc:sldMkLst xmlns:pc="http://schemas.microsoft.com/office/powerpoint/2013/main/command">
      <pc:docMk/>
      <pc:sldMk cId="3290725932" sldId="622"/>
    </pc:sldMkLst>
    <p188:txBody>
      <a:bodyPr/>
      <a:lstStyle/>
      <a:p>
        <a:r>
          <a:rPr lang="en-US"/>
          <a:t>Regulation Down Requested Color Change for visibility. 
Updated GR-RUPF to be set to 1 when no regulation is being deployed as it will be the first to respond to a Regulation Up Request.</a:t>
        </a:r>
      </a:p>
    </p188:txBody>
  </p188:cm>
</p188:cmLst>
</file>

<file path=ppt/comments/modernComment_26F_EBCE9062.xml><?xml version="1.0" encoding="utf-8"?>
<p188:cmLst xmlns:a="http://schemas.openxmlformats.org/drawingml/2006/main" xmlns:r="http://schemas.openxmlformats.org/officeDocument/2006/relationships" xmlns:p188="http://schemas.microsoft.com/office/powerpoint/2018/8/main">
  <p188:cm id="{D1FB5128-F096-41D3-A21A-3DF4AE8D6104}" authorId="{3CF8B2DB-4422-FE44-E6A0-E9F6A7BD7D19}" created="2023-07-21T19:06:08.267">
    <pc:sldMkLst xmlns:pc="http://schemas.microsoft.com/office/powerpoint/2013/main/command">
      <pc:docMk/>
      <pc:sldMk cId="3956183138" sldId="623"/>
    </pc:sldMkLst>
    <p188:txBody>
      <a:bodyPr/>
      <a:lstStyle/>
      <a:p>
        <a:r>
          <a:rPr lang="en-US"/>
          <a:t>Regulation Down Requested Color Change for visibility. </a:t>
        </a:r>
      </a:p>
    </p188:txBody>
  </p188:cm>
</p188:cmLst>
</file>

<file path=ppt/comments/modernComment_270_43B6BBA2.xml><?xml version="1.0" encoding="utf-8"?>
<p188:cmLst xmlns:a="http://schemas.openxmlformats.org/drawingml/2006/main" xmlns:r="http://schemas.openxmlformats.org/officeDocument/2006/relationships" xmlns:p188="http://schemas.microsoft.com/office/powerpoint/2018/8/main">
  <p188:cm id="{99FECF53-338B-4128-A235-734BC356B7C9}" authorId="{3CF8B2DB-4422-FE44-E6A0-E9F6A7BD7D19}" created="2023-07-21T19:13:53.640">
    <pc:sldMkLst xmlns:pc="http://schemas.microsoft.com/office/powerpoint/2013/main/command">
      <pc:docMk/>
      <pc:sldMk cId="1136049058" sldId="624"/>
    </pc:sldMkLst>
    <p188:txBody>
      <a:bodyPr/>
      <a:lstStyle/>
      <a:p>
        <a:r>
          <a:rPr lang="en-US"/>
          <a:t>Regulation Down Requested Color Change for visibility. 
Updated CLR-RUPF to be set to 1 when no regulation is being deployed as it will be the first to respond to a Regulation Up Request.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7/21/2023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7/21/2023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20</a:t>
            </a:fld>
            <a:endParaRPr lang="en-US"/>
          </a:p>
        </p:txBody>
      </p:sp>
    </p:spTree>
    <p:extLst>
      <p:ext uri="{BB962C8B-B14F-4D97-AF65-F5344CB8AC3E}">
        <p14:creationId xmlns:p14="http://schemas.microsoft.com/office/powerpoint/2010/main" val="367901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r>
              <a:rPr lang="en-US" dirty="0"/>
              <a:t>CLR BP = 30</a:t>
            </a:r>
          </a:p>
          <a:p>
            <a:pPr marL="228600" indent="-228600">
              <a:buAutoNum type="arabicParenR"/>
            </a:pPr>
            <a:r>
              <a:rPr lang="en-US" dirty="0"/>
              <a:t>GR providing all regulation. Then CLR gets a BP and UDBP ramps</a:t>
            </a:r>
          </a:p>
          <a:p>
            <a:pPr marL="228600" indent="-228600">
              <a:buAutoNum type="arabicParenR" startAt="2"/>
            </a:pPr>
            <a:r>
              <a:rPr lang="en-US" dirty="0"/>
              <a:t>CLR covering regulation now that UDBP has ramped to BP and Regulation Requested reduced</a:t>
            </a:r>
          </a:p>
          <a:p>
            <a:pPr marL="228600" indent="-228600">
              <a:buAutoNum type="arabicParenR" startAt="2"/>
            </a:pPr>
            <a:r>
              <a:rPr lang="en-US" dirty="0"/>
              <a:t>Shared 50/50 RUPFs</a:t>
            </a:r>
          </a:p>
          <a:p>
            <a:pPr marL="228600" indent="-228600">
              <a:buAutoNum type="arabicParenR" startAt="2"/>
            </a:pPr>
            <a:r>
              <a:rPr lang="en-US" dirty="0"/>
              <a:t>CLR covers all regulation request as it ramps to BP</a:t>
            </a:r>
          </a:p>
        </p:txBody>
      </p:sp>
      <p:sp>
        <p:nvSpPr>
          <p:cNvPr id="4" name="Slide Number Placeholder 3"/>
          <p:cNvSpPr>
            <a:spLocks noGrp="1"/>
          </p:cNvSpPr>
          <p:nvPr>
            <p:ph type="sldNum" sz="quarter" idx="5"/>
          </p:nvPr>
        </p:nvSpPr>
        <p:spPr/>
        <p:txBody>
          <a:bodyPr/>
          <a:lstStyle/>
          <a:p>
            <a:fld id="{A772613F-3576-4EE9-945C-25503B987A39}" type="slidenum">
              <a:rPr lang="en-US" smtClean="0"/>
              <a:t>21</a:t>
            </a:fld>
            <a:endParaRPr lang="en-US"/>
          </a:p>
        </p:txBody>
      </p:sp>
    </p:spTree>
    <p:extLst>
      <p:ext uri="{BB962C8B-B14F-4D97-AF65-F5344CB8AC3E}">
        <p14:creationId xmlns:p14="http://schemas.microsoft.com/office/powerpoint/2010/main" val="346178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23</a:t>
            </a:fld>
            <a:endParaRPr lang="en-US"/>
          </a:p>
        </p:txBody>
      </p:sp>
    </p:spTree>
    <p:extLst>
      <p:ext uri="{BB962C8B-B14F-4D97-AF65-F5344CB8AC3E}">
        <p14:creationId xmlns:p14="http://schemas.microsoft.com/office/powerpoint/2010/main" val="8669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Responsibility on GR = 80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on CLR = 22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GR-BP =20 then to 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CLR-BP 0 to -20MW then -78MW</a:t>
            </a:r>
          </a:p>
          <a:p>
            <a:r>
              <a:rPr lang="en-US" dirty="0"/>
              <a:t>1)Equal Participation Factors now that CLR-UDBP ~12 MW and GR-MW ~12 MW and Regulation Requested ~24MW</a:t>
            </a:r>
          </a:p>
          <a:p>
            <a:r>
              <a:rPr lang="en-US" dirty="0"/>
              <a:t>2)CLR covering all of the Reg Requested so CLR-RUPF = 1</a:t>
            </a:r>
          </a:p>
          <a:p>
            <a:r>
              <a:rPr lang="en-US" dirty="0"/>
              <a:t>3)Regulation increase and PFs are equal</a:t>
            </a:r>
          </a:p>
          <a:p>
            <a:r>
              <a:rPr lang="en-US" dirty="0"/>
              <a:t>4)CLR-UDBP ramping to BP and covers remaining Regulation </a:t>
            </a:r>
            <a:r>
              <a:rPr lang="en-US" dirty="0" err="1"/>
              <a:t>CLr</a:t>
            </a:r>
            <a:r>
              <a:rPr lang="en-US" dirty="0"/>
              <a:t>-RUFP=1</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24</a:t>
            </a:fld>
            <a:endParaRPr lang="en-US"/>
          </a:p>
        </p:txBody>
      </p:sp>
    </p:spTree>
    <p:extLst>
      <p:ext uri="{BB962C8B-B14F-4D97-AF65-F5344CB8AC3E}">
        <p14:creationId xmlns:p14="http://schemas.microsoft.com/office/powerpoint/2010/main" val="125993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Regulation Responsibility</a:t>
            </a:r>
          </a:p>
          <a:p>
            <a:pPr marL="228600" indent="-228600">
              <a:buAutoNum type="arabicPlain" startAt="50"/>
            </a:pPr>
            <a:r>
              <a:rPr lang="en-US" dirty="0"/>
              <a:t>MW RRS on GR</a:t>
            </a:r>
          </a:p>
          <a:p>
            <a:pPr marL="0" indent="0">
              <a:buNone/>
            </a:pPr>
            <a:r>
              <a:rPr lang="en-US" dirty="0"/>
              <a:t>SOC Discount for BP charging. RRS not moved so no LASL set for CLR</a:t>
            </a: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26</a:t>
            </a:fld>
            <a:endParaRPr lang="en-US"/>
          </a:p>
        </p:txBody>
      </p:sp>
    </p:spTree>
    <p:extLst>
      <p:ext uri="{BB962C8B-B14F-4D97-AF65-F5344CB8AC3E}">
        <p14:creationId xmlns:p14="http://schemas.microsoft.com/office/powerpoint/2010/main" val="66168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Up Responsibility of 125 MW</a:t>
            </a:r>
          </a:p>
          <a:p>
            <a:r>
              <a:rPr lang="en-US" dirty="0"/>
              <a:t>100 on GR and 25 on CLR</a:t>
            </a:r>
          </a:p>
          <a:p>
            <a:r>
              <a:rPr lang="en-US" dirty="0"/>
              <a:t>Regulation Down on CLR of 22 MW</a:t>
            </a:r>
          </a:p>
        </p:txBody>
      </p:sp>
      <p:sp>
        <p:nvSpPr>
          <p:cNvPr id="4" name="Slide Number Placeholder 3"/>
          <p:cNvSpPr>
            <a:spLocks noGrp="1"/>
          </p:cNvSpPr>
          <p:nvPr>
            <p:ph type="sldNum" sz="quarter" idx="5"/>
          </p:nvPr>
        </p:nvSpPr>
        <p:spPr/>
        <p:txBody>
          <a:bodyPr/>
          <a:lstStyle/>
          <a:p>
            <a:fld id="{A772613F-3576-4EE9-945C-25503B987A39}" type="slidenum">
              <a:rPr lang="en-US" smtClean="0"/>
              <a:t>55</a:t>
            </a:fld>
            <a:endParaRPr lang="en-US"/>
          </a:p>
        </p:txBody>
      </p:sp>
    </p:spTree>
    <p:extLst>
      <p:ext uri="{BB962C8B-B14F-4D97-AF65-F5344CB8AC3E}">
        <p14:creationId xmlns:p14="http://schemas.microsoft.com/office/powerpoint/2010/main" val="56163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40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nchor="ctr"/>
          <a:lstStyle>
            <a:lvl1pPr algn="l">
              <a:defRPr sz="2400" b="1">
                <a:solidFill>
                  <a:schemeClr val="accent1"/>
                </a:solidFill>
              </a:defRPr>
            </a:lvl1pPr>
          </a:lstStyle>
          <a:p>
            <a:r>
              <a:rPr lang="en-US" dirty="0"/>
              <a:t>Click to edit Master title style</a:t>
            </a:r>
          </a:p>
        </p:txBody>
      </p:sp>
      <p:sp>
        <p:nvSpPr>
          <p:cNvPr id="7" name="Rectangle 6"/>
          <p:cNvSpPr/>
          <p:nvPr/>
        </p:nvSpPr>
        <p:spPr>
          <a:xfrm>
            <a:off x="304800" y="243682"/>
            <a:ext cx="76200" cy="5183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4"/>
          <p:cNvSpPr>
            <a:spLocks noGrp="1"/>
          </p:cNvSpPr>
          <p:nvPr>
            <p:ph type="ftr" sz="quarter" idx="11"/>
          </p:nvPr>
        </p:nvSpPr>
        <p:spPr>
          <a:xfrm>
            <a:off x="2743200" y="6553200"/>
            <a:ext cx="4038600" cy="228600"/>
          </a:xfrm>
        </p:spPr>
        <p:txBody>
          <a:bodyPr/>
          <a:lstStyle>
            <a:lvl1pPr>
              <a:defRPr>
                <a:solidFill>
                  <a:schemeClr val="tx1"/>
                </a:solidFill>
              </a:defRPr>
            </a:lvl1pPr>
          </a:lstStyle>
          <a:p>
            <a:r>
              <a:rPr lang="en-US" dirty="0">
                <a:solidFill>
                  <a:srgbClr val="5B6770"/>
                </a:solidFill>
              </a:rPr>
              <a:t>Footer text goes here.</a:t>
            </a:r>
          </a:p>
        </p:txBody>
      </p:sp>
      <p:cxnSp>
        <p:nvCxnSpPr>
          <p:cNvPr id="5" name="Straight Connector 4"/>
          <p:cNvCxnSpPr/>
          <p:nvPr/>
        </p:nvCxnSpPr>
        <p:spPr>
          <a:xfrm>
            <a:off x="304800" y="24368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966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 id="2147483704" r:id="rId6"/>
    <p:sldLayoutId id="2147483705" r:id="rId7"/>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6E_C4247E2C.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26F_EBCE906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26C_5F9A6FC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26D_EC7F442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ercot.com/files/docs/2018/11/08/New_Telemetry_for_Storage_Resourcev2.docx"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hyperlink" Target="mailto:kenneth.ragsdale@ercot.com" TargetMode="External"/><Relationship Id="rId2" Type="http://schemas.openxmlformats.org/officeDocument/2006/relationships/hyperlink" Target="mailto:nmago@ercot.com" TargetMode="External"/><Relationship Id="rId1" Type="http://schemas.openxmlformats.org/officeDocument/2006/relationships/slideLayout" Target="../slideLayouts/slideLayout2.xml"/><Relationship Id="rId5" Type="http://schemas.openxmlformats.org/officeDocument/2006/relationships/hyperlink" Target="mailto:pshaw@ercot.com" TargetMode="External"/><Relationship Id="rId4" Type="http://schemas.openxmlformats.org/officeDocument/2006/relationships/hyperlink" Target="mailto:smoorty@ercot.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13D_917263AC.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microsoft.com/office/2018/10/relationships/comments" Target="../comments/modernComment_13E_D03B130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257_F821A60C.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microsoft.com/office/2018/10/relationships/comments" Target="../comments/modernComment_145_C6B8BA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270_43B6BBA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Workshop to Discuss NPRR1186</a:t>
            </a:r>
          </a:p>
          <a:p>
            <a:r>
              <a:rPr lang="en-US" sz="1800" dirty="0">
                <a:effectLst/>
                <a:latin typeface="Times New Roman" panose="02020603050405020304" pitchFamily="18" charset="0"/>
                <a:ea typeface="Times New Roman" panose="02020603050405020304" pitchFamily="18" charset="0"/>
              </a:rPr>
              <a:t>Improvements Prior to the RTC+B Project for Better ESR State of Charge Awareness, Accounting, and Monitoring </a:t>
            </a:r>
            <a:endParaRPr lang="en-US" dirty="0"/>
          </a:p>
        </p:txBody>
      </p:sp>
      <p:sp>
        <p:nvSpPr>
          <p:cNvPr id="3" name="Text Placeholder 2"/>
          <p:cNvSpPr>
            <a:spLocks noGrp="1"/>
          </p:cNvSpPr>
          <p:nvPr>
            <p:ph type="body" sz="quarter" idx="3"/>
          </p:nvPr>
        </p:nvSpPr>
        <p:spPr/>
        <p:txBody>
          <a:bodyPr/>
          <a:lstStyle/>
          <a:p>
            <a:r>
              <a:rPr lang="en-US" dirty="0"/>
              <a:t>July 19, 2023</a:t>
            </a:r>
          </a:p>
        </p:txBody>
      </p:sp>
      <p:sp>
        <p:nvSpPr>
          <p:cNvPr id="4" name="Text Placeholder 3"/>
          <p:cNvSpPr>
            <a:spLocks noGrp="1"/>
          </p:cNvSpPr>
          <p:nvPr>
            <p:ph type="body" sz="quarter" idx="10"/>
          </p:nvPr>
        </p:nvSpPr>
        <p:spPr>
          <a:xfrm>
            <a:off x="3547872" y="3703320"/>
            <a:ext cx="4465283" cy="649224"/>
          </a:xfrm>
        </p:spPr>
        <p:txBody>
          <a:bodyPr/>
          <a:lstStyle/>
          <a:p>
            <a:r>
              <a:rPr lang="en-US" dirty="0"/>
              <a:t>ERCOT Staff</a:t>
            </a:r>
          </a:p>
        </p:txBody>
      </p:sp>
    </p:spTree>
    <p:extLst>
      <p:ext uri="{BB962C8B-B14F-4D97-AF65-F5344CB8AC3E}">
        <p14:creationId xmlns:p14="http://schemas.microsoft.com/office/powerpoint/2010/main" val="180837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DCCF-4B21-4DE8-146E-DC26C85EE04E}"/>
              </a:ext>
            </a:extLst>
          </p:cNvPr>
          <p:cNvSpPr>
            <a:spLocks noGrp="1"/>
          </p:cNvSpPr>
          <p:nvPr>
            <p:ph type="title"/>
          </p:nvPr>
        </p:nvSpPr>
        <p:spPr/>
        <p:txBody>
          <a:bodyPr/>
          <a:lstStyle/>
          <a:p>
            <a:r>
              <a:rPr lang="en-US" dirty="0"/>
              <a:t>Example Workbook Introduction</a:t>
            </a:r>
          </a:p>
        </p:txBody>
      </p:sp>
      <p:sp>
        <p:nvSpPr>
          <p:cNvPr id="3" name="Content Placeholder 2">
            <a:extLst>
              <a:ext uri="{FF2B5EF4-FFF2-40B4-BE49-F238E27FC236}">
                <a16:creationId xmlns:a16="http://schemas.microsoft.com/office/drawing/2014/main" id="{4F66B4C1-9F57-240D-BEDE-7F45F9881A7B}"/>
              </a:ext>
            </a:extLst>
          </p:cNvPr>
          <p:cNvSpPr>
            <a:spLocks noGrp="1"/>
          </p:cNvSpPr>
          <p:nvPr>
            <p:ph idx="1"/>
          </p:nvPr>
        </p:nvSpPr>
        <p:spPr/>
        <p:txBody>
          <a:bodyPr/>
          <a:lstStyle/>
          <a:p>
            <a:r>
              <a:rPr lang="en-US" sz="1350" dirty="0"/>
              <a:t>The posted workbook contains illustrative examples to demonstrate how the proposed State of Charge (SOC) requirements will be used for compliance and in computing High Ancillary Service Limit (HASL).</a:t>
            </a:r>
          </a:p>
          <a:p>
            <a:pPr lvl="1"/>
            <a:endParaRPr lang="en-US" sz="1200" dirty="0"/>
          </a:p>
          <a:p>
            <a:r>
              <a:rPr lang="en-US" sz="1350" dirty="0"/>
              <a:t>These examples are not exhaustive.  For example, the posted workbook does not include examples to demonstrate how Reg Down Responsibility will impact on HASL-CLR or the maximum SOC requirement for compliance.</a:t>
            </a:r>
          </a:p>
          <a:p>
            <a:endParaRPr lang="en-US" sz="1350" dirty="0"/>
          </a:p>
          <a:p>
            <a:r>
              <a:rPr lang="en-US" sz="1350" dirty="0"/>
              <a:t>Each worksheet has been set up with an example. Each example assumes a 100 MW/100 MWh Energy Storage Resource (ESR) that is qualified to provide Reg Up, RRS-PFR, ECRS, and Non-Spin up to maximum capacity allowed per the associated AS duration requirement*. Each example demonstrates how SOC available for dispatch and SOC compliance requirements will be calculated over a 3 hour period (in steps of 5-minute granularity, 5-minute is used for simplicity). </a:t>
            </a:r>
          </a:p>
          <a:p>
            <a:endParaRPr lang="en-US" dirty="0"/>
          </a:p>
        </p:txBody>
      </p:sp>
      <p:sp>
        <p:nvSpPr>
          <p:cNvPr id="4" name="Slide Number Placeholder 3">
            <a:extLst>
              <a:ext uri="{FF2B5EF4-FFF2-40B4-BE49-F238E27FC236}">
                <a16:creationId xmlns:a16="http://schemas.microsoft.com/office/drawing/2014/main" id="{09E72180-EC4A-287B-BE95-B6F72676D375}"/>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TextBox 4">
            <a:extLst>
              <a:ext uri="{FF2B5EF4-FFF2-40B4-BE49-F238E27FC236}">
                <a16:creationId xmlns:a16="http://schemas.microsoft.com/office/drawing/2014/main" id="{0805D6F4-6915-5FC6-903F-27CCB1AE9E55}"/>
              </a:ext>
            </a:extLst>
          </p:cNvPr>
          <p:cNvSpPr txBox="1"/>
          <p:nvPr/>
        </p:nvSpPr>
        <p:spPr>
          <a:xfrm>
            <a:off x="1907006" y="5735851"/>
            <a:ext cx="5871410" cy="230832"/>
          </a:xfrm>
          <a:prstGeom prst="rect">
            <a:avLst/>
          </a:prstGeom>
          <a:noFill/>
        </p:spPr>
        <p:txBody>
          <a:bodyPr wrap="square" rtlCol="0">
            <a:spAutoFit/>
          </a:bodyPr>
          <a:lstStyle/>
          <a:p>
            <a:r>
              <a:rPr lang="en-US" sz="900" dirty="0">
                <a:solidFill>
                  <a:schemeClr val="tx2"/>
                </a:solidFill>
              </a:rPr>
              <a:t>*Regulation Up/Down = 1h, RRS-PFR = 1h, ECRS = 2h, Non-Spin = 4h</a:t>
            </a:r>
          </a:p>
        </p:txBody>
      </p:sp>
    </p:spTree>
    <p:extLst>
      <p:ext uri="{BB962C8B-B14F-4D97-AF65-F5344CB8AC3E}">
        <p14:creationId xmlns:p14="http://schemas.microsoft.com/office/powerpoint/2010/main" val="128715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540C-A18D-E768-ACB3-2528ABE2B3F0}"/>
              </a:ext>
            </a:extLst>
          </p:cNvPr>
          <p:cNvSpPr>
            <a:spLocks noGrp="1"/>
          </p:cNvSpPr>
          <p:nvPr>
            <p:ph type="title"/>
          </p:nvPr>
        </p:nvSpPr>
        <p:spPr/>
        <p:txBody>
          <a:bodyPr/>
          <a:lstStyle/>
          <a:p>
            <a:r>
              <a:rPr lang="en-US" dirty="0"/>
              <a:t>How to Use the Example Workbook</a:t>
            </a:r>
          </a:p>
        </p:txBody>
      </p:sp>
      <p:sp>
        <p:nvSpPr>
          <p:cNvPr id="3" name="Content Placeholder 2">
            <a:extLst>
              <a:ext uri="{FF2B5EF4-FFF2-40B4-BE49-F238E27FC236}">
                <a16:creationId xmlns:a16="http://schemas.microsoft.com/office/drawing/2014/main" id="{0F1644F1-47E8-5677-8CC4-96AE9C117C95}"/>
              </a:ext>
            </a:extLst>
          </p:cNvPr>
          <p:cNvSpPr>
            <a:spLocks noGrp="1"/>
          </p:cNvSpPr>
          <p:nvPr>
            <p:ph idx="1"/>
          </p:nvPr>
        </p:nvSpPr>
        <p:spPr/>
        <p:txBody>
          <a:bodyPr/>
          <a:lstStyle/>
          <a:p>
            <a:r>
              <a:rPr lang="en-US" sz="1500" dirty="0"/>
              <a:t>All cells have embedded formulas except those highlighted in yellow, which were manually entered for each example</a:t>
            </a:r>
          </a:p>
          <a:p>
            <a:endParaRPr lang="en-US" sz="1500" dirty="0"/>
          </a:p>
          <a:p>
            <a:r>
              <a:rPr lang="en-US" sz="1500" dirty="0"/>
              <a:t>All CLR values (including MPC, HASL, and BP) are entered in as negative values for graphical purposes</a:t>
            </a:r>
          </a:p>
          <a:p>
            <a:pPr lvl="1"/>
            <a:r>
              <a:rPr lang="en-US" sz="1350" dirty="0"/>
              <a:t>These values will continue to be telemetered as positive post 1186</a:t>
            </a:r>
          </a:p>
          <a:p>
            <a:endParaRPr lang="en-US" sz="1500" dirty="0"/>
          </a:p>
          <a:p>
            <a:r>
              <a:rPr lang="en-US" sz="1500" dirty="0"/>
              <a:t>The number of minutes before the top of the hour that the SOC Requirement begins to ramp to support the ESR’s next hour AS obligation is found in cell L1 on each sheet</a:t>
            </a:r>
          </a:p>
          <a:p>
            <a:pPr lvl="1"/>
            <a:r>
              <a:rPr lang="en-US" sz="1350" dirty="0"/>
              <a:t>This value is only used in the HASL Post 1186 calculation, </a:t>
            </a:r>
            <a:r>
              <a:rPr lang="en-US" sz="1350" u="sng" dirty="0"/>
              <a:t>not</a:t>
            </a:r>
            <a:r>
              <a:rPr lang="en-US" sz="1350" dirty="0"/>
              <a:t> in the </a:t>
            </a:r>
            <a:r>
              <a:rPr lang="en-US" sz="1350" dirty="0" err="1"/>
              <a:t>SOCReq</a:t>
            </a:r>
            <a:r>
              <a:rPr lang="en-US" sz="1350" dirty="0"/>
              <a:t>-Compliance calculation</a:t>
            </a:r>
          </a:p>
          <a:p>
            <a:pPr lvl="1"/>
            <a:r>
              <a:rPr lang="en-US" sz="1350" dirty="0"/>
              <a:t>The value is currently set to 0 on all sheets</a:t>
            </a:r>
          </a:p>
        </p:txBody>
      </p:sp>
      <p:sp>
        <p:nvSpPr>
          <p:cNvPr id="4" name="Slide Number Placeholder 3">
            <a:extLst>
              <a:ext uri="{FF2B5EF4-FFF2-40B4-BE49-F238E27FC236}">
                <a16:creationId xmlns:a16="http://schemas.microsoft.com/office/drawing/2014/main" id="{DC889676-7D7F-A450-3E51-9AB7D6520F94}"/>
              </a:ext>
            </a:extLst>
          </p:cNvPr>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143657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ED7-1A83-5564-39EE-CFFC62BFC61B}"/>
              </a:ext>
            </a:extLst>
          </p:cNvPr>
          <p:cNvSpPr>
            <a:spLocks noGrp="1"/>
          </p:cNvSpPr>
          <p:nvPr>
            <p:ph type="title"/>
          </p:nvPr>
        </p:nvSpPr>
        <p:spPr/>
        <p:txBody>
          <a:bodyPr/>
          <a:lstStyle/>
          <a:p>
            <a:r>
              <a:rPr lang="en-US" dirty="0"/>
              <a:t>Additional Information for the Examples</a:t>
            </a:r>
          </a:p>
        </p:txBody>
      </p:sp>
      <p:sp>
        <p:nvSpPr>
          <p:cNvPr id="3" name="Content Placeholder 2">
            <a:extLst>
              <a:ext uri="{FF2B5EF4-FFF2-40B4-BE49-F238E27FC236}">
                <a16:creationId xmlns:a16="http://schemas.microsoft.com/office/drawing/2014/main" id="{AF60B702-C30E-3182-1E58-936799927F5A}"/>
              </a:ext>
            </a:extLst>
          </p:cNvPr>
          <p:cNvSpPr>
            <a:spLocks noGrp="1"/>
          </p:cNvSpPr>
          <p:nvPr>
            <p:ph idx="1"/>
          </p:nvPr>
        </p:nvSpPr>
        <p:spPr/>
        <p:txBody>
          <a:bodyPr/>
          <a:lstStyle/>
          <a:p>
            <a:r>
              <a:rPr lang="en-US" sz="1500" dirty="0"/>
              <a:t>All values are measured at the beginning of the interval and are assumed to persist until a “step change” at the beginning of the next interval</a:t>
            </a:r>
          </a:p>
          <a:p>
            <a:pPr lvl="1"/>
            <a:r>
              <a:rPr lang="en-US" sz="1350" dirty="0"/>
              <a:t>The graph in Excel automatically interpolates between two points, but values do not ramp between intervals (except telemetered SOC and SOC Req)</a:t>
            </a:r>
          </a:p>
          <a:p>
            <a:pPr lvl="1"/>
            <a:endParaRPr lang="en-US" sz="1200" dirty="0"/>
          </a:p>
          <a:p>
            <a:r>
              <a:rPr lang="en-US" sz="1500" dirty="0"/>
              <a:t>Expected generation deviation is assumed to be 0</a:t>
            </a:r>
          </a:p>
          <a:p>
            <a:pPr lvl="1"/>
            <a:r>
              <a:rPr lang="en-US" sz="1350" dirty="0"/>
              <a:t>If Reg is deployed or the ESR receives a BP, Net MW output reflects the ESR following these instructions</a:t>
            </a:r>
          </a:p>
          <a:p>
            <a:endParaRPr lang="en-US" dirty="0"/>
          </a:p>
        </p:txBody>
      </p:sp>
      <p:sp>
        <p:nvSpPr>
          <p:cNvPr id="4" name="Slide Number Placeholder 3">
            <a:extLst>
              <a:ext uri="{FF2B5EF4-FFF2-40B4-BE49-F238E27FC236}">
                <a16:creationId xmlns:a16="http://schemas.microsoft.com/office/drawing/2014/main" id="{0F490A6E-81B8-73AF-725F-6C8365E4F6AE}"/>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91734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91545F-0331-EA49-0C0D-83EB8D0D60D6}"/>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Content Placeholder 4">
            <a:extLst>
              <a:ext uri="{FF2B5EF4-FFF2-40B4-BE49-F238E27FC236}">
                <a16:creationId xmlns:a16="http://schemas.microsoft.com/office/drawing/2014/main" id="{CD7D1739-9DA9-19C0-4CA2-4882703D7C75}"/>
              </a:ext>
            </a:extLst>
          </p:cNvPr>
          <p:cNvSpPr>
            <a:spLocks noGrp="1"/>
          </p:cNvSpPr>
          <p:nvPr>
            <p:ph idx="16"/>
          </p:nvPr>
        </p:nvSpPr>
        <p:spPr/>
        <p:txBody>
          <a:bodyPr/>
          <a:lstStyle/>
          <a:p>
            <a:r>
              <a:rPr lang="en-US" dirty="0"/>
              <a:t>ESR AS Telemetry Change</a:t>
            </a:r>
          </a:p>
          <a:p>
            <a:r>
              <a:rPr lang="en-US" sz="2800" i="1" dirty="0">
                <a:solidFill>
                  <a:schemeClr val="accent1"/>
                </a:solidFill>
              </a:rPr>
              <a:t>Luis Hinojosa</a:t>
            </a:r>
          </a:p>
        </p:txBody>
      </p:sp>
    </p:spTree>
    <p:extLst>
      <p:ext uri="{BB962C8B-B14F-4D97-AF65-F5344CB8AC3E}">
        <p14:creationId xmlns:p14="http://schemas.microsoft.com/office/powerpoint/2010/main" val="165333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E6B8-D1D3-E658-05C1-176BFEA8DA07}"/>
              </a:ext>
            </a:extLst>
          </p:cNvPr>
          <p:cNvSpPr>
            <a:spLocks noGrp="1"/>
          </p:cNvSpPr>
          <p:nvPr>
            <p:ph type="title"/>
          </p:nvPr>
        </p:nvSpPr>
        <p:spPr/>
        <p:txBody>
          <a:bodyPr/>
          <a:lstStyle/>
          <a:p>
            <a:r>
              <a:rPr lang="en-US" sz="2400" dirty="0"/>
              <a:t>ESR AS Telemetry Change – Not tied to NPRR1186</a:t>
            </a:r>
          </a:p>
        </p:txBody>
      </p:sp>
      <p:sp>
        <p:nvSpPr>
          <p:cNvPr id="3" name="Content Placeholder 2">
            <a:extLst>
              <a:ext uri="{FF2B5EF4-FFF2-40B4-BE49-F238E27FC236}">
                <a16:creationId xmlns:a16="http://schemas.microsoft.com/office/drawing/2014/main" id="{A42D693D-CCC2-D11A-CD0A-AEBF53E4850C}"/>
              </a:ext>
            </a:extLst>
          </p:cNvPr>
          <p:cNvSpPr>
            <a:spLocks noGrp="1"/>
          </p:cNvSpPr>
          <p:nvPr>
            <p:ph idx="1"/>
          </p:nvPr>
        </p:nvSpPr>
        <p:spPr/>
        <p:txBody>
          <a:bodyPr/>
          <a:lstStyle/>
          <a:p>
            <a:r>
              <a:rPr lang="en-US" sz="1200" dirty="0"/>
              <a:t>The current combo model for ESR (combo of ESR-GR and ESR-CLR) has complicated the process of the QSE moving the AS responsibilities on an ESR between its modeled ESR-GR and ESR-CLR to self-manage SOC. In addition, under certain scenarios, an ESR-GR and/or ESR-CLR may incur compliance violations and Base Point Deviation charges even when the overall ESR performance meets expectations.</a:t>
            </a:r>
          </a:p>
          <a:p>
            <a:endParaRPr lang="en-US" sz="700" dirty="0"/>
          </a:p>
          <a:p>
            <a:r>
              <a:rPr lang="en-US" sz="1200" dirty="0"/>
              <a:t>Proposed change in ESR AS telemetry</a:t>
            </a:r>
          </a:p>
          <a:p>
            <a:pPr lvl="1"/>
            <a:r>
              <a:rPr lang="en-US" sz="1200" dirty="0"/>
              <a:t>All up AS Responsibilities be carried first on the ESR-GR side of the ESR up till HSL and any remaining up AS Responsibility then be carried on the ESR-CLR side. Similarly, all the Regulation Down Responsibility be carried first on the ESR-CLR side of the ESR up till MPC and any remaining Regulation Down Responsibility then be carried on the ESR-GR side.</a:t>
            </a:r>
          </a:p>
          <a:p>
            <a:pPr lvl="1"/>
            <a:r>
              <a:rPr lang="en-US" sz="1200" dirty="0"/>
              <a:t>The telemetered Regulation Up and Regulation Down participation factors are expected to be updated based on Regulation deployment amounts for both ESR-GR and ESR-CLR so that ERCOT can compute expected Regulation deployment from both sides of the ESR. </a:t>
            </a:r>
          </a:p>
        </p:txBody>
      </p:sp>
      <p:sp>
        <p:nvSpPr>
          <p:cNvPr id="4" name="Slide Number Placeholder 3">
            <a:extLst>
              <a:ext uri="{FF2B5EF4-FFF2-40B4-BE49-F238E27FC236}">
                <a16:creationId xmlns:a16="http://schemas.microsoft.com/office/drawing/2014/main" id="{487438E0-EBAC-E3E5-9D5A-EECA533C98ED}"/>
              </a:ext>
            </a:extLst>
          </p:cNvPr>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5" name="Picture 4">
            <a:extLst>
              <a:ext uri="{FF2B5EF4-FFF2-40B4-BE49-F238E27FC236}">
                <a16:creationId xmlns:a16="http://schemas.microsoft.com/office/drawing/2014/main" id="{D91E9712-2D09-5569-AD3C-42F01D16CA1D}"/>
              </a:ext>
            </a:extLst>
          </p:cNvPr>
          <p:cNvPicPr>
            <a:picLocks noChangeAspect="1"/>
          </p:cNvPicPr>
          <p:nvPr/>
        </p:nvPicPr>
        <p:blipFill>
          <a:blip r:embed="rId2"/>
          <a:stretch>
            <a:fillRect/>
          </a:stretch>
        </p:blipFill>
        <p:spPr>
          <a:xfrm>
            <a:off x="3532839" y="3329940"/>
            <a:ext cx="5466381" cy="3143689"/>
          </a:xfrm>
          <a:prstGeom prst="rect">
            <a:avLst/>
          </a:prstGeom>
        </p:spPr>
      </p:pic>
      <p:sp>
        <p:nvSpPr>
          <p:cNvPr id="6" name="Content Placeholder 2">
            <a:extLst>
              <a:ext uri="{FF2B5EF4-FFF2-40B4-BE49-F238E27FC236}">
                <a16:creationId xmlns:a16="http://schemas.microsoft.com/office/drawing/2014/main" id="{83573691-6884-978D-000E-0F0A74FF9D27}"/>
              </a:ext>
            </a:extLst>
          </p:cNvPr>
          <p:cNvSpPr txBox="1">
            <a:spLocks/>
          </p:cNvSpPr>
          <p:nvPr/>
        </p:nvSpPr>
        <p:spPr>
          <a:xfrm>
            <a:off x="242420" y="3352800"/>
            <a:ext cx="3352800" cy="29337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200" dirty="0"/>
              <a:t>This change will bring relief to the Base Point Deviation and GREDP/CLREDP issues associated with the AS transition requirements  AND reduces the need to implement NPRR 963 prior to RTC+B project.</a:t>
            </a:r>
          </a:p>
          <a:p>
            <a:endParaRPr lang="en-US" sz="700" dirty="0"/>
          </a:p>
          <a:p>
            <a:r>
              <a:rPr lang="en-US" sz="1200" dirty="0"/>
              <a:t>ERCOT systems are ready with this feature and will work with QSEs on a timeline to turn it on.</a:t>
            </a:r>
          </a:p>
          <a:p>
            <a:endParaRPr lang="en-US" sz="700" dirty="0"/>
          </a:p>
          <a:p>
            <a:r>
              <a:rPr lang="en-US" sz="1200" dirty="0"/>
              <a:t>ERCOT has posted a draft </a:t>
            </a:r>
            <a:r>
              <a:rPr lang="en-US" sz="1200" i="1" dirty="0"/>
              <a:t>ERCOT and QSE Operations Practices During The Operating Hour</a:t>
            </a:r>
            <a:r>
              <a:rPr lang="en-US" sz="1200" dirty="0"/>
              <a:t> Business Practice Manual to provide more details on this.</a:t>
            </a:r>
          </a:p>
          <a:p>
            <a:endParaRPr lang="en-US" sz="1200" dirty="0"/>
          </a:p>
        </p:txBody>
      </p:sp>
    </p:spTree>
    <p:extLst>
      <p:ext uri="{BB962C8B-B14F-4D97-AF65-F5344CB8AC3E}">
        <p14:creationId xmlns:p14="http://schemas.microsoft.com/office/powerpoint/2010/main" val="6938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1D17-89EA-9994-0D7E-BBB25980F09F}"/>
              </a:ext>
            </a:extLst>
          </p:cNvPr>
          <p:cNvSpPr>
            <a:spLocks noGrp="1"/>
          </p:cNvSpPr>
          <p:nvPr>
            <p:ph type="title"/>
          </p:nvPr>
        </p:nvSpPr>
        <p:spPr/>
        <p:txBody>
          <a:bodyPr/>
          <a:lstStyle/>
          <a:p>
            <a:r>
              <a:rPr lang="en-US" sz="2800" dirty="0"/>
              <a:t>Treat Dual Model Telemetry as Single Model ESR</a:t>
            </a:r>
          </a:p>
        </p:txBody>
      </p:sp>
      <p:sp>
        <p:nvSpPr>
          <p:cNvPr id="3" name="Content Placeholder 2">
            <a:extLst>
              <a:ext uri="{FF2B5EF4-FFF2-40B4-BE49-F238E27FC236}">
                <a16:creationId xmlns:a16="http://schemas.microsoft.com/office/drawing/2014/main" id="{CC91C9AC-9C5D-3AF5-ED94-25BE37A2C8A8}"/>
              </a:ext>
            </a:extLst>
          </p:cNvPr>
          <p:cNvSpPr>
            <a:spLocks noGrp="1"/>
          </p:cNvSpPr>
          <p:nvPr>
            <p:ph idx="1"/>
          </p:nvPr>
        </p:nvSpPr>
        <p:spPr>
          <a:xfrm>
            <a:off x="4600304" y="855406"/>
            <a:ext cx="4238896" cy="5064627"/>
          </a:xfrm>
        </p:spPr>
        <p:txBody>
          <a:bodyPr/>
          <a:lstStyle/>
          <a:p>
            <a:r>
              <a:rPr lang="en-US" sz="1400" dirty="0"/>
              <a:t>With these changes the telemetry setup for ESRs will become closer to the telemetry setup expected with single model ESR implementation.</a:t>
            </a:r>
          </a:p>
          <a:p>
            <a:r>
              <a:rPr lang="en-US" sz="1400" dirty="0"/>
              <a:t>All up AS Responsibilities be carried first on the ESR-GR side of the ESR up till HSL and any remaining up AS Responsibility then be carried on the ESR-CLR side. </a:t>
            </a:r>
          </a:p>
          <a:p>
            <a:r>
              <a:rPr lang="en-US" sz="1400" dirty="0"/>
              <a:t>Similarly, all the Regulation Down Responsibility be carried first on the ESR-CLR side of the ESR up till MPC and any remaining Regulation Down Responsibility then be carried on the ESR-GR side.</a:t>
            </a:r>
          </a:p>
          <a:p>
            <a:r>
              <a:rPr lang="en-US" sz="1400" dirty="0"/>
              <a:t>With this change, there is no need to transition the AS Responsibilities to the charging side as the ESR starts charging in response to a charging Base Point. </a:t>
            </a:r>
          </a:p>
          <a:p>
            <a:pPr lvl="1"/>
            <a:r>
              <a:rPr lang="en-US" sz="1400" dirty="0"/>
              <a:t>In case of Regulation, Regulation Up and Regulation Down participation factors can be used to indicate which side of the ESR is responding to the Regulation deployment.</a:t>
            </a:r>
          </a:p>
        </p:txBody>
      </p:sp>
      <p:sp>
        <p:nvSpPr>
          <p:cNvPr id="4" name="Slide Number Placeholder 3">
            <a:extLst>
              <a:ext uri="{FF2B5EF4-FFF2-40B4-BE49-F238E27FC236}">
                <a16:creationId xmlns:a16="http://schemas.microsoft.com/office/drawing/2014/main" id="{E0F19706-3971-D239-CA55-D009929FD3C5}"/>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17" name="TextBox 16">
            <a:extLst>
              <a:ext uri="{FF2B5EF4-FFF2-40B4-BE49-F238E27FC236}">
                <a16:creationId xmlns:a16="http://schemas.microsoft.com/office/drawing/2014/main" id="{A93DD822-7610-4F9D-E8D0-C4D5D1428B44}"/>
              </a:ext>
            </a:extLst>
          </p:cNvPr>
          <p:cNvSpPr txBox="1"/>
          <p:nvPr/>
        </p:nvSpPr>
        <p:spPr>
          <a:xfrm>
            <a:off x="76199" y="1307067"/>
            <a:ext cx="1197425" cy="369332"/>
          </a:xfrm>
          <a:prstGeom prst="rect">
            <a:avLst/>
          </a:prstGeom>
          <a:noFill/>
        </p:spPr>
        <p:txBody>
          <a:bodyPr wrap="square" rtlCol="0">
            <a:spAutoFit/>
          </a:bodyPr>
          <a:lstStyle/>
          <a:p>
            <a:r>
              <a:rPr lang="en-US" dirty="0"/>
              <a:t>ESR-HSL</a:t>
            </a:r>
          </a:p>
        </p:txBody>
      </p:sp>
      <p:sp>
        <p:nvSpPr>
          <p:cNvPr id="18" name="TextBox 17">
            <a:extLst>
              <a:ext uri="{FF2B5EF4-FFF2-40B4-BE49-F238E27FC236}">
                <a16:creationId xmlns:a16="http://schemas.microsoft.com/office/drawing/2014/main" id="{63BA2E40-8942-60DB-E1C9-85031BB6F3B9}"/>
              </a:ext>
            </a:extLst>
          </p:cNvPr>
          <p:cNvSpPr txBox="1"/>
          <p:nvPr/>
        </p:nvSpPr>
        <p:spPr>
          <a:xfrm>
            <a:off x="76200" y="5345668"/>
            <a:ext cx="1197426" cy="369332"/>
          </a:xfrm>
          <a:prstGeom prst="rect">
            <a:avLst/>
          </a:prstGeom>
          <a:noFill/>
        </p:spPr>
        <p:txBody>
          <a:bodyPr wrap="square" rtlCol="0">
            <a:spAutoFit/>
          </a:bodyPr>
          <a:lstStyle/>
          <a:p>
            <a:r>
              <a:rPr lang="en-US" dirty="0"/>
              <a:t>ESR-LSL</a:t>
            </a:r>
          </a:p>
        </p:txBody>
      </p:sp>
      <p:grpSp>
        <p:nvGrpSpPr>
          <p:cNvPr id="42" name="Group 41">
            <a:extLst>
              <a:ext uri="{FF2B5EF4-FFF2-40B4-BE49-F238E27FC236}">
                <a16:creationId xmlns:a16="http://schemas.microsoft.com/office/drawing/2014/main" id="{2BD28EB8-7BD5-1AA4-3D08-E71CF4B12F31}"/>
              </a:ext>
            </a:extLst>
          </p:cNvPr>
          <p:cNvGrpSpPr/>
          <p:nvPr/>
        </p:nvGrpSpPr>
        <p:grpSpPr>
          <a:xfrm>
            <a:off x="381000" y="1524000"/>
            <a:ext cx="4162698" cy="3962400"/>
            <a:chOff x="381000" y="1524000"/>
            <a:chExt cx="4162698" cy="3962400"/>
          </a:xfrm>
        </p:grpSpPr>
        <p:cxnSp>
          <p:nvCxnSpPr>
            <p:cNvPr id="6" name="Straight Connector 5">
              <a:extLst>
                <a:ext uri="{FF2B5EF4-FFF2-40B4-BE49-F238E27FC236}">
                  <a16:creationId xmlns:a16="http://schemas.microsoft.com/office/drawing/2014/main" id="{7A371C14-820C-275C-A8A4-C7852E6A5846}"/>
                </a:ext>
              </a:extLst>
            </p:cNvPr>
            <p:cNvCxnSpPr>
              <a:cxnSpLocks/>
            </p:cNvCxnSpPr>
            <p:nvPr/>
          </p:nvCxnSpPr>
          <p:spPr>
            <a:xfrm>
              <a:off x="2590800"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C973D2-61E3-9648-B6F6-DFB641A1AB43}"/>
                </a:ext>
              </a:extLst>
            </p:cNvPr>
            <p:cNvCxnSpPr>
              <a:cxnSpLocks/>
            </p:cNvCxnSpPr>
            <p:nvPr/>
          </p:nvCxnSpPr>
          <p:spPr>
            <a:xfrm>
              <a:off x="1219200"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21A909-9373-DF6C-CC75-EB752F6D8341}"/>
                </a:ext>
              </a:extLst>
            </p:cNvPr>
            <p:cNvCxnSpPr>
              <a:cxnSpLocks/>
            </p:cNvCxnSpPr>
            <p:nvPr/>
          </p:nvCxnSpPr>
          <p:spPr>
            <a:xfrm>
              <a:off x="1219200"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46E656-E305-69E9-4C67-D788C5C9E0DA}"/>
                </a:ext>
              </a:extLst>
            </p:cNvPr>
            <p:cNvCxnSpPr>
              <a:cxnSpLocks/>
            </p:cNvCxnSpPr>
            <p:nvPr/>
          </p:nvCxnSpPr>
          <p:spPr>
            <a:xfrm>
              <a:off x="1197426" y="3505200"/>
              <a:ext cx="26125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D3354-3CAC-2AED-75C6-BE476E00A23B}"/>
                </a:ext>
              </a:extLst>
            </p:cNvPr>
            <p:cNvSpPr txBox="1"/>
            <p:nvPr/>
          </p:nvSpPr>
          <p:spPr>
            <a:xfrm>
              <a:off x="381000" y="3288268"/>
              <a:ext cx="696685" cy="369332"/>
            </a:xfrm>
            <a:prstGeom prst="rect">
              <a:avLst/>
            </a:prstGeom>
            <a:noFill/>
          </p:spPr>
          <p:txBody>
            <a:bodyPr wrap="square" rtlCol="0">
              <a:spAutoFit/>
            </a:bodyPr>
            <a:lstStyle/>
            <a:p>
              <a:r>
                <a:rPr lang="en-US" dirty="0"/>
                <a:t>0</a:t>
              </a:r>
            </a:p>
          </p:txBody>
        </p:sp>
        <p:sp>
          <p:nvSpPr>
            <p:cNvPr id="32" name="Right Brace 31">
              <a:extLst>
                <a:ext uri="{FF2B5EF4-FFF2-40B4-BE49-F238E27FC236}">
                  <a16:creationId xmlns:a16="http://schemas.microsoft.com/office/drawing/2014/main" id="{BB02E41B-478C-80EF-2D5D-AB071977785E}"/>
                </a:ext>
              </a:extLst>
            </p:cNvPr>
            <p:cNvSpPr/>
            <p:nvPr/>
          </p:nvSpPr>
          <p:spPr>
            <a:xfrm>
              <a:off x="2677885" y="1649186"/>
              <a:ext cx="380984" cy="22370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DBD02487-605B-6ADF-254F-4DBA88D84BD3}"/>
                </a:ext>
              </a:extLst>
            </p:cNvPr>
            <p:cNvSpPr/>
            <p:nvPr/>
          </p:nvSpPr>
          <p:spPr>
            <a:xfrm>
              <a:off x="2971800" y="3124202"/>
              <a:ext cx="380984" cy="2209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638E7C3B-482C-A4F8-3CDC-0BF24794BA51}"/>
                </a:ext>
              </a:extLst>
            </p:cNvPr>
            <p:cNvSpPr txBox="1"/>
            <p:nvPr/>
          </p:nvSpPr>
          <p:spPr>
            <a:xfrm>
              <a:off x="3076286" y="2286001"/>
              <a:ext cx="907889" cy="369332"/>
            </a:xfrm>
            <a:prstGeom prst="rect">
              <a:avLst/>
            </a:prstGeom>
            <a:noFill/>
          </p:spPr>
          <p:txBody>
            <a:bodyPr wrap="square" rtlCol="0">
              <a:spAutoFit/>
            </a:bodyPr>
            <a:lstStyle/>
            <a:p>
              <a:r>
                <a:rPr lang="en-US" dirty="0"/>
                <a:t>Up AS</a:t>
              </a:r>
            </a:p>
          </p:txBody>
        </p:sp>
        <p:sp>
          <p:nvSpPr>
            <p:cNvPr id="36" name="TextBox 35">
              <a:extLst>
                <a:ext uri="{FF2B5EF4-FFF2-40B4-BE49-F238E27FC236}">
                  <a16:creationId xmlns:a16="http://schemas.microsoft.com/office/drawing/2014/main" id="{3190D132-0F2A-D8C4-C83C-887D9FF7DC07}"/>
                </a:ext>
              </a:extLst>
            </p:cNvPr>
            <p:cNvSpPr txBox="1"/>
            <p:nvPr/>
          </p:nvSpPr>
          <p:spPr>
            <a:xfrm>
              <a:off x="3352784" y="4267200"/>
              <a:ext cx="1190914" cy="369332"/>
            </a:xfrm>
            <a:prstGeom prst="rect">
              <a:avLst/>
            </a:prstGeom>
            <a:noFill/>
          </p:spPr>
          <p:txBody>
            <a:bodyPr wrap="square" rtlCol="0">
              <a:spAutoFit/>
            </a:bodyPr>
            <a:lstStyle/>
            <a:p>
              <a:r>
                <a:rPr lang="en-US" dirty="0"/>
                <a:t>Down AS</a:t>
              </a:r>
            </a:p>
          </p:txBody>
        </p:sp>
        <p:sp>
          <p:nvSpPr>
            <p:cNvPr id="38" name="TextBox 37">
              <a:extLst>
                <a:ext uri="{FF2B5EF4-FFF2-40B4-BE49-F238E27FC236}">
                  <a16:creationId xmlns:a16="http://schemas.microsoft.com/office/drawing/2014/main" id="{A5559A13-4997-AD0A-D957-A3C1D0C2FB31}"/>
                </a:ext>
              </a:extLst>
            </p:cNvPr>
            <p:cNvSpPr txBox="1"/>
            <p:nvPr/>
          </p:nvSpPr>
          <p:spPr>
            <a:xfrm>
              <a:off x="1055899" y="2373868"/>
              <a:ext cx="1197425" cy="369332"/>
            </a:xfrm>
            <a:prstGeom prst="rect">
              <a:avLst/>
            </a:prstGeom>
            <a:noFill/>
          </p:spPr>
          <p:txBody>
            <a:bodyPr wrap="square" rtlCol="0">
              <a:spAutoFit/>
            </a:bodyPr>
            <a:lstStyle/>
            <a:p>
              <a:r>
                <a:rPr lang="en-US" dirty="0"/>
                <a:t>ESR-Gen</a:t>
              </a:r>
            </a:p>
          </p:txBody>
        </p:sp>
        <p:sp>
          <p:nvSpPr>
            <p:cNvPr id="39" name="TextBox 38">
              <a:extLst>
                <a:ext uri="{FF2B5EF4-FFF2-40B4-BE49-F238E27FC236}">
                  <a16:creationId xmlns:a16="http://schemas.microsoft.com/office/drawing/2014/main" id="{7ACB661A-E6F2-D9AB-76DC-9B71F923F0DD}"/>
                </a:ext>
              </a:extLst>
            </p:cNvPr>
            <p:cNvSpPr txBox="1"/>
            <p:nvPr/>
          </p:nvSpPr>
          <p:spPr>
            <a:xfrm>
              <a:off x="1055899" y="4234934"/>
              <a:ext cx="1197425" cy="369332"/>
            </a:xfrm>
            <a:prstGeom prst="rect">
              <a:avLst/>
            </a:prstGeom>
            <a:noFill/>
          </p:spPr>
          <p:txBody>
            <a:bodyPr wrap="square" rtlCol="0">
              <a:spAutoFit/>
            </a:bodyPr>
            <a:lstStyle/>
            <a:p>
              <a:r>
                <a:rPr lang="en-US" dirty="0"/>
                <a:t>ESR-CLR</a:t>
              </a:r>
            </a:p>
          </p:txBody>
        </p:sp>
      </p:grpSp>
    </p:spTree>
    <p:extLst>
      <p:ext uri="{BB962C8B-B14F-4D97-AF65-F5344CB8AC3E}">
        <p14:creationId xmlns:p14="http://schemas.microsoft.com/office/powerpoint/2010/main" val="414381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1F05A-3E08-20CC-2701-924823C91E0C}"/>
              </a:ext>
            </a:extLst>
          </p:cNvPr>
          <p:cNvSpPr/>
          <p:nvPr/>
        </p:nvSpPr>
        <p:spPr>
          <a:xfrm>
            <a:off x="1610764" y="1582106"/>
            <a:ext cx="1215731" cy="10248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D11A5-3612-3C14-0F66-2CA8D3819815}"/>
              </a:ext>
            </a:extLst>
          </p:cNvPr>
          <p:cNvSpPr>
            <a:spLocks noGrp="1"/>
          </p:cNvSpPr>
          <p:nvPr>
            <p:ph type="title"/>
          </p:nvPr>
        </p:nvSpPr>
        <p:spPr/>
        <p:txBody>
          <a:bodyPr/>
          <a:lstStyle/>
          <a:p>
            <a:r>
              <a:rPr lang="en-US" sz="2400" dirty="0"/>
              <a:t>Example 1 – 50 MW </a:t>
            </a:r>
            <a:r>
              <a:rPr lang="en-US" sz="2400" dirty="0" err="1"/>
              <a:t>RegUp</a:t>
            </a:r>
            <a:r>
              <a:rPr lang="en-US" sz="2400" dirty="0"/>
              <a:t> and 0 MW </a:t>
            </a:r>
            <a:r>
              <a:rPr lang="en-US" sz="2400" dirty="0" err="1"/>
              <a:t>RegDown</a:t>
            </a:r>
            <a:endParaRPr lang="en-US" sz="2400" dirty="0"/>
          </a:p>
        </p:txBody>
      </p:sp>
      <p:sp>
        <p:nvSpPr>
          <p:cNvPr id="6" name="Content Placeholder 5">
            <a:extLst>
              <a:ext uri="{FF2B5EF4-FFF2-40B4-BE49-F238E27FC236}">
                <a16:creationId xmlns:a16="http://schemas.microsoft.com/office/drawing/2014/main" id="{90470E51-7AAB-1CD9-8F26-6E716ECFA65A}"/>
              </a:ext>
            </a:extLst>
          </p:cNvPr>
          <p:cNvSpPr>
            <a:spLocks noGrp="1"/>
          </p:cNvSpPr>
          <p:nvPr>
            <p:ph idx="1"/>
          </p:nvPr>
        </p:nvSpPr>
        <p:spPr>
          <a:xfrm>
            <a:off x="4572000" y="855406"/>
            <a:ext cx="4267200" cy="5064627"/>
          </a:xfrm>
        </p:spPr>
        <p:txBody>
          <a:bodyPr/>
          <a:lstStyle/>
          <a:p>
            <a:r>
              <a:rPr lang="en-US" sz="1400" dirty="0"/>
              <a:t>In this example the ESR has enough room to carry the Regulation AS responsibility without any overflow. i.e., </a:t>
            </a:r>
            <a:r>
              <a:rPr lang="en-US" sz="1400" dirty="0" err="1"/>
              <a:t>RegUp</a:t>
            </a:r>
            <a:r>
              <a:rPr lang="en-US" sz="1400" dirty="0"/>
              <a:t> on Gen and </a:t>
            </a:r>
            <a:r>
              <a:rPr lang="en-US" sz="1400" dirty="0" err="1"/>
              <a:t>RegDown</a:t>
            </a:r>
            <a:r>
              <a:rPr lang="en-US" sz="1400" dirty="0"/>
              <a:t> on CLR. </a:t>
            </a:r>
          </a:p>
          <a:p>
            <a:endParaRPr lang="en-US" sz="1400" dirty="0"/>
          </a:p>
          <a:p>
            <a:r>
              <a:rPr lang="en-US" sz="1400" dirty="0"/>
              <a:t>GR-HSL = 100</a:t>
            </a:r>
          </a:p>
          <a:p>
            <a:r>
              <a:rPr lang="en-US" sz="1400" dirty="0"/>
              <a:t>GR-REGUP-Responsibility (RGURS) = 50 MW</a:t>
            </a:r>
          </a:p>
          <a:p>
            <a:endParaRPr lang="en-US" sz="1400" dirty="0"/>
          </a:p>
          <a:p>
            <a:r>
              <a:rPr lang="en-US" sz="1400" dirty="0"/>
              <a:t>CLR-REGUP-Responsibility (RGURS) = 0</a:t>
            </a:r>
          </a:p>
          <a:p>
            <a:r>
              <a:rPr lang="en-US" sz="1400" dirty="0"/>
              <a:t>CLR-MPC = 100</a:t>
            </a:r>
          </a:p>
          <a:p>
            <a:endParaRPr lang="en-US" dirty="0"/>
          </a:p>
        </p:txBody>
      </p:sp>
      <p:sp>
        <p:nvSpPr>
          <p:cNvPr id="4" name="Slide Number Placeholder 3">
            <a:extLst>
              <a:ext uri="{FF2B5EF4-FFF2-40B4-BE49-F238E27FC236}">
                <a16:creationId xmlns:a16="http://schemas.microsoft.com/office/drawing/2014/main" id="{70E6C63E-5340-BBC0-5A4D-B759432CC0EC}"/>
              </a:ext>
            </a:extLst>
          </p:cNvPr>
          <p:cNvSpPr>
            <a:spLocks noGrp="1"/>
          </p:cNvSpPr>
          <p:nvPr>
            <p:ph type="sldNum" sz="quarter" idx="4"/>
          </p:nvPr>
        </p:nvSpPr>
        <p:spPr/>
        <p:txBody>
          <a:bodyPr/>
          <a:lstStyle/>
          <a:p>
            <a:fld id="{1D93BD3E-1E9A-4970-A6F7-E7AC52762E0C}" type="slidenum">
              <a:rPr lang="en-US" smtClean="0"/>
              <a:pPr/>
              <a:t>16</a:t>
            </a:fld>
            <a:endParaRPr lang="en-US" dirty="0"/>
          </a:p>
        </p:txBody>
      </p:sp>
      <p:grpSp>
        <p:nvGrpSpPr>
          <p:cNvPr id="24" name="Group 23">
            <a:extLst>
              <a:ext uri="{FF2B5EF4-FFF2-40B4-BE49-F238E27FC236}">
                <a16:creationId xmlns:a16="http://schemas.microsoft.com/office/drawing/2014/main" id="{026C4DCB-87DA-5802-A869-0240A66BEABD}"/>
              </a:ext>
            </a:extLst>
          </p:cNvPr>
          <p:cNvGrpSpPr/>
          <p:nvPr/>
        </p:nvGrpSpPr>
        <p:grpSpPr>
          <a:xfrm>
            <a:off x="285565" y="1371600"/>
            <a:ext cx="4591235" cy="4560113"/>
            <a:chOff x="-193911" y="1830514"/>
            <a:chExt cx="4591235" cy="4132541"/>
          </a:xfrm>
        </p:grpSpPr>
        <p:grpSp>
          <p:nvGrpSpPr>
            <p:cNvPr id="7" name="Group 6">
              <a:extLst>
                <a:ext uri="{FF2B5EF4-FFF2-40B4-BE49-F238E27FC236}">
                  <a16:creationId xmlns:a16="http://schemas.microsoft.com/office/drawing/2014/main" id="{0E184CBE-0B33-DC61-1D07-AC0044A4653E}"/>
                </a:ext>
              </a:extLst>
            </p:cNvPr>
            <p:cNvGrpSpPr/>
            <p:nvPr/>
          </p:nvGrpSpPr>
          <p:grpSpPr>
            <a:xfrm>
              <a:off x="-142532" y="2000655"/>
              <a:ext cx="4539856" cy="3962400"/>
              <a:chOff x="-94290" y="1524000"/>
              <a:chExt cx="4823597" cy="3962400"/>
            </a:xfrm>
          </p:grpSpPr>
          <p:cxnSp>
            <p:nvCxnSpPr>
              <p:cNvPr id="8" name="Straight Connector 7">
                <a:extLst>
                  <a:ext uri="{FF2B5EF4-FFF2-40B4-BE49-F238E27FC236}">
                    <a16:creationId xmlns:a16="http://schemas.microsoft.com/office/drawing/2014/main" id="{1E2D218C-8A15-EDDB-5910-C81A949FEBC8}"/>
                  </a:ext>
                </a:extLst>
              </p:cNvPr>
              <p:cNvCxnSpPr>
                <a:cxnSpLocks/>
              </p:cNvCxnSpPr>
              <p:nvPr/>
            </p:nvCxnSpPr>
            <p:spPr>
              <a:xfrm>
                <a:off x="2590800"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894A37-1910-585C-9C9B-163B0D1E0967}"/>
                  </a:ext>
                </a:extLst>
              </p:cNvPr>
              <p:cNvCxnSpPr>
                <a:cxnSpLocks/>
              </p:cNvCxnSpPr>
              <p:nvPr/>
            </p:nvCxnSpPr>
            <p:spPr>
              <a:xfrm>
                <a:off x="1219200"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FDD3C5-2FEF-56EE-DEF9-BC10F58252AE}"/>
                  </a:ext>
                </a:extLst>
              </p:cNvPr>
              <p:cNvCxnSpPr>
                <a:cxnSpLocks/>
              </p:cNvCxnSpPr>
              <p:nvPr/>
            </p:nvCxnSpPr>
            <p:spPr>
              <a:xfrm>
                <a:off x="1219200"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23CF23-79AD-D0A1-D6DD-F9719ED41CB9}"/>
                  </a:ext>
                </a:extLst>
              </p:cNvPr>
              <p:cNvCxnSpPr>
                <a:cxnSpLocks/>
              </p:cNvCxnSpPr>
              <p:nvPr/>
            </p:nvCxnSpPr>
            <p:spPr>
              <a:xfrm>
                <a:off x="1197426" y="3505200"/>
                <a:ext cx="26125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9AC2B0-6480-096D-F618-6079D9948989}"/>
                  </a:ext>
                </a:extLst>
              </p:cNvPr>
              <p:cNvSpPr txBox="1"/>
              <p:nvPr/>
            </p:nvSpPr>
            <p:spPr>
              <a:xfrm>
                <a:off x="381000" y="3288268"/>
                <a:ext cx="696685" cy="369332"/>
              </a:xfrm>
              <a:prstGeom prst="rect">
                <a:avLst/>
              </a:prstGeom>
              <a:noFill/>
            </p:spPr>
            <p:txBody>
              <a:bodyPr wrap="square" rtlCol="0">
                <a:spAutoFit/>
              </a:bodyPr>
              <a:lstStyle/>
              <a:p>
                <a:r>
                  <a:rPr lang="en-US" dirty="0"/>
                  <a:t>0</a:t>
                </a:r>
              </a:p>
            </p:txBody>
          </p:sp>
          <p:sp>
            <p:nvSpPr>
              <p:cNvPr id="15" name="TextBox 14">
                <a:extLst>
                  <a:ext uri="{FF2B5EF4-FFF2-40B4-BE49-F238E27FC236}">
                    <a16:creationId xmlns:a16="http://schemas.microsoft.com/office/drawing/2014/main" id="{AB68B062-7751-F966-07E0-4DDAC07ACD1B}"/>
                  </a:ext>
                </a:extLst>
              </p:cNvPr>
              <p:cNvSpPr txBox="1"/>
              <p:nvPr/>
            </p:nvSpPr>
            <p:spPr>
              <a:xfrm>
                <a:off x="1194911" y="1830811"/>
                <a:ext cx="1514764" cy="371148"/>
              </a:xfrm>
              <a:prstGeom prst="rect">
                <a:avLst/>
              </a:prstGeom>
              <a:noFill/>
            </p:spPr>
            <p:txBody>
              <a:bodyPr wrap="square" rtlCol="0">
                <a:spAutoFit/>
              </a:bodyPr>
              <a:lstStyle/>
              <a:p>
                <a:r>
                  <a:rPr lang="en-US" sz="1600" dirty="0"/>
                  <a:t>RGURS</a:t>
                </a:r>
                <a:r>
                  <a:rPr lang="en-US" dirty="0"/>
                  <a:t>=50</a:t>
                </a:r>
              </a:p>
            </p:txBody>
          </p:sp>
          <p:sp>
            <p:nvSpPr>
              <p:cNvPr id="16" name="TextBox 15">
                <a:extLst>
                  <a:ext uri="{FF2B5EF4-FFF2-40B4-BE49-F238E27FC236}">
                    <a16:creationId xmlns:a16="http://schemas.microsoft.com/office/drawing/2014/main" id="{9E887391-4926-5E24-7AF8-C96EEB529B05}"/>
                  </a:ext>
                </a:extLst>
              </p:cNvPr>
              <p:cNvSpPr txBox="1"/>
              <p:nvPr/>
            </p:nvSpPr>
            <p:spPr>
              <a:xfrm>
                <a:off x="3052618" y="4355068"/>
                <a:ext cx="1676689" cy="334702"/>
              </a:xfrm>
              <a:prstGeom prst="rect">
                <a:avLst/>
              </a:prstGeom>
              <a:noFill/>
            </p:spPr>
            <p:txBody>
              <a:bodyPr wrap="square" rtlCol="0">
                <a:spAutoFit/>
              </a:bodyPr>
              <a:lstStyle/>
              <a:p>
                <a:r>
                  <a:rPr lang="en-US" sz="1600" dirty="0"/>
                  <a:t>RGDRS</a:t>
                </a:r>
                <a:r>
                  <a:rPr lang="en-US" dirty="0"/>
                  <a:t> = 0</a:t>
                </a:r>
              </a:p>
            </p:txBody>
          </p:sp>
          <p:sp>
            <p:nvSpPr>
              <p:cNvPr id="17" name="TextBox 16">
                <a:extLst>
                  <a:ext uri="{FF2B5EF4-FFF2-40B4-BE49-F238E27FC236}">
                    <a16:creationId xmlns:a16="http://schemas.microsoft.com/office/drawing/2014/main" id="{472E2F21-8F0B-6C36-6D07-4C0A75886FE4}"/>
                  </a:ext>
                </a:extLst>
              </p:cNvPr>
              <p:cNvSpPr txBox="1"/>
              <p:nvPr/>
            </p:nvSpPr>
            <p:spPr>
              <a:xfrm>
                <a:off x="-94290" y="2628890"/>
                <a:ext cx="1291716" cy="456107"/>
              </a:xfrm>
              <a:prstGeom prst="rect">
                <a:avLst/>
              </a:prstGeom>
              <a:noFill/>
            </p:spPr>
            <p:txBody>
              <a:bodyPr wrap="square" rtlCol="0">
                <a:spAutoFit/>
              </a:bodyPr>
              <a:lstStyle/>
              <a:p>
                <a:r>
                  <a:rPr lang="en-US" sz="1600" dirty="0"/>
                  <a:t>ESR-Gen</a:t>
                </a:r>
                <a:endParaRPr lang="en-US" dirty="0"/>
              </a:p>
            </p:txBody>
          </p:sp>
          <p:sp>
            <p:nvSpPr>
              <p:cNvPr id="18" name="TextBox 17">
                <a:extLst>
                  <a:ext uri="{FF2B5EF4-FFF2-40B4-BE49-F238E27FC236}">
                    <a16:creationId xmlns:a16="http://schemas.microsoft.com/office/drawing/2014/main" id="{23E32695-779D-D44B-CFD4-CD23C70D7AAB}"/>
                  </a:ext>
                </a:extLst>
              </p:cNvPr>
              <p:cNvSpPr txBox="1"/>
              <p:nvPr/>
            </p:nvSpPr>
            <p:spPr>
              <a:xfrm>
                <a:off x="1251308" y="4234934"/>
                <a:ext cx="1372974" cy="456107"/>
              </a:xfrm>
              <a:prstGeom prst="rect">
                <a:avLst/>
              </a:prstGeom>
              <a:noFill/>
            </p:spPr>
            <p:txBody>
              <a:bodyPr wrap="square" rtlCol="0">
                <a:spAutoFit/>
              </a:bodyPr>
              <a:lstStyle/>
              <a:p>
                <a:r>
                  <a:rPr lang="en-US" sz="1600" dirty="0"/>
                  <a:t>ESR-CLR</a:t>
                </a:r>
                <a:endParaRPr lang="en-US" dirty="0"/>
              </a:p>
            </p:txBody>
          </p:sp>
        </p:grpSp>
        <p:sp>
          <p:nvSpPr>
            <p:cNvPr id="20" name="TextBox 19">
              <a:extLst>
                <a:ext uri="{FF2B5EF4-FFF2-40B4-BE49-F238E27FC236}">
                  <a16:creationId xmlns:a16="http://schemas.microsoft.com/office/drawing/2014/main" id="{E5A91DEC-BC01-9967-3618-67FAEB3CEABB}"/>
                </a:ext>
              </a:extLst>
            </p:cNvPr>
            <p:cNvSpPr txBox="1"/>
            <p:nvPr/>
          </p:nvSpPr>
          <p:spPr>
            <a:xfrm>
              <a:off x="-125504" y="1830514"/>
              <a:ext cx="1086008" cy="306810"/>
            </a:xfrm>
            <a:prstGeom prst="rect">
              <a:avLst/>
            </a:prstGeom>
            <a:noFill/>
          </p:spPr>
          <p:txBody>
            <a:bodyPr wrap="square" rtlCol="0">
              <a:spAutoFit/>
            </a:bodyPr>
            <a:lstStyle/>
            <a:p>
              <a:r>
                <a:rPr lang="en-US" sz="1600" dirty="0"/>
                <a:t>HSL =100</a:t>
              </a:r>
              <a:endParaRPr lang="en-US" dirty="0"/>
            </a:p>
          </p:txBody>
        </p:sp>
        <p:sp>
          <p:nvSpPr>
            <p:cNvPr id="21" name="TextBox 20">
              <a:extLst>
                <a:ext uri="{FF2B5EF4-FFF2-40B4-BE49-F238E27FC236}">
                  <a16:creationId xmlns:a16="http://schemas.microsoft.com/office/drawing/2014/main" id="{FB5DE4B7-7B5C-E02B-5A5F-37D2D57AD8C3}"/>
                </a:ext>
              </a:extLst>
            </p:cNvPr>
            <p:cNvSpPr txBox="1"/>
            <p:nvPr/>
          </p:nvSpPr>
          <p:spPr>
            <a:xfrm>
              <a:off x="-193911" y="5656245"/>
              <a:ext cx="1922817" cy="306810"/>
            </a:xfrm>
            <a:prstGeom prst="rect">
              <a:avLst/>
            </a:prstGeom>
            <a:noFill/>
          </p:spPr>
          <p:txBody>
            <a:bodyPr wrap="square" rtlCol="0">
              <a:spAutoFit/>
            </a:bodyPr>
            <a:lstStyle/>
            <a:p>
              <a:r>
                <a:rPr lang="en-US" sz="1600" dirty="0"/>
                <a:t>HASL = MPC =100</a:t>
              </a:r>
              <a:endParaRPr lang="en-US" dirty="0"/>
            </a:p>
          </p:txBody>
        </p:sp>
        <p:sp>
          <p:nvSpPr>
            <p:cNvPr id="22" name="TextBox 21">
              <a:extLst>
                <a:ext uri="{FF2B5EF4-FFF2-40B4-BE49-F238E27FC236}">
                  <a16:creationId xmlns:a16="http://schemas.microsoft.com/office/drawing/2014/main" id="{4C7B6AE0-AD81-1687-E085-63CF23E8DCC4}"/>
                </a:ext>
              </a:extLst>
            </p:cNvPr>
            <p:cNvSpPr txBox="1"/>
            <p:nvPr/>
          </p:nvSpPr>
          <p:spPr>
            <a:xfrm>
              <a:off x="2360734" y="3561652"/>
              <a:ext cx="1425660" cy="497572"/>
            </a:xfrm>
            <a:prstGeom prst="rect">
              <a:avLst/>
            </a:prstGeom>
            <a:noFill/>
          </p:spPr>
          <p:txBody>
            <a:bodyPr wrap="square" rtlCol="0">
              <a:spAutoFit/>
            </a:bodyPr>
            <a:lstStyle/>
            <a:p>
              <a:r>
                <a:rPr lang="en-US" sz="1600" dirty="0"/>
                <a:t>RGDRS</a:t>
              </a:r>
              <a:r>
                <a:rPr lang="en-US" dirty="0"/>
                <a:t>=0</a:t>
              </a:r>
            </a:p>
          </p:txBody>
        </p:sp>
        <p:sp>
          <p:nvSpPr>
            <p:cNvPr id="23" name="TextBox 22">
              <a:extLst>
                <a:ext uri="{FF2B5EF4-FFF2-40B4-BE49-F238E27FC236}">
                  <a16:creationId xmlns:a16="http://schemas.microsoft.com/office/drawing/2014/main" id="{0F427B9C-2067-2C7F-38B6-59627D12BBB5}"/>
                </a:ext>
              </a:extLst>
            </p:cNvPr>
            <p:cNvSpPr txBox="1"/>
            <p:nvPr/>
          </p:nvSpPr>
          <p:spPr>
            <a:xfrm>
              <a:off x="2819264" y="4499709"/>
              <a:ext cx="1425660" cy="497572"/>
            </a:xfrm>
            <a:prstGeom prst="rect">
              <a:avLst/>
            </a:prstGeom>
            <a:noFill/>
          </p:spPr>
          <p:txBody>
            <a:bodyPr wrap="square" rtlCol="0">
              <a:spAutoFit/>
            </a:bodyPr>
            <a:lstStyle/>
            <a:p>
              <a:r>
                <a:rPr lang="en-US" sz="1600" dirty="0"/>
                <a:t>RGURS</a:t>
              </a:r>
              <a:r>
                <a:rPr lang="en-US" dirty="0"/>
                <a:t>=0</a:t>
              </a:r>
            </a:p>
          </p:txBody>
        </p:sp>
      </p:grpSp>
      <p:sp>
        <p:nvSpPr>
          <p:cNvPr id="29" name="TextBox 28">
            <a:extLst>
              <a:ext uri="{FF2B5EF4-FFF2-40B4-BE49-F238E27FC236}">
                <a16:creationId xmlns:a16="http://schemas.microsoft.com/office/drawing/2014/main" id="{B79870DD-6A2B-7028-4A35-97985DCC30B1}"/>
              </a:ext>
            </a:extLst>
          </p:cNvPr>
          <p:cNvSpPr txBox="1"/>
          <p:nvPr/>
        </p:nvSpPr>
        <p:spPr>
          <a:xfrm>
            <a:off x="360656" y="2313883"/>
            <a:ext cx="1215732" cy="338554"/>
          </a:xfrm>
          <a:prstGeom prst="rect">
            <a:avLst/>
          </a:prstGeom>
          <a:noFill/>
        </p:spPr>
        <p:txBody>
          <a:bodyPr wrap="square" rtlCol="0">
            <a:spAutoFit/>
          </a:bodyPr>
          <a:lstStyle/>
          <a:p>
            <a:r>
              <a:rPr lang="en-US" sz="1600" dirty="0"/>
              <a:t>HASL = 50</a:t>
            </a:r>
            <a:endParaRPr lang="en-US" dirty="0"/>
          </a:p>
        </p:txBody>
      </p:sp>
      <p:cxnSp>
        <p:nvCxnSpPr>
          <p:cNvPr id="5" name="Straight Connector 4">
            <a:extLst>
              <a:ext uri="{FF2B5EF4-FFF2-40B4-BE49-F238E27FC236}">
                <a16:creationId xmlns:a16="http://schemas.microsoft.com/office/drawing/2014/main" id="{726D74D0-AB91-7565-7104-B892BC896CCD}"/>
              </a:ext>
            </a:extLst>
          </p:cNvPr>
          <p:cNvCxnSpPr>
            <a:cxnSpLocks/>
          </p:cNvCxnSpPr>
          <p:nvPr/>
        </p:nvCxnSpPr>
        <p:spPr>
          <a:xfrm>
            <a:off x="381317" y="2606947"/>
            <a:ext cx="245889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13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8942D-936D-F12D-E0B3-EB3ADB7399EA}"/>
              </a:ext>
            </a:extLst>
          </p:cNvPr>
          <p:cNvSpPr/>
          <p:nvPr/>
        </p:nvSpPr>
        <p:spPr>
          <a:xfrm>
            <a:off x="1579784" y="4860438"/>
            <a:ext cx="1238314" cy="102484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26AFDF-0F89-27C0-2FC0-A09F91DC061B}"/>
              </a:ext>
            </a:extLst>
          </p:cNvPr>
          <p:cNvSpPr/>
          <p:nvPr/>
        </p:nvSpPr>
        <p:spPr>
          <a:xfrm>
            <a:off x="1610764" y="1582106"/>
            <a:ext cx="1215731" cy="10248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D11A5-3612-3C14-0F66-2CA8D3819815}"/>
              </a:ext>
            </a:extLst>
          </p:cNvPr>
          <p:cNvSpPr>
            <a:spLocks noGrp="1"/>
          </p:cNvSpPr>
          <p:nvPr>
            <p:ph type="title"/>
          </p:nvPr>
        </p:nvSpPr>
        <p:spPr/>
        <p:txBody>
          <a:bodyPr/>
          <a:lstStyle/>
          <a:p>
            <a:r>
              <a:rPr lang="en-US" sz="2400" dirty="0"/>
              <a:t>Example 2 – 50 MW </a:t>
            </a:r>
            <a:r>
              <a:rPr lang="en-US" sz="2400" dirty="0" err="1"/>
              <a:t>RegUp</a:t>
            </a:r>
            <a:r>
              <a:rPr lang="en-US" sz="2400" dirty="0"/>
              <a:t> and 50 MW </a:t>
            </a:r>
            <a:r>
              <a:rPr lang="en-US" sz="2400" dirty="0" err="1"/>
              <a:t>RegDown</a:t>
            </a:r>
            <a:endParaRPr lang="en-US" sz="2400" dirty="0"/>
          </a:p>
        </p:txBody>
      </p:sp>
      <p:sp>
        <p:nvSpPr>
          <p:cNvPr id="4" name="Slide Number Placeholder 3">
            <a:extLst>
              <a:ext uri="{FF2B5EF4-FFF2-40B4-BE49-F238E27FC236}">
                <a16:creationId xmlns:a16="http://schemas.microsoft.com/office/drawing/2014/main" id="{70E6C63E-5340-BBC0-5A4D-B759432CC0EC}"/>
              </a:ext>
            </a:extLst>
          </p:cNvPr>
          <p:cNvSpPr>
            <a:spLocks noGrp="1"/>
          </p:cNvSpPr>
          <p:nvPr>
            <p:ph type="sldNum" sz="quarter" idx="4"/>
          </p:nvPr>
        </p:nvSpPr>
        <p:spPr/>
        <p:txBody>
          <a:bodyPr/>
          <a:lstStyle/>
          <a:p>
            <a:fld id="{1D93BD3E-1E9A-4970-A6F7-E7AC52762E0C}" type="slidenum">
              <a:rPr lang="en-US" smtClean="0"/>
              <a:pPr/>
              <a:t>17</a:t>
            </a:fld>
            <a:endParaRPr lang="en-US" dirty="0"/>
          </a:p>
        </p:txBody>
      </p:sp>
      <p:grpSp>
        <p:nvGrpSpPr>
          <p:cNvPr id="24" name="Group 23">
            <a:extLst>
              <a:ext uri="{FF2B5EF4-FFF2-40B4-BE49-F238E27FC236}">
                <a16:creationId xmlns:a16="http://schemas.microsoft.com/office/drawing/2014/main" id="{026C4DCB-87DA-5802-A869-0240A66BEABD}"/>
              </a:ext>
            </a:extLst>
          </p:cNvPr>
          <p:cNvGrpSpPr/>
          <p:nvPr/>
        </p:nvGrpSpPr>
        <p:grpSpPr>
          <a:xfrm>
            <a:off x="286981" y="1371600"/>
            <a:ext cx="4238568" cy="4729390"/>
            <a:chOff x="-192495" y="1830514"/>
            <a:chExt cx="4238568" cy="4285946"/>
          </a:xfrm>
        </p:grpSpPr>
        <p:grpSp>
          <p:nvGrpSpPr>
            <p:cNvPr id="7" name="Group 6">
              <a:extLst>
                <a:ext uri="{FF2B5EF4-FFF2-40B4-BE49-F238E27FC236}">
                  <a16:creationId xmlns:a16="http://schemas.microsoft.com/office/drawing/2014/main" id="{0E184CBE-0B33-DC61-1D07-AC0044A4653E}"/>
                </a:ext>
              </a:extLst>
            </p:cNvPr>
            <p:cNvGrpSpPr/>
            <p:nvPr/>
          </p:nvGrpSpPr>
          <p:grpSpPr>
            <a:xfrm>
              <a:off x="304800" y="2000655"/>
              <a:ext cx="3741273" cy="3962400"/>
              <a:chOff x="381000" y="1524000"/>
              <a:chExt cx="3975103" cy="3962400"/>
            </a:xfrm>
          </p:grpSpPr>
          <p:cxnSp>
            <p:nvCxnSpPr>
              <p:cNvPr id="8" name="Straight Connector 7">
                <a:extLst>
                  <a:ext uri="{FF2B5EF4-FFF2-40B4-BE49-F238E27FC236}">
                    <a16:creationId xmlns:a16="http://schemas.microsoft.com/office/drawing/2014/main" id="{1E2D218C-8A15-EDDB-5910-C81A949FEBC8}"/>
                  </a:ext>
                </a:extLst>
              </p:cNvPr>
              <p:cNvCxnSpPr>
                <a:cxnSpLocks/>
              </p:cNvCxnSpPr>
              <p:nvPr/>
            </p:nvCxnSpPr>
            <p:spPr>
              <a:xfrm>
                <a:off x="2590800"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894A37-1910-585C-9C9B-163B0D1E0967}"/>
                  </a:ext>
                </a:extLst>
              </p:cNvPr>
              <p:cNvCxnSpPr>
                <a:cxnSpLocks/>
              </p:cNvCxnSpPr>
              <p:nvPr/>
            </p:nvCxnSpPr>
            <p:spPr>
              <a:xfrm>
                <a:off x="1219200"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FDD3C5-2FEF-56EE-DEF9-BC10F58252AE}"/>
                  </a:ext>
                </a:extLst>
              </p:cNvPr>
              <p:cNvCxnSpPr>
                <a:cxnSpLocks/>
              </p:cNvCxnSpPr>
              <p:nvPr/>
            </p:nvCxnSpPr>
            <p:spPr>
              <a:xfrm>
                <a:off x="1219200"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23CF23-79AD-D0A1-D6DD-F9719ED41CB9}"/>
                  </a:ext>
                </a:extLst>
              </p:cNvPr>
              <p:cNvCxnSpPr>
                <a:cxnSpLocks/>
              </p:cNvCxnSpPr>
              <p:nvPr/>
            </p:nvCxnSpPr>
            <p:spPr>
              <a:xfrm>
                <a:off x="1197426" y="3505200"/>
                <a:ext cx="26125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9AC2B0-6480-096D-F618-6079D9948989}"/>
                  </a:ext>
                </a:extLst>
              </p:cNvPr>
              <p:cNvSpPr txBox="1"/>
              <p:nvPr/>
            </p:nvSpPr>
            <p:spPr>
              <a:xfrm>
                <a:off x="381000" y="3288268"/>
                <a:ext cx="696685" cy="369332"/>
              </a:xfrm>
              <a:prstGeom prst="rect">
                <a:avLst/>
              </a:prstGeom>
              <a:noFill/>
            </p:spPr>
            <p:txBody>
              <a:bodyPr wrap="square" rtlCol="0">
                <a:spAutoFit/>
              </a:bodyPr>
              <a:lstStyle/>
              <a:p>
                <a:r>
                  <a:rPr lang="en-US" dirty="0"/>
                  <a:t>0</a:t>
                </a:r>
              </a:p>
            </p:txBody>
          </p:sp>
          <p:sp>
            <p:nvSpPr>
              <p:cNvPr id="15" name="TextBox 14">
                <a:extLst>
                  <a:ext uri="{FF2B5EF4-FFF2-40B4-BE49-F238E27FC236}">
                    <a16:creationId xmlns:a16="http://schemas.microsoft.com/office/drawing/2014/main" id="{AB68B062-7751-F966-07E0-4DDAC07ACD1B}"/>
                  </a:ext>
                </a:extLst>
              </p:cNvPr>
              <p:cNvSpPr txBox="1"/>
              <p:nvPr/>
            </p:nvSpPr>
            <p:spPr>
              <a:xfrm>
                <a:off x="1214145" y="1844676"/>
                <a:ext cx="1514764" cy="371148"/>
              </a:xfrm>
              <a:prstGeom prst="rect">
                <a:avLst/>
              </a:prstGeom>
              <a:noFill/>
            </p:spPr>
            <p:txBody>
              <a:bodyPr wrap="square" rtlCol="0">
                <a:spAutoFit/>
              </a:bodyPr>
              <a:lstStyle/>
              <a:p>
                <a:r>
                  <a:rPr lang="en-US" sz="1600" dirty="0"/>
                  <a:t>RGURS</a:t>
                </a:r>
                <a:r>
                  <a:rPr lang="en-US" dirty="0"/>
                  <a:t>=50</a:t>
                </a:r>
              </a:p>
            </p:txBody>
          </p:sp>
          <p:sp>
            <p:nvSpPr>
              <p:cNvPr id="16" name="TextBox 15">
                <a:extLst>
                  <a:ext uri="{FF2B5EF4-FFF2-40B4-BE49-F238E27FC236}">
                    <a16:creationId xmlns:a16="http://schemas.microsoft.com/office/drawing/2014/main" id="{9E887391-4926-5E24-7AF8-C96EEB529B05}"/>
                  </a:ext>
                </a:extLst>
              </p:cNvPr>
              <p:cNvSpPr txBox="1"/>
              <p:nvPr/>
            </p:nvSpPr>
            <p:spPr>
              <a:xfrm>
                <a:off x="1129748" y="4756931"/>
                <a:ext cx="1636324" cy="334702"/>
              </a:xfrm>
              <a:prstGeom prst="rect">
                <a:avLst/>
              </a:prstGeom>
              <a:noFill/>
            </p:spPr>
            <p:txBody>
              <a:bodyPr wrap="square" rtlCol="0">
                <a:spAutoFit/>
              </a:bodyPr>
              <a:lstStyle/>
              <a:p>
                <a:r>
                  <a:rPr lang="en-US" sz="1600" dirty="0"/>
                  <a:t>RGDRS</a:t>
                </a:r>
                <a:r>
                  <a:rPr lang="en-US" dirty="0"/>
                  <a:t> = 50</a:t>
                </a:r>
              </a:p>
            </p:txBody>
          </p:sp>
          <p:sp>
            <p:nvSpPr>
              <p:cNvPr id="17" name="TextBox 16">
                <a:extLst>
                  <a:ext uri="{FF2B5EF4-FFF2-40B4-BE49-F238E27FC236}">
                    <a16:creationId xmlns:a16="http://schemas.microsoft.com/office/drawing/2014/main" id="{472E2F21-8F0B-6C36-6D07-4C0A75886FE4}"/>
                  </a:ext>
                </a:extLst>
              </p:cNvPr>
              <p:cNvSpPr txBox="1"/>
              <p:nvPr/>
            </p:nvSpPr>
            <p:spPr>
              <a:xfrm>
                <a:off x="2791722" y="2381303"/>
                <a:ext cx="1291716" cy="456107"/>
              </a:xfrm>
              <a:prstGeom prst="rect">
                <a:avLst/>
              </a:prstGeom>
              <a:noFill/>
            </p:spPr>
            <p:txBody>
              <a:bodyPr wrap="square" rtlCol="0">
                <a:spAutoFit/>
              </a:bodyPr>
              <a:lstStyle/>
              <a:p>
                <a:r>
                  <a:rPr lang="en-US" sz="1600" dirty="0"/>
                  <a:t>ESR-Gen</a:t>
                </a:r>
                <a:endParaRPr lang="en-US" dirty="0"/>
              </a:p>
            </p:txBody>
          </p:sp>
          <p:sp>
            <p:nvSpPr>
              <p:cNvPr id="18" name="TextBox 17">
                <a:extLst>
                  <a:ext uri="{FF2B5EF4-FFF2-40B4-BE49-F238E27FC236}">
                    <a16:creationId xmlns:a16="http://schemas.microsoft.com/office/drawing/2014/main" id="{23E32695-779D-D44B-CFD4-CD23C70D7AAB}"/>
                  </a:ext>
                </a:extLst>
              </p:cNvPr>
              <p:cNvSpPr txBox="1"/>
              <p:nvPr/>
            </p:nvSpPr>
            <p:spPr>
              <a:xfrm>
                <a:off x="2983129" y="4503233"/>
                <a:ext cx="1372974" cy="456107"/>
              </a:xfrm>
              <a:prstGeom prst="rect">
                <a:avLst/>
              </a:prstGeom>
              <a:noFill/>
            </p:spPr>
            <p:txBody>
              <a:bodyPr wrap="square" rtlCol="0">
                <a:spAutoFit/>
              </a:bodyPr>
              <a:lstStyle/>
              <a:p>
                <a:r>
                  <a:rPr lang="en-US" sz="1600" dirty="0"/>
                  <a:t>ESR-CLR</a:t>
                </a:r>
                <a:endParaRPr lang="en-US" dirty="0"/>
              </a:p>
            </p:txBody>
          </p:sp>
        </p:grpSp>
        <p:sp>
          <p:nvSpPr>
            <p:cNvPr id="20" name="TextBox 19">
              <a:extLst>
                <a:ext uri="{FF2B5EF4-FFF2-40B4-BE49-F238E27FC236}">
                  <a16:creationId xmlns:a16="http://schemas.microsoft.com/office/drawing/2014/main" id="{E5A91DEC-BC01-9967-3618-67FAEB3CEABB}"/>
                </a:ext>
              </a:extLst>
            </p:cNvPr>
            <p:cNvSpPr txBox="1"/>
            <p:nvPr/>
          </p:nvSpPr>
          <p:spPr>
            <a:xfrm>
              <a:off x="-125504" y="1830514"/>
              <a:ext cx="1086008" cy="306810"/>
            </a:xfrm>
            <a:prstGeom prst="rect">
              <a:avLst/>
            </a:prstGeom>
            <a:noFill/>
          </p:spPr>
          <p:txBody>
            <a:bodyPr wrap="square" rtlCol="0">
              <a:spAutoFit/>
            </a:bodyPr>
            <a:lstStyle/>
            <a:p>
              <a:r>
                <a:rPr lang="en-US" sz="1600" dirty="0"/>
                <a:t>HSL =100</a:t>
              </a:r>
              <a:endParaRPr lang="en-US" dirty="0"/>
            </a:p>
          </p:txBody>
        </p:sp>
        <p:sp>
          <p:nvSpPr>
            <p:cNvPr id="21" name="TextBox 20">
              <a:extLst>
                <a:ext uri="{FF2B5EF4-FFF2-40B4-BE49-F238E27FC236}">
                  <a16:creationId xmlns:a16="http://schemas.microsoft.com/office/drawing/2014/main" id="{FB5DE4B7-7B5C-E02B-5A5F-37D2D57AD8C3}"/>
                </a:ext>
              </a:extLst>
            </p:cNvPr>
            <p:cNvSpPr txBox="1"/>
            <p:nvPr/>
          </p:nvSpPr>
          <p:spPr>
            <a:xfrm>
              <a:off x="-192495" y="5809650"/>
              <a:ext cx="1197179" cy="306810"/>
            </a:xfrm>
            <a:prstGeom prst="rect">
              <a:avLst/>
            </a:prstGeom>
            <a:noFill/>
          </p:spPr>
          <p:txBody>
            <a:bodyPr wrap="square" rtlCol="0">
              <a:spAutoFit/>
            </a:bodyPr>
            <a:lstStyle/>
            <a:p>
              <a:r>
                <a:rPr lang="en-US" sz="1600" dirty="0"/>
                <a:t>MPC =100</a:t>
              </a:r>
              <a:endParaRPr lang="en-US" dirty="0"/>
            </a:p>
          </p:txBody>
        </p:sp>
        <p:sp>
          <p:nvSpPr>
            <p:cNvPr id="22" name="TextBox 21">
              <a:extLst>
                <a:ext uri="{FF2B5EF4-FFF2-40B4-BE49-F238E27FC236}">
                  <a16:creationId xmlns:a16="http://schemas.microsoft.com/office/drawing/2014/main" id="{4C7B6AE0-AD81-1687-E085-63CF23E8DCC4}"/>
                </a:ext>
              </a:extLst>
            </p:cNvPr>
            <p:cNvSpPr txBox="1"/>
            <p:nvPr/>
          </p:nvSpPr>
          <p:spPr>
            <a:xfrm>
              <a:off x="1123913" y="3600365"/>
              <a:ext cx="1425660" cy="497572"/>
            </a:xfrm>
            <a:prstGeom prst="rect">
              <a:avLst/>
            </a:prstGeom>
            <a:noFill/>
          </p:spPr>
          <p:txBody>
            <a:bodyPr wrap="square" rtlCol="0">
              <a:spAutoFit/>
            </a:bodyPr>
            <a:lstStyle/>
            <a:p>
              <a:r>
                <a:rPr lang="en-US" sz="1600" dirty="0"/>
                <a:t>RGDRS</a:t>
              </a:r>
              <a:r>
                <a:rPr lang="en-US" dirty="0"/>
                <a:t>=0</a:t>
              </a:r>
            </a:p>
          </p:txBody>
        </p:sp>
        <p:sp>
          <p:nvSpPr>
            <p:cNvPr id="23" name="TextBox 22">
              <a:extLst>
                <a:ext uri="{FF2B5EF4-FFF2-40B4-BE49-F238E27FC236}">
                  <a16:creationId xmlns:a16="http://schemas.microsoft.com/office/drawing/2014/main" id="{0F427B9C-2067-2C7F-38B6-59627D12BBB5}"/>
                </a:ext>
              </a:extLst>
            </p:cNvPr>
            <p:cNvSpPr txBox="1"/>
            <p:nvPr/>
          </p:nvSpPr>
          <p:spPr>
            <a:xfrm>
              <a:off x="1148055" y="4084628"/>
              <a:ext cx="1425660" cy="497572"/>
            </a:xfrm>
            <a:prstGeom prst="rect">
              <a:avLst/>
            </a:prstGeom>
            <a:noFill/>
          </p:spPr>
          <p:txBody>
            <a:bodyPr wrap="square" rtlCol="0">
              <a:spAutoFit/>
            </a:bodyPr>
            <a:lstStyle/>
            <a:p>
              <a:r>
                <a:rPr lang="en-US" sz="1600" dirty="0"/>
                <a:t>RGURS</a:t>
              </a:r>
              <a:r>
                <a:rPr lang="en-US" dirty="0"/>
                <a:t>=0</a:t>
              </a:r>
            </a:p>
          </p:txBody>
        </p:sp>
      </p:grpSp>
      <p:sp>
        <p:nvSpPr>
          <p:cNvPr id="29" name="TextBox 28">
            <a:extLst>
              <a:ext uri="{FF2B5EF4-FFF2-40B4-BE49-F238E27FC236}">
                <a16:creationId xmlns:a16="http://schemas.microsoft.com/office/drawing/2014/main" id="{B79870DD-6A2B-7028-4A35-97985DCC30B1}"/>
              </a:ext>
            </a:extLst>
          </p:cNvPr>
          <p:cNvSpPr txBox="1"/>
          <p:nvPr/>
        </p:nvSpPr>
        <p:spPr>
          <a:xfrm>
            <a:off x="368399" y="2290435"/>
            <a:ext cx="1215732" cy="338554"/>
          </a:xfrm>
          <a:prstGeom prst="rect">
            <a:avLst/>
          </a:prstGeom>
          <a:noFill/>
        </p:spPr>
        <p:txBody>
          <a:bodyPr wrap="square" rtlCol="0">
            <a:spAutoFit/>
          </a:bodyPr>
          <a:lstStyle/>
          <a:p>
            <a:r>
              <a:rPr lang="en-US" sz="1600" dirty="0"/>
              <a:t>HASL = 50</a:t>
            </a:r>
            <a:endParaRPr lang="en-US" dirty="0"/>
          </a:p>
        </p:txBody>
      </p:sp>
      <p:sp>
        <p:nvSpPr>
          <p:cNvPr id="30" name="TextBox 29">
            <a:extLst>
              <a:ext uri="{FF2B5EF4-FFF2-40B4-BE49-F238E27FC236}">
                <a16:creationId xmlns:a16="http://schemas.microsoft.com/office/drawing/2014/main" id="{FAF18E50-080F-4DD7-1D09-DA7EAD15D2EA}"/>
              </a:ext>
            </a:extLst>
          </p:cNvPr>
          <p:cNvSpPr txBox="1"/>
          <p:nvPr/>
        </p:nvSpPr>
        <p:spPr>
          <a:xfrm>
            <a:off x="305559" y="4550765"/>
            <a:ext cx="1215732" cy="338554"/>
          </a:xfrm>
          <a:prstGeom prst="rect">
            <a:avLst/>
          </a:prstGeom>
          <a:noFill/>
        </p:spPr>
        <p:txBody>
          <a:bodyPr wrap="square" rtlCol="0">
            <a:spAutoFit/>
          </a:bodyPr>
          <a:lstStyle/>
          <a:p>
            <a:r>
              <a:rPr lang="en-US" sz="1600" dirty="0"/>
              <a:t>HASL = 50</a:t>
            </a:r>
            <a:endParaRPr lang="en-US" dirty="0"/>
          </a:p>
        </p:txBody>
      </p:sp>
      <p:cxnSp>
        <p:nvCxnSpPr>
          <p:cNvPr id="5" name="Straight Connector 4">
            <a:extLst>
              <a:ext uri="{FF2B5EF4-FFF2-40B4-BE49-F238E27FC236}">
                <a16:creationId xmlns:a16="http://schemas.microsoft.com/office/drawing/2014/main" id="{2A8B9EAD-98B3-E5A0-9BA0-FC4CB9922695}"/>
              </a:ext>
            </a:extLst>
          </p:cNvPr>
          <p:cNvCxnSpPr>
            <a:cxnSpLocks/>
          </p:cNvCxnSpPr>
          <p:nvPr/>
        </p:nvCxnSpPr>
        <p:spPr>
          <a:xfrm>
            <a:off x="381000" y="2615967"/>
            <a:ext cx="245889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52A55E-5DE1-A22A-22BA-6CFE8941A61B}"/>
              </a:ext>
            </a:extLst>
          </p:cNvPr>
          <p:cNvCxnSpPr>
            <a:cxnSpLocks/>
          </p:cNvCxnSpPr>
          <p:nvPr/>
        </p:nvCxnSpPr>
        <p:spPr>
          <a:xfrm>
            <a:off x="396039" y="4846823"/>
            <a:ext cx="245889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D3B5B311-EE69-4A00-4FAE-28EFA299FD57}"/>
              </a:ext>
            </a:extLst>
          </p:cNvPr>
          <p:cNvSpPr>
            <a:spLocks noGrp="1"/>
          </p:cNvSpPr>
          <p:nvPr>
            <p:ph idx="1"/>
          </p:nvPr>
        </p:nvSpPr>
        <p:spPr>
          <a:xfrm>
            <a:off x="4264001" y="855406"/>
            <a:ext cx="4575199" cy="5064627"/>
          </a:xfrm>
        </p:spPr>
        <p:txBody>
          <a:bodyPr/>
          <a:lstStyle/>
          <a:p>
            <a:r>
              <a:rPr lang="en-US" sz="1400" dirty="0"/>
              <a:t>In this example the ESR has enough room to carry the Regulation AS responsibility without any overflow. i.e., </a:t>
            </a:r>
            <a:r>
              <a:rPr lang="en-US" sz="1400" dirty="0" err="1"/>
              <a:t>RegUp</a:t>
            </a:r>
            <a:r>
              <a:rPr lang="en-US" sz="1400" dirty="0"/>
              <a:t> on Gen and </a:t>
            </a:r>
            <a:r>
              <a:rPr lang="en-US" sz="1400" dirty="0" err="1"/>
              <a:t>RegDown</a:t>
            </a:r>
            <a:r>
              <a:rPr lang="en-US" sz="1400" dirty="0"/>
              <a:t> on CLR. </a:t>
            </a:r>
          </a:p>
          <a:p>
            <a:endParaRPr lang="en-US" sz="1400" dirty="0"/>
          </a:p>
          <a:p>
            <a:r>
              <a:rPr lang="en-US" sz="1400" dirty="0"/>
              <a:t>GR-HSL = 100</a:t>
            </a:r>
          </a:p>
          <a:p>
            <a:r>
              <a:rPr lang="en-US" sz="1400" dirty="0"/>
              <a:t>GR-REGUP-Responsibility (RGURS) = 50 MW</a:t>
            </a:r>
          </a:p>
          <a:p>
            <a:r>
              <a:rPr lang="en-US" sz="1400" dirty="0"/>
              <a:t>GR-REGDOWN-Responsibility (RGDRS) = 0 </a:t>
            </a:r>
          </a:p>
          <a:p>
            <a:endParaRPr lang="en-US" sz="1400" dirty="0"/>
          </a:p>
          <a:p>
            <a:r>
              <a:rPr lang="en-US" sz="1400" dirty="0"/>
              <a:t>CLR-REGUP-Responsibility (RGURS) = 0</a:t>
            </a:r>
          </a:p>
          <a:p>
            <a:r>
              <a:rPr lang="en-US" sz="1400" dirty="0"/>
              <a:t>CLR-REGDOWN-Responsibility (RGDRS) = 50 MW</a:t>
            </a:r>
          </a:p>
          <a:p>
            <a:r>
              <a:rPr lang="en-US" sz="1400" dirty="0"/>
              <a:t>CLR-MPC = 100</a:t>
            </a:r>
          </a:p>
          <a:p>
            <a:endParaRPr lang="en-US" dirty="0"/>
          </a:p>
        </p:txBody>
      </p:sp>
    </p:spTree>
    <p:extLst>
      <p:ext uri="{BB962C8B-B14F-4D97-AF65-F5344CB8AC3E}">
        <p14:creationId xmlns:p14="http://schemas.microsoft.com/office/powerpoint/2010/main" val="215379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CB700A6-95CE-FF67-852D-B8E1A68AEA55}"/>
              </a:ext>
            </a:extLst>
          </p:cNvPr>
          <p:cNvSpPr/>
          <p:nvPr/>
        </p:nvSpPr>
        <p:spPr>
          <a:xfrm>
            <a:off x="1298497" y="4896888"/>
            <a:ext cx="1255059" cy="104671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F1410-32F2-B580-BC0E-1D740B17B34E}"/>
              </a:ext>
            </a:extLst>
          </p:cNvPr>
          <p:cNvSpPr/>
          <p:nvPr/>
        </p:nvSpPr>
        <p:spPr>
          <a:xfrm>
            <a:off x="1308386" y="3735801"/>
            <a:ext cx="1255059" cy="61873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71B3ED-8C49-6EDD-A0BB-028CF258EB2C}"/>
              </a:ext>
            </a:extLst>
          </p:cNvPr>
          <p:cNvSpPr/>
          <p:nvPr/>
        </p:nvSpPr>
        <p:spPr>
          <a:xfrm>
            <a:off x="1299882" y="1590668"/>
            <a:ext cx="1255059" cy="212465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D11A5-3612-3C14-0F66-2CA8D3819815}"/>
              </a:ext>
            </a:extLst>
          </p:cNvPr>
          <p:cNvSpPr>
            <a:spLocks noGrp="1"/>
          </p:cNvSpPr>
          <p:nvPr>
            <p:ph type="title"/>
          </p:nvPr>
        </p:nvSpPr>
        <p:spPr/>
        <p:txBody>
          <a:bodyPr/>
          <a:lstStyle/>
          <a:p>
            <a:r>
              <a:rPr lang="en-US" sz="2400" dirty="0"/>
              <a:t>Example 2 – 125 MW </a:t>
            </a:r>
            <a:r>
              <a:rPr lang="en-US" sz="2400" dirty="0" err="1"/>
              <a:t>RegUp</a:t>
            </a:r>
            <a:r>
              <a:rPr lang="en-US" sz="2400" dirty="0"/>
              <a:t> and 50 MW </a:t>
            </a:r>
            <a:r>
              <a:rPr lang="en-US" sz="2400" dirty="0" err="1"/>
              <a:t>RegDown</a:t>
            </a:r>
            <a:endParaRPr lang="en-US" sz="2400" dirty="0"/>
          </a:p>
        </p:txBody>
      </p:sp>
      <p:sp>
        <p:nvSpPr>
          <p:cNvPr id="13" name="Content Placeholder 12">
            <a:extLst>
              <a:ext uri="{FF2B5EF4-FFF2-40B4-BE49-F238E27FC236}">
                <a16:creationId xmlns:a16="http://schemas.microsoft.com/office/drawing/2014/main" id="{6BC1DB5F-7F22-2D7C-AF8E-469BA920E343}"/>
              </a:ext>
            </a:extLst>
          </p:cNvPr>
          <p:cNvSpPr>
            <a:spLocks noGrp="1"/>
          </p:cNvSpPr>
          <p:nvPr>
            <p:ph idx="1"/>
          </p:nvPr>
        </p:nvSpPr>
        <p:spPr>
          <a:xfrm>
            <a:off x="4295704" y="855406"/>
            <a:ext cx="4543495" cy="5064627"/>
          </a:xfrm>
        </p:spPr>
        <p:txBody>
          <a:bodyPr/>
          <a:lstStyle/>
          <a:p>
            <a:pPr marL="285750" indent="-285750">
              <a:buFont typeface="Arial" panose="020B0604020202020204" pitchFamily="34" charset="0"/>
              <a:buChar char="•"/>
            </a:pPr>
            <a:r>
              <a:rPr lang="en-US" sz="1400" dirty="0"/>
              <a:t>In this example the ESR can only carry 100 MW of </a:t>
            </a:r>
            <a:r>
              <a:rPr lang="en-US" sz="1400" dirty="0" err="1"/>
              <a:t>RegUp</a:t>
            </a:r>
            <a:r>
              <a:rPr lang="en-US" sz="1400" dirty="0"/>
              <a:t> on the ESR-GR. The remaining 25 MW will can be provided on the ESR-CLR.  There is no change to the ESR-CLR for </a:t>
            </a:r>
            <a:r>
              <a:rPr lang="en-US" sz="1400" dirty="0" err="1"/>
              <a:t>RegDown</a:t>
            </a:r>
            <a:r>
              <a:rPr lang="en-US" sz="1400" dirty="0"/>
              <a:t> from the last example. </a:t>
            </a:r>
          </a:p>
          <a:p>
            <a:pPr marL="285750" indent="-285750">
              <a:buFont typeface="Arial" panose="020B0604020202020204" pitchFamily="34" charset="0"/>
              <a:buChar char="•"/>
            </a:pPr>
            <a:endParaRPr lang="en-US" sz="1400" dirty="0"/>
          </a:p>
          <a:p>
            <a:r>
              <a:rPr lang="en-US" sz="1400" dirty="0"/>
              <a:t>GR-HSL = 100</a:t>
            </a:r>
          </a:p>
          <a:p>
            <a:r>
              <a:rPr lang="en-US" sz="1400" dirty="0"/>
              <a:t>GR-REGUP-Responsibility (RGURS) = 100 MW</a:t>
            </a:r>
          </a:p>
          <a:p>
            <a:r>
              <a:rPr lang="en-US" sz="1400" dirty="0"/>
              <a:t>GR-REGDOWN-Responsibility (RGDRS) = 0 </a:t>
            </a:r>
          </a:p>
          <a:p>
            <a:endParaRPr lang="en-US" sz="1400" dirty="0"/>
          </a:p>
          <a:p>
            <a:r>
              <a:rPr lang="en-US" sz="1400" dirty="0"/>
              <a:t>CLR-REGUP-Responsibility (RGURS) = 25 MW</a:t>
            </a:r>
          </a:p>
          <a:p>
            <a:r>
              <a:rPr lang="en-US" sz="1400" dirty="0"/>
              <a:t>CLR-REGDOWN-Responsibility (RGDRS) = 50 MW</a:t>
            </a:r>
          </a:p>
          <a:p>
            <a:r>
              <a:rPr lang="en-US" sz="1400" dirty="0"/>
              <a:t>CLR-MPC = 100</a:t>
            </a:r>
          </a:p>
          <a:p>
            <a:endParaRPr lang="en-US" dirty="0"/>
          </a:p>
        </p:txBody>
      </p:sp>
      <p:sp>
        <p:nvSpPr>
          <p:cNvPr id="4" name="Slide Number Placeholder 3">
            <a:extLst>
              <a:ext uri="{FF2B5EF4-FFF2-40B4-BE49-F238E27FC236}">
                <a16:creationId xmlns:a16="http://schemas.microsoft.com/office/drawing/2014/main" id="{70E6C63E-5340-BBC0-5A4D-B759432CC0EC}"/>
              </a:ext>
            </a:extLst>
          </p:cNvPr>
          <p:cNvSpPr>
            <a:spLocks noGrp="1"/>
          </p:cNvSpPr>
          <p:nvPr>
            <p:ph type="sldNum" sz="quarter" idx="4"/>
          </p:nvPr>
        </p:nvSpPr>
        <p:spPr/>
        <p:txBody>
          <a:bodyPr/>
          <a:lstStyle/>
          <a:p>
            <a:fld id="{1D93BD3E-1E9A-4970-A6F7-E7AC52762E0C}" type="slidenum">
              <a:rPr lang="en-US" smtClean="0"/>
              <a:pPr/>
              <a:t>18</a:t>
            </a:fld>
            <a:endParaRPr lang="en-US" dirty="0"/>
          </a:p>
        </p:txBody>
      </p:sp>
      <p:grpSp>
        <p:nvGrpSpPr>
          <p:cNvPr id="24" name="Group 23">
            <a:extLst>
              <a:ext uri="{FF2B5EF4-FFF2-40B4-BE49-F238E27FC236}">
                <a16:creationId xmlns:a16="http://schemas.microsoft.com/office/drawing/2014/main" id="{026C4DCB-87DA-5802-A869-0240A66BEABD}"/>
              </a:ext>
            </a:extLst>
          </p:cNvPr>
          <p:cNvGrpSpPr/>
          <p:nvPr/>
        </p:nvGrpSpPr>
        <p:grpSpPr>
          <a:xfrm>
            <a:off x="45100" y="1371600"/>
            <a:ext cx="4110983" cy="4873438"/>
            <a:chOff x="45100" y="1830514"/>
            <a:chExt cx="4110983" cy="4416488"/>
          </a:xfrm>
        </p:grpSpPr>
        <p:grpSp>
          <p:nvGrpSpPr>
            <p:cNvPr id="7" name="Group 6">
              <a:extLst>
                <a:ext uri="{FF2B5EF4-FFF2-40B4-BE49-F238E27FC236}">
                  <a16:creationId xmlns:a16="http://schemas.microsoft.com/office/drawing/2014/main" id="{0E184CBE-0B33-DC61-1D07-AC0044A4653E}"/>
                </a:ext>
              </a:extLst>
            </p:cNvPr>
            <p:cNvGrpSpPr/>
            <p:nvPr/>
          </p:nvGrpSpPr>
          <p:grpSpPr>
            <a:xfrm>
              <a:off x="45100" y="2000655"/>
              <a:ext cx="4064521" cy="3962400"/>
              <a:chOff x="105069" y="1524000"/>
              <a:chExt cx="4318553" cy="3962400"/>
            </a:xfrm>
          </p:grpSpPr>
          <p:cxnSp>
            <p:nvCxnSpPr>
              <p:cNvPr id="8" name="Straight Connector 7">
                <a:extLst>
                  <a:ext uri="{FF2B5EF4-FFF2-40B4-BE49-F238E27FC236}">
                    <a16:creationId xmlns:a16="http://schemas.microsoft.com/office/drawing/2014/main" id="{1E2D218C-8A15-EDDB-5910-C81A949FEBC8}"/>
                  </a:ext>
                </a:extLst>
              </p:cNvPr>
              <p:cNvCxnSpPr>
                <a:cxnSpLocks/>
              </p:cNvCxnSpPr>
              <p:nvPr/>
            </p:nvCxnSpPr>
            <p:spPr>
              <a:xfrm>
                <a:off x="2809875" y="1524000"/>
                <a:ext cx="0" cy="396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894A37-1910-585C-9C9B-163B0D1E0967}"/>
                  </a:ext>
                </a:extLst>
              </p:cNvPr>
              <p:cNvCxnSpPr>
                <a:cxnSpLocks/>
              </p:cNvCxnSpPr>
              <p:nvPr/>
            </p:nvCxnSpPr>
            <p:spPr>
              <a:xfrm>
                <a:off x="1438275" y="15240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FDD3C5-2FEF-56EE-DEF9-BC10F58252AE}"/>
                  </a:ext>
                </a:extLst>
              </p:cNvPr>
              <p:cNvCxnSpPr>
                <a:cxnSpLocks/>
              </p:cNvCxnSpPr>
              <p:nvPr/>
            </p:nvCxnSpPr>
            <p:spPr>
              <a:xfrm>
                <a:off x="1438275" y="5486400"/>
                <a:ext cx="2667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23CF23-79AD-D0A1-D6DD-F9719ED41CB9}"/>
                  </a:ext>
                </a:extLst>
              </p:cNvPr>
              <p:cNvCxnSpPr>
                <a:cxnSpLocks/>
              </p:cNvCxnSpPr>
              <p:nvPr/>
            </p:nvCxnSpPr>
            <p:spPr>
              <a:xfrm flipV="1">
                <a:off x="124829" y="3477823"/>
                <a:ext cx="3980446" cy="614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9AC2B0-6480-096D-F618-6079D9948989}"/>
                  </a:ext>
                </a:extLst>
              </p:cNvPr>
              <p:cNvSpPr txBox="1"/>
              <p:nvPr/>
            </p:nvSpPr>
            <p:spPr>
              <a:xfrm>
                <a:off x="105069" y="3245296"/>
                <a:ext cx="1862137" cy="306810"/>
              </a:xfrm>
              <a:prstGeom prst="rect">
                <a:avLst/>
              </a:prstGeom>
              <a:noFill/>
            </p:spPr>
            <p:txBody>
              <a:bodyPr wrap="square" rtlCol="0">
                <a:spAutoFit/>
              </a:bodyPr>
              <a:lstStyle/>
              <a:p>
                <a:r>
                  <a:rPr lang="en-US" sz="1600" dirty="0"/>
                  <a:t>HASL=LASL=0</a:t>
                </a:r>
              </a:p>
            </p:txBody>
          </p:sp>
          <p:sp>
            <p:nvSpPr>
              <p:cNvPr id="15" name="TextBox 14">
                <a:extLst>
                  <a:ext uri="{FF2B5EF4-FFF2-40B4-BE49-F238E27FC236}">
                    <a16:creationId xmlns:a16="http://schemas.microsoft.com/office/drawing/2014/main" id="{AB68B062-7751-F966-07E0-4DDAC07ACD1B}"/>
                  </a:ext>
                </a:extLst>
              </p:cNvPr>
              <p:cNvSpPr txBox="1"/>
              <p:nvPr/>
            </p:nvSpPr>
            <p:spPr>
              <a:xfrm>
                <a:off x="1350691" y="2317914"/>
                <a:ext cx="1676689" cy="334702"/>
              </a:xfrm>
              <a:prstGeom prst="rect">
                <a:avLst/>
              </a:prstGeom>
              <a:noFill/>
            </p:spPr>
            <p:txBody>
              <a:bodyPr wrap="square" rtlCol="0">
                <a:spAutoFit/>
              </a:bodyPr>
              <a:lstStyle/>
              <a:p>
                <a:r>
                  <a:rPr lang="en-US" sz="1600" dirty="0"/>
                  <a:t>RGURS</a:t>
                </a:r>
                <a:r>
                  <a:rPr lang="en-US" dirty="0"/>
                  <a:t>=100</a:t>
                </a:r>
              </a:p>
            </p:txBody>
          </p:sp>
          <p:sp>
            <p:nvSpPr>
              <p:cNvPr id="16" name="TextBox 15">
                <a:extLst>
                  <a:ext uri="{FF2B5EF4-FFF2-40B4-BE49-F238E27FC236}">
                    <a16:creationId xmlns:a16="http://schemas.microsoft.com/office/drawing/2014/main" id="{9E887391-4926-5E24-7AF8-C96EEB529B05}"/>
                  </a:ext>
                </a:extLst>
              </p:cNvPr>
              <p:cNvSpPr txBox="1"/>
              <p:nvPr/>
            </p:nvSpPr>
            <p:spPr>
              <a:xfrm>
                <a:off x="1344896" y="4766364"/>
                <a:ext cx="1676689" cy="334702"/>
              </a:xfrm>
              <a:prstGeom prst="rect">
                <a:avLst/>
              </a:prstGeom>
              <a:noFill/>
            </p:spPr>
            <p:txBody>
              <a:bodyPr wrap="square" rtlCol="0">
                <a:spAutoFit/>
              </a:bodyPr>
              <a:lstStyle/>
              <a:p>
                <a:r>
                  <a:rPr lang="en-US" sz="1600" dirty="0"/>
                  <a:t>RGDRS</a:t>
                </a:r>
                <a:r>
                  <a:rPr lang="en-US" dirty="0"/>
                  <a:t> = 50</a:t>
                </a:r>
              </a:p>
            </p:txBody>
          </p:sp>
          <p:sp>
            <p:nvSpPr>
              <p:cNvPr id="17" name="TextBox 16">
                <a:extLst>
                  <a:ext uri="{FF2B5EF4-FFF2-40B4-BE49-F238E27FC236}">
                    <a16:creationId xmlns:a16="http://schemas.microsoft.com/office/drawing/2014/main" id="{472E2F21-8F0B-6C36-6D07-4C0A75886FE4}"/>
                  </a:ext>
                </a:extLst>
              </p:cNvPr>
              <p:cNvSpPr txBox="1"/>
              <p:nvPr/>
            </p:nvSpPr>
            <p:spPr>
              <a:xfrm>
                <a:off x="2986926" y="2291262"/>
                <a:ext cx="1291716" cy="456107"/>
              </a:xfrm>
              <a:prstGeom prst="rect">
                <a:avLst/>
              </a:prstGeom>
              <a:noFill/>
            </p:spPr>
            <p:txBody>
              <a:bodyPr wrap="square" rtlCol="0">
                <a:spAutoFit/>
              </a:bodyPr>
              <a:lstStyle/>
              <a:p>
                <a:r>
                  <a:rPr lang="en-US" sz="1600" dirty="0"/>
                  <a:t>ESR-Gen</a:t>
                </a:r>
                <a:endParaRPr lang="en-US" dirty="0"/>
              </a:p>
            </p:txBody>
          </p:sp>
          <p:sp>
            <p:nvSpPr>
              <p:cNvPr id="18" name="TextBox 17">
                <a:extLst>
                  <a:ext uri="{FF2B5EF4-FFF2-40B4-BE49-F238E27FC236}">
                    <a16:creationId xmlns:a16="http://schemas.microsoft.com/office/drawing/2014/main" id="{23E32695-779D-D44B-CFD4-CD23C70D7AAB}"/>
                  </a:ext>
                </a:extLst>
              </p:cNvPr>
              <p:cNvSpPr txBox="1"/>
              <p:nvPr/>
            </p:nvSpPr>
            <p:spPr>
              <a:xfrm>
                <a:off x="3050648" y="4320915"/>
                <a:ext cx="1372974" cy="456107"/>
              </a:xfrm>
              <a:prstGeom prst="rect">
                <a:avLst/>
              </a:prstGeom>
              <a:noFill/>
            </p:spPr>
            <p:txBody>
              <a:bodyPr wrap="square" rtlCol="0">
                <a:spAutoFit/>
              </a:bodyPr>
              <a:lstStyle/>
              <a:p>
                <a:r>
                  <a:rPr lang="en-US" sz="1600" dirty="0"/>
                  <a:t>ESR-CLR</a:t>
                </a:r>
                <a:endParaRPr lang="en-US" dirty="0"/>
              </a:p>
            </p:txBody>
          </p:sp>
        </p:grpSp>
        <p:sp>
          <p:nvSpPr>
            <p:cNvPr id="20" name="TextBox 19">
              <a:extLst>
                <a:ext uri="{FF2B5EF4-FFF2-40B4-BE49-F238E27FC236}">
                  <a16:creationId xmlns:a16="http://schemas.microsoft.com/office/drawing/2014/main" id="{E5A91DEC-BC01-9967-3618-67FAEB3CEABB}"/>
                </a:ext>
              </a:extLst>
            </p:cNvPr>
            <p:cNvSpPr txBox="1"/>
            <p:nvPr/>
          </p:nvSpPr>
          <p:spPr>
            <a:xfrm>
              <a:off x="189396" y="1830514"/>
              <a:ext cx="655701" cy="456107"/>
            </a:xfrm>
            <a:prstGeom prst="rect">
              <a:avLst/>
            </a:prstGeom>
            <a:noFill/>
          </p:spPr>
          <p:txBody>
            <a:bodyPr wrap="square" rtlCol="0">
              <a:spAutoFit/>
            </a:bodyPr>
            <a:lstStyle/>
            <a:p>
              <a:r>
                <a:rPr lang="en-US" sz="1600" dirty="0"/>
                <a:t>100</a:t>
              </a:r>
              <a:endParaRPr lang="en-US" dirty="0"/>
            </a:p>
          </p:txBody>
        </p:sp>
        <p:sp>
          <p:nvSpPr>
            <p:cNvPr id="21" name="TextBox 20">
              <a:extLst>
                <a:ext uri="{FF2B5EF4-FFF2-40B4-BE49-F238E27FC236}">
                  <a16:creationId xmlns:a16="http://schemas.microsoft.com/office/drawing/2014/main" id="{FB5DE4B7-7B5C-E02B-5A5F-37D2D57AD8C3}"/>
                </a:ext>
              </a:extLst>
            </p:cNvPr>
            <p:cNvSpPr txBox="1"/>
            <p:nvPr/>
          </p:nvSpPr>
          <p:spPr>
            <a:xfrm>
              <a:off x="198002" y="5790895"/>
              <a:ext cx="639429" cy="456107"/>
            </a:xfrm>
            <a:prstGeom prst="rect">
              <a:avLst/>
            </a:prstGeom>
            <a:noFill/>
          </p:spPr>
          <p:txBody>
            <a:bodyPr wrap="square" rtlCol="0">
              <a:spAutoFit/>
            </a:bodyPr>
            <a:lstStyle/>
            <a:p>
              <a:r>
                <a:rPr lang="en-US" sz="1600" dirty="0"/>
                <a:t>100</a:t>
              </a:r>
              <a:endParaRPr lang="en-US" dirty="0"/>
            </a:p>
          </p:txBody>
        </p:sp>
        <p:sp>
          <p:nvSpPr>
            <p:cNvPr id="22" name="TextBox 21">
              <a:extLst>
                <a:ext uri="{FF2B5EF4-FFF2-40B4-BE49-F238E27FC236}">
                  <a16:creationId xmlns:a16="http://schemas.microsoft.com/office/drawing/2014/main" id="{4C7B6AE0-AD81-1687-E085-63CF23E8DCC4}"/>
                </a:ext>
              </a:extLst>
            </p:cNvPr>
            <p:cNvSpPr txBox="1"/>
            <p:nvPr/>
          </p:nvSpPr>
          <p:spPr>
            <a:xfrm>
              <a:off x="2730423" y="3538157"/>
              <a:ext cx="1425660" cy="497572"/>
            </a:xfrm>
            <a:prstGeom prst="rect">
              <a:avLst/>
            </a:prstGeom>
            <a:noFill/>
          </p:spPr>
          <p:txBody>
            <a:bodyPr wrap="square" rtlCol="0">
              <a:spAutoFit/>
            </a:bodyPr>
            <a:lstStyle/>
            <a:p>
              <a:r>
                <a:rPr lang="en-US" sz="1600" dirty="0"/>
                <a:t>RGDRS</a:t>
              </a:r>
              <a:r>
                <a:rPr lang="en-US" dirty="0"/>
                <a:t>=0</a:t>
              </a:r>
            </a:p>
          </p:txBody>
        </p:sp>
        <p:sp>
          <p:nvSpPr>
            <p:cNvPr id="23" name="TextBox 22">
              <a:extLst>
                <a:ext uri="{FF2B5EF4-FFF2-40B4-BE49-F238E27FC236}">
                  <a16:creationId xmlns:a16="http://schemas.microsoft.com/office/drawing/2014/main" id="{0F427B9C-2067-2C7F-38B6-59627D12BBB5}"/>
                </a:ext>
              </a:extLst>
            </p:cNvPr>
            <p:cNvSpPr txBox="1"/>
            <p:nvPr/>
          </p:nvSpPr>
          <p:spPr>
            <a:xfrm>
              <a:off x="1266992" y="4097066"/>
              <a:ext cx="1425660" cy="334702"/>
            </a:xfrm>
            <a:prstGeom prst="rect">
              <a:avLst/>
            </a:prstGeom>
            <a:noFill/>
          </p:spPr>
          <p:txBody>
            <a:bodyPr wrap="square" rtlCol="0">
              <a:spAutoFit/>
            </a:bodyPr>
            <a:lstStyle/>
            <a:p>
              <a:r>
                <a:rPr lang="en-US" sz="1600" dirty="0"/>
                <a:t>RGURS</a:t>
              </a:r>
              <a:r>
                <a:rPr lang="en-US" dirty="0"/>
                <a:t>=25</a:t>
              </a:r>
            </a:p>
          </p:txBody>
        </p:sp>
      </p:grpSp>
      <p:sp>
        <p:nvSpPr>
          <p:cNvPr id="3" name="TextBox 2">
            <a:extLst>
              <a:ext uri="{FF2B5EF4-FFF2-40B4-BE49-F238E27FC236}">
                <a16:creationId xmlns:a16="http://schemas.microsoft.com/office/drawing/2014/main" id="{CE10CDA4-4EFB-AD15-0570-5BA0CF045776}"/>
              </a:ext>
            </a:extLst>
          </p:cNvPr>
          <p:cNvSpPr txBox="1"/>
          <p:nvPr/>
        </p:nvSpPr>
        <p:spPr>
          <a:xfrm>
            <a:off x="-14529" y="4042303"/>
            <a:ext cx="1752600" cy="338554"/>
          </a:xfrm>
          <a:prstGeom prst="rect">
            <a:avLst/>
          </a:prstGeom>
          <a:noFill/>
        </p:spPr>
        <p:txBody>
          <a:bodyPr wrap="square" rtlCol="0">
            <a:spAutoFit/>
          </a:bodyPr>
          <a:lstStyle/>
          <a:p>
            <a:r>
              <a:rPr lang="en-US" sz="1600" dirty="0"/>
              <a:t>LASL=25</a:t>
            </a:r>
          </a:p>
        </p:txBody>
      </p:sp>
      <p:sp>
        <p:nvSpPr>
          <p:cNvPr id="5" name="TextBox 4">
            <a:extLst>
              <a:ext uri="{FF2B5EF4-FFF2-40B4-BE49-F238E27FC236}">
                <a16:creationId xmlns:a16="http://schemas.microsoft.com/office/drawing/2014/main" id="{F161F904-C4B3-8F67-3861-E15CE14D0AAA}"/>
              </a:ext>
            </a:extLst>
          </p:cNvPr>
          <p:cNvSpPr txBox="1"/>
          <p:nvPr/>
        </p:nvSpPr>
        <p:spPr>
          <a:xfrm>
            <a:off x="86928" y="4886323"/>
            <a:ext cx="1752600" cy="338554"/>
          </a:xfrm>
          <a:prstGeom prst="rect">
            <a:avLst/>
          </a:prstGeom>
          <a:noFill/>
        </p:spPr>
        <p:txBody>
          <a:bodyPr wrap="square" rtlCol="0">
            <a:spAutoFit/>
          </a:bodyPr>
          <a:lstStyle/>
          <a:p>
            <a:r>
              <a:rPr lang="en-US" sz="1600" dirty="0"/>
              <a:t>HASL=50</a:t>
            </a:r>
          </a:p>
        </p:txBody>
      </p:sp>
      <p:cxnSp>
        <p:nvCxnSpPr>
          <p:cNvPr id="26" name="Straight Connector 25">
            <a:extLst>
              <a:ext uri="{FF2B5EF4-FFF2-40B4-BE49-F238E27FC236}">
                <a16:creationId xmlns:a16="http://schemas.microsoft.com/office/drawing/2014/main" id="{84EE22DD-BB3D-714D-1D69-A8B18419BD63}"/>
              </a:ext>
            </a:extLst>
          </p:cNvPr>
          <p:cNvCxnSpPr>
            <a:cxnSpLocks/>
          </p:cNvCxnSpPr>
          <p:nvPr/>
        </p:nvCxnSpPr>
        <p:spPr>
          <a:xfrm>
            <a:off x="36450" y="4357058"/>
            <a:ext cx="2554350" cy="33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64980A-F580-0E5D-25C7-5F646FADDD6C}"/>
              </a:ext>
            </a:extLst>
          </p:cNvPr>
          <p:cNvCxnSpPr>
            <a:cxnSpLocks/>
          </p:cNvCxnSpPr>
          <p:nvPr/>
        </p:nvCxnSpPr>
        <p:spPr>
          <a:xfrm>
            <a:off x="-20961" y="4882361"/>
            <a:ext cx="2554350" cy="33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6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1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400" dirty="0"/>
              <a:t>Following slides will show an example discussing the use of dynamic participation factors during a regulation Up Deployment while maintaining Regulation Up Responsibility on the ESR-GR.</a:t>
            </a:r>
          </a:p>
          <a:p>
            <a:endParaRPr lang="en-US" sz="1400" dirty="0"/>
          </a:p>
          <a:p>
            <a:r>
              <a:rPr lang="en-US" sz="1400" dirty="0"/>
              <a:t>ESR Details:</a:t>
            </a:r>
          </a:p>
          <a:p>
            <a:pPr lvl="1"/>
            <a:r>
              <a:rPr lang="en-US" sz="1400" dirty="0"/>
              <a:t>ESR HSL/MPC = =/-100 MW</a:t>
            </a:r>
          </a:p>
          <a:p>
            <a:pPr lvl="1"/>
            <a:r>
              <a:rPr lang="en-US" sz="1400" dirty="0"/>
              <a:t>ESR-Regulation Up Responsibility = 80 MW</a:t>
            </a:r>
          </a:p>
          <a:p>
            <a:pPr lvl="1"/>
            <a:r>
              <a:rPr lang="en-US" sz="1400" dirty="0"/>
              <a:t>ESR-Regulation Down Responsibility = 22 MW</a:t>
            </a:r>
          </a:p>
          <a:p>
            <a:pPr lvl="1"/>
            <a:r>
              <a:rPr lang="en-US" sz="1400" dirty="0"/>
              <a:t>ESR-GR HASL = 20 MW</a:t>
            </a:r>
          </a:p>
          <a:p>
            <a:pPr lvl="1"/>
            <a:r>
              <a:rPr lang="en-US" sz="1400" dirty="0"/>
              <a:t>ESR-CLR HASL = -78MW</a:t>
            </a:r>
          </a:p>
          <a:p>
            <a:pPr lvl="1"/>
            <a:r>
              <a:rPr lang="en-US" sz="1400" dirty="0"/>
              <a:t>ESR-GR LASL = ESR-CLR LASL = 0 MW</a:t>
            </a:r>
          </a:p>
          <a:p>
            <a:pPr lvl="1"/>
            <a:r>
              <a:rPr lang="en-US" sz="1400" dirty="0"/>
              <a:t>ESR-GR BP = 0 MW</a:t>
            </a:r>
          </a:p>
          <a:p>
            <a:pPr lvl="1"/>
            <a:r>
              <a:rPr lang="en-US" sz="1400" dirty="0"/>
              <a:t>ESR-CLR BP = 0 MW but then increases to -30 MW then to -78MW</a:t>
            </a:r>
          </a:p>
          <a:p>
            <a:pPr lvl="1"/>
            <a:r>
              <a:rPr lang="en-US" sz="1400" dirty="0"/>
              <a:t>As the ESR-CLR UDBP begins to ramp to meet the new charging BPs the participation factors for the GR and CLR will adjust to represent the portion of regulation deployment being provided by each side. </a:t>
            </a:r>
          </a:p>
          <a:p>
            <a:pPr lvl="1"/>
            <a:r>
              <a:rPr lang="en-US" sz="1400" dirty="0"/>
              <a:t>The Regulation Up Responsibility is not moved at any time.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265686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E29A-D101-BF1E-C344-D62E7153469C}"/>
              </a:ext>
            </a:extLst>
          </p:cNvPr>
          <p:cNvSpPr>
            <a:spLocks noGrp="1"/>
          </p:cNvSpPr>
          <p:nvPr>
            <p:ph type="title"/>
          </p:nvPr>
        </p:nvSpPr>
        <p:spPr/>
        <p:txBody>
          <a:bodyPr/>
          <a:lstStyle/>
          <a:p>
            <a:r>
              <a:rPr lang="en-US" dirty="0"/>
              <a:t>Background &amp; NPRR 1186 Introduction</a:t>
            </a:r>
          </a:p>
        </p:txBody>
      </p:sp>
      <p:sp>
        <p:nvSpPr>
          <p:cNvPr id="4" name="Slide Number Placeholder 3">
            <a:extLst>
              <a:ext uri="{FF2B5EF4-FFF2-40B4-BE49-F238E27FC236}">
                <a16:creationId xmlns:a16="http://schemas.microsoft.com/office/drawing/2014/main" id="{31FC5358-9183-0C10-C023-9A9B419369B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9DFF3226-C5C6-0619-3175-C5F3F583459A}"/>
              </a:ext>
            </a:extLst>
          </p:cNvPr>
          <p:cNvPicPr>
            <a:picLocks noChangeAspect="1"/>
          </p:cNvPicPr>
          <p:nvPr/>
        </p:nvPicPr>
        <p:blipFill>
          <a:blip r:embed="rId2"/>
          <a:stretch>
            <a:fillRect/>
          </a:stretch>
        </p:blipFill>
        <p:spPr>
          <a:xfrm>
            <a:off x="5222222" y="725928"/>
            <a:ext cx="3616978" cy="2895600"/>
          </a:xfrm>
          <a:prstGeom prst="rect">
            <a:avLst/>
          </a:prstGeom>
        </p:spPr>
      </p:pic>
      <p:sp>
        <p:nvSpPr>
          <p:cNvPr id="5" name="Content Placeholder 2">
            <a:extLst>
              <a:ext uri="{FF2B5EF4-FFF2-40B4-BE49-F238E27FC236}">
                <a16:creationId xmlns:a16="http://schemas.microsoft.com/office/drawing/2014/main" id="{C326FDC7-1270-46C1-DDD5-70D1B7D0CD4F}"/>
              </a:ext>
            </a:extLst>
          </p:cNvPr>
          <p:cNvSpPr txBox="1">
            <a:spLocks/>
          </p:cNvSpPr>
          <p:nvPr/>
        </p:nvSpPr>
        <p:spPr>
          <a:xfrm>
            <a:off x="304800" y="762000"/>
            <a:ext cx="4625340"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ERCOT has seen a steady growth in the capacity of interconnected battery Energy Storage Resources (ESRs). This rapid growth is expected to continue in the future as well.</a:t>
            </a:r>
          </a:p>
          <a:p>
            <a:pPr marL="557213" marR="0" lvl="1" indent="-214313"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Most ESRs interconnected or planning to interconnect are less than 2 hours batteries.</a:t>
            </a:r>
          </a:p>
          <a:p>
            <a:pPr marL="557213" marR="0" lvl="1" indent="-214313"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ESRs are already providing up to 60% of ERCOT’s Ancillary Services (AS).</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5B6770"/>
              </a:solidFill>
              <a:effectLst/>
              <a:uLnTx/>
              <a:uFillTx/>
              <a:latin typeface="Arial"/>
              <a:ea typeface="+mn-ea"/>
              <a:cs typeface="+mn-cs"/>
            </a:endParaRP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ERCOT’s current systems and processes including DAM, RUC and SCED are not designed to account for capability i.e., State of Charge (SOC) of duration limited ESRs. Also, per the approved protocols, Real-Time Co-optimization (RTC) &amp; Single-Model ESR (“RTC+B” effort) systems as planned today will model ESRs but do not model SOC changes.</a:t>
            </a:r>
          </a:p>
          <a:p>
            <a:pPr algn="just">
              <a:defRPr/>
            </a:pPr>
            <a:endParaRPr lang="en-US" sz="700" dirty="0">
              <a:solidFill>
                <a:srgbClr val="5B6770"/>
              </a:solidFill>
              <a:latin typeface="Arial"/>
            </a:endParaRPr>
          </a:p>
        </p:txBody>
      </p:sp>
      <p:sp>
        <p:nvSpPr>
          <p:cNvPr id="9" name="Content Placeholder 2">
            <a:extLst>
              <a:ext uri="{FF2B5EF4-FFF2-40B4-BE49-F238E27FC236}">
                <a16:creationId xmlns:a16="http://schemas.microsoft.com/office/drawing/2014/main" id="{E8D25D68-5307-BE26-BAC3-BB49182418E6}"/>
              </a:ext>
            </a:extLst>
          </p:cNvPr>
          <p:cNvSpPr>
            <a:spLocks noGrp="1"/>
          </p:cNvSpPr>
          <p:nvPr>
            <p:ph idx="1"/>
          </p:nvPr>
        </p:nvSpPr>
        <p:spPr>
          <a:xfrm>
            <a:off x="381000" y="3621528"/>
            <a:ext cx="8534400" cy="2474472"/>
          </a:xfrm>
        </p:spPr>
        <p:txBody>
          <a:bodyPr/>
          <a:lstStyle/>
          <a:p>
            <a:pPr algn="ju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Absent SOC modeling, </a:t>
            </a:r>
          </a:p>
          <a:p>
            <a:pPr lvl="1" algn="ju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RUC may incorrectly assume an ESR’s capacity will be available for dispatch in a future hour when it may not be (due to SOC depletion). This could result in ERCOT failing to commit sufficient generation through RUC. </a:t>
            </a:r>
          </a:p>
          <a:p>
            <a:pPr lvl="1" algn="just">
              <a:defRPr/>
            </a:pPr>
            <a:r>
              <a:rPr lang="en-US" sz="1200" dirty="0">
                <a:solidFill>
                  <a:srgbClr val="5B6770"/>
                </a:solidFill>
                <a:latin typeface="Arial"/>
              </a:rPr>
              <a:t>SCED may send Base Points that may deplete an ESR’s SOC that should be preserved for its remaining AS obligation. (ESRs have the ability to reduce HSL/MPC to preserve SOC for AS but that alone may not be sufficient.)</a:t>
            </a:r>
            <a:endParaRPr kumimoji="0" lang="en-US" sz="1200" b="0" i="0" u="none" strike="noStrike" kern="1200" cap="none" spc="0" normalizeH="0" baseline="0" noProof="0" dirty="0">
              <a:ln>
                <a:noFill/>
              </a:ln>
              <a:solidFill>
                <a:srgbClr val="5B6770"/>
              </a:solidFill>
              <a:effectLst/>
              <a:uLnTx/>
              <a:uFillTx/>
              <a:latin typeface="Arial"/>
              <a:ea typeface="+mn-ea"/>
              <a:cs typeface="+mn-cs"/>
            </a:endParaRPr>
          </a:p>
          <a:p>
            <a:pPr algn="just">
              <a:defRPr/>
            </a:pPr>
            <a:endParaRPr lang="en-US" sz="700" dirty="0">
              <a:solidFill>
                <a:srgbClr val="5B6770"/>
              </a:solidFill>
              <a:latin typeface="Arial"/>
            </a:endParaRPr>
          </a:p>
          <a:p>
            <a:pPr algn="just">
              <a:defRPr/>
            </a:pPr>
            <a:r>
              <a:rPr lang="en-US" sz="1200" dirty="0">
                <a:solidFill>
                  <a:srgbClr val="5B6770"/>
                </a:solidFill>
                <a:latin typeface="Arial"/>
              </a:rPr>
              <a:t>Updating current RUC and SCED to model ESRs and account for SOC are expected to be fairly intensive tasks. Hence t</a:t>
            </a:r>
            <a:r>
              <a:rPr kumimoji="0" lang="en-US" sz="1200" b="0" i="0" u="none" strike="noStrike" kern="1200" cap="none" spc="0" normalizeH="0" baseline="0" noProof="0" dirty="0">
                <a:ln>
                  <a:noFill/>
                </a:ln>
                <a:solidFill>
                  <a:srgbClr val="5B6770"/>
                </a:solidFill>
                <a:effectLst/>
                <a:uLnTx/>
                <a:uFillTx/>
                <a:latin typeface="Arial"/>
                <a:ea typeface="+mn-ea"/>
                <a:cs typeface="+mn-cs"/>
              </a:rPr>
              <a:t>he changes in NPRR1186 have been proposed with the aim to strategically improve SOC awareness in the current tools and studies with minimal system changes so that a complete suite of DAM, RUC and SCED improvements needed to fully model ESRs and account for their SOC can be designed and implemented with the RTC+B (with single ESR model) project.</a:t>
            </a:r>
            <a:endParaRPr lang="en-US" dirty="0"/>
          </a:p>
        </p:txBody>
      </p:sp>
    </p:spTree>
    <p:extLst>
      <p:ext uri="{BB962C8B-B14F-4D97-AF65-F5344CB8AC3E}">
        <p14:creationId xmlns:p14="http://schemas.microsoft.com/office/powerpoint/2010/main" val="224455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1EFF-A179-174C-A47D-ECB464FB3A3E}"/>
              </a:ext>
            </a:extLst>
          </p:cNvPr>
          <p:cNvSpPr>
            <a:spLocks noGrp="1"/>
          </p:cNvSpPr>
          <p:nvPr>
            <p:ph type="title"/>
          </p:nvPr>
        </p:nvSpPr>
        <p:spPr/>
        <p:txBody>
          <a:bodyPr/>
          <a:lstStyle/>
          <a:p>
            <a:r>
              <a:rPr lang="en-US" dirty="0"/>
              <a:t>Additional Example 1</a:t>
            </a:r>
          </a:p>
        </p:txBody>
      </p:sp>
      <p:sp>
        <p:nvSpPr>
          <p:cNvPr id="4" name="Slide Number Placeholder 3">
            <a:extLst>
              <a:ext uri="{FF2B5EF4-FFF2-40B4-BE49-F238E27FC236}">
                <a16:creationId xmlns:a16="http://schemas.microsoft.com/office/drawing/2014/main" id="{0B01CB0A-D1CB-7EE4-DB6A-920A4C87C574}"/>
              </a:ext>
            </a:extLst>
          </p:cNvPr>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6" name="Content Placeholder 5">
            <a:extLst>
              <a:ext uri="{FF2B5EF4-FFF2-40B4-BE49-F238E27FC236}">
                <a16:creationId xmlns:a16="http://schemas.microsoft.com/office/drawing/2014/main" id="{132B3FBD-634E-0D98-10C9-2E6D642214DE}"/>
              </a:ext>
            </a:extLst>
          </p:cNvPr>
          <p:cNvPicPr>
            <a:picLocks noGrp="1" noChangeAspect="1"/>
          </p:cNvPicPr>
          <p:nvPr>
            <p:ph idx="1"/>
          </p:nvPr>
        </p:nvPicPr>
        <p:blipFill>
          <a:blip r:embed="rId4"/>
          <a:stretch>
            <a:fillRect/>
          </a:stretch>
        </p:blipFill>
        <p:spPr>
          <a:xfrm>
            <a:off x="304800" y="1107346"/>
            <a:ext cx="8534400" cy="5058561"/>
          </a:xfrm>
          <a:prstGeom prst="rect">
            <a:avLst/>
          </a:prstGeom>
        </p:spPr>
      </p:pic>
    </p:spTree>
    <p:extLst>
      <p:ext uri="{BB962C8B-B14F-4D97-AF65-F5344CB8AC3E}">
        <p14:creationId xmlns:p14="http://schemas.microsoft.com/office/powerpoint/2010/main" val="329072593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4AA7-A826-AF8A-F57E-F52F73EDF66A}"/>
              </a:ext>
            </a:extLst>
          </p:cNvPr>
          <p:cNvSpPr>
            <a:spLocks noGrp="1"/>
          </p:cNvSpPr>
          <p:nvPr>
            <p:ph type="title"/>
          </p:nvPr>
        </p:nvSpPr>
        <p:spPr/>
        <p:txBody>
          <a:bodyPr/>
          <a:lstStyle/>
          <a:p>
            <a:r>
              <a:rPr lang="en-US" dirty="0"/>
              <a:t>Additional Example 1 - Zoom</a:t>
            </a:r>
          </a:p>
        </p:txBody>
      </p:sp>
      <p:sp>
        <p:nvSpPr>
          <p:cNvPr id="4" name="Slide Number Placeholder 3">
            <a:extLst>
              <a:ext uri="{FF2B5EF4-FFF2-40B4-BE49-F238E27FC236}">
                <a16:creationId xmlns:a16="http://schemas.microsoft.com/office/drawing/2014/main" id="{32420747-31B3-4B88-9569-ED3809E2E556}"/>
              </a:ext>
            </a:extLst>
          </p:cNvPr>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7" name="Content Placeholder 6">
            <a:extLst>
              <a:ext uri="{FF2B5EF4-FFF2-40B4-BE49-F238E27FC236}">
                <a16:creationId xmlns:a16="http://schemas.microsoft.com/office/drawing/2014/main" id="{BF5170C7-B3A0-AB6D-E6EB-6190F82663D6}"/>
              </a:ext>
            </a:extLst>
          </p:cNvPr>
          <p:cNvPicPr>
            <a:picLocks noGrp="1" noChangeAspect="1"/>
          </p:cNvPicPr>
          <p:nvPr>
            <p:ph idx="1"/>
          </p:nvPr>
        </p:nvPicPr>
        <p:blipFill rotWithShape="1">
          <a:blip r:embed="rId4"/>
          <a:srcRect l="892"/>
          <a:stretch/>
        </p:blipFill>
        <p:spPr>
          <a:xfrm>
            <a:off x="381000" y="1208015"/>
            <a:ext cx="8458200" cy="4857225"/>
          </a:xfrm>
        </p:spPr>
      </p:pic>
    </p:spTree>
    <p:extLst>
      <p:ext uri="{BB962C8B-B14F-4D97-AF65-F5344CB8AC3E}">
        <p14:creationId xmlns:p14="http://schemas.microsoft.com/office/powerpoint/2010/main" val="395618313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2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600" dirty="0"/>
              <a:t>Following slides will show an example discussing the use of dynamic participation factors during a regulation Up Deployment while maintaining Regulation Up Responsibility on the ESR-GR.</a:t>
            </a:r>
          </a:p>
          <a:p>
            <a:endParaRPr lang="en-US" sz="1600" dirty="0"/>
          </a:p>
          <a:p>
            <a:r>
              <a:rPr lang="en-US" sz="1600" dirty="0"/>
              <a:t>ESR Details:</a:t>
            </a:r>
          </a:p>
          <a:p>
            <a:pPr lvl="1"/>
            <a:r>
              <a:rPr lang="en-US" sz="1400" dirty="0"/>
              <a:t>ESR HSL/MPC = =/-100 MW</a:t>
            </a:r>
          </a:p>
          <a:p>
            <a:pPr lvl="1"/>
            <a:r>
              <a:rPr lang="en-US" sz="1400" dirty="0"/>
              <a:t>ESR-Regulation Up Responsibility = 80 MW</a:t>
            </a:r>
          </a:p>
          <a:p>
            <a:pPr lvl="1"/>
            <a:r>
              <a:rPr lang="en-US" sz="1400" dirty="0"/>
              <a:t>ESR-Regulation Down Responsibility = 22 MW</a:t>
            </a:r>
          </a:p>
          <a:p>
            <a:pPr lvl="1"/>
            <a:r>
              <a:rPr lang="en-US" sz="1400" dirty="0"/>
              <a:t>ESR-GR HASL = 20 MW</a:t>
            </a:r>
          </a:p>
          <a:p>
            <a:pPr lvl="1"/>
            <a:r>
              <a:rPr lang="en-US" sz="1400" dirty="0"/>
              <a:t>ESR-CLR HASL = -78MW</a:t>
            </a:r>
          </a:p>
          <a:p>
            <a:pPr lvl="1"/>
            <a:r>
              <a:rPr lang="en-US" sz="1400" dirty="0"/>
              <a:t>ESR-GR LASL = ESR-CLR LASL = 0 MW </a:t>
            </a:r>
          </a:p>
          <a:p>
            <a:pPr lvl="1"/>
            <a:r>
              <a:rPr lang="en-US" sz="1400" dirty="0"/>
              <a:t>ESR-GR BP = 20 MW to start but then drops to 0 MW</a:t>
            </a:r>
          </a:p>
          <a:p>
            <a:pPr lvl="1"/>
            <a:r>
              <a:rPr lang="en-US" sz="1400" dirty="0"/>
              <a:t>ESR-CLR BP = 0 MW to start but then changes to -20 MW then to -78MW</a:t>
            </a:r>
          </a:p>
          <a:p>
            <a:pPr lvl="1"/>
            <a:r>
              <a:rPr lang="en-US" sz="1400" dirty="0"/>
              <a:t>As the ESR-CLR UDBP begins to ramp to meet the new charging BPs the participation factors for the GR and CLR will adjust to represent the portion of regulation being provided by each side. </a:t>
            </a:r>
          </a:p>
          <a:p>
            <a:pPr lvl="1"/>
            <a:r>
              <a:rPr lang="en-US" sz="1400" dirty="0"/>
              <a:t>The Regulation Up Responsibility is not moved at any time.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1381116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25E2-1D8F-204A-EAB8-FD5A085B2EAE}"/>
              </a:ext>
            </a:extLst>
          </p:cNvPr>
          <p:cNvSpPr>
            <a:spLocks noGrp="1"/>
          </p:cNvSpPr>
          <p:nvPr>
            <p:ph type="title"/>
          </p:nvPr>
        </p:nvSpPr>
        <p:spPr/>
        <p:txBody>
          <a:bodyPr/>
          <a:lstStyle/>
          <a:p>
            <a:r>
              <a:rPr lang="en-US" dirty="0"/>
              <a:t>Additional Example 2</a:t>
            </a:r>
          </a:p>
        </p:txBody>
      </p:sp>
      <p:sp>
        <p:nvSpPr>
          <p:cNvPr id="4" name="Slide Number Placeholder 3">
            <a:extLst>
              <a:ext uri="{FF2B5EF4-FFF2-40B4-BE49-F238E27FC236}">
                <a16:creationId xmlns:a16="http://schemas.microsoft.com/office/drawing/2014/main" id="{475DBBE3-8717-5414-DCB6-C851A9C36214}"/>
              </a:ext>
            </a:extLst>
          </p:cNvPr>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7" name="Content Placeholder 6">
            <a:extLst>
              <a:ext uri="{FF2B5EF4-FFF2-40B4-BE49-F238E27FC236}">
                <a16:creationId xmlns:a16="http://schemas.microsoft.com/office/drawing/2014/main" id="{D0AC27D5-0DA9-E72D-179A-6812F0CC0854}"/>
              </a:ext>
            </a:extLst>
          </p:cNvPr>
          <p:cNvPicPr>
            <a:picLocks noGrp="1" noChangeAspect="1"/>
          </p:cNvPicPr>
          <p:nvPr>
            <p:ph idx="1"/>
          </p:nvPr>
        </p:nvPicPr>
        <p:blipFill>
          <a:blip r:embed="rId4"/>
          <a:stretch>
            <a:fillRect/>
          </a:stretch>
        </p:blipFill>
        <p:spPr>
          <a:xfrm>
            <a:off x="304800" y="1115736"/>
            <a:ext cx="8534400" cy="5100506"/>
          </a:xfrm>
        </p:spPr>
      </p:pic>
    </p:spTree>
    <p:extLst>
      <p:ext uri="{BB962C8B-B14F-4D97-AF65-F5344CB8AC3E}">
        <p14:creationId xmlns:p14="http://schemas.microsoft.com/office/powerpoint/2010/main" val="1603956674"/>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3623-D11B-17DA-811B-37C42F092DBE}"/>
              </a:ext>
            </a:extLst>
          </p:cNvPr>
          <p:cNvSpPr>
            <a:spLocks noGrp="1"/>
          </p:cNvSpPr>
          <p:nvPr>
            <p:ph type="title"/>
          </p:nvPr>
        </p:nvSpPr>
        <p:spPr/>
        <p:txBody>
          <a:bodyPr/>
          <a:lstStyle/>
          <a:p>
            <a:r>
              <a:rPr lang="en-US" dirty="0"/>
              <a:t>Additional Example 2-Zoom</a:t>
            </a:r>
          </a:p>
        </p:txBody>
      </p:sp>
      <p:sp>
        <p:nvSpPr>
          <p:cNvPr id="4" name="Slide Number Placeholder 3">
            <a:extLst>
              <a:ext uri="{FF2B5EF4-FFF2-40B4-BE49-F238E27FC236}">
                <a16:creationId xmlns:a16="http://schemas.microsoft.com/office/drawing/2014/main" id="{22EB655F-A49A-D738-BADE-7E2F2FA2092B}"/>
              </a:ext>
            </a:extLst>
          </p:cNvPr>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10" name="Content Placeholder 9">
            <a:extLst>
              <a:ext uri="{FF2B5EF4-FFF2-40B4-BE49-F238E27FC236}">
                <a16:creationId xmlns:a16="http://schemas.microsoft.com/office/drawing/2014/main" id="{078E67EF-5245-0D53-F213-C6A63A18D3CF}"/>
              </a:ext>
            </a:extLst>
          </p:cNvPr>
          <p:cNvPicPr>
            <a:picLocks noGrp="1" noChangeAspect="1"/>
          </p:cNvPicPr>
          <p:nvPr>
            <p:ph idx="1"/>
          </p:nvPr>
        </p:nvPicPr>
        <p:blipFill>
          <a:blip r:embed="rId4"/>
          <a:stretch>
            <a:fillRect/>
          </a:stretch>
        </p:blipFill>
        <p:spPr>
          <a:xfrm>
            <a:off x="304800" y="1132514"/>
            <a:ext cx="8534400" cy="4949504"/>
          </a:xfrm>
        </p:spPr>
      </p:pic>
    </p:spTree>
    <p:extLst>
      <p:ext uri="{BB962C8B-B14F-4D97-AF65-F5344CB8AC3E}">
        <p14:creationId xmlns:p14="http://schemas.microsoft.com/office/powerpoint/2010/main" val="396776349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3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600" dirty="0"/>
              <a:t>Following slides will show an example showing a ESR carrying RRS while discharging followed by charging. </a:t>
            </a:r>
          </a:p>
          <a:p>
            <a:endParaRPr lang="en-US" sz="1600" dirty="0"/>
          </a:p>
          <a:p>
            <a:r>
              <a:rPr lang="en-US" sz="1600" dirty="0"/>
              <a:t>ESR Details:</a:t>
            </a:r>
          </a:p>
          <a:p>
            <a:pPr lvl="1"/>
            <a:r>
              <a:rPr lang="en-US" sz="1400" dirty="0"/>
              <a:t>ESR HSL/MPC = =/-100 MW</a:t>
            </a:r>
          </a:p>
          <a:p>
            <a:pPr lvl="1"/>
            <a:r>
              <a:rPr lang="en-US" sz="1400" dirty="0"/>
              <a:t>ESR-RRS Responsibility = 50 MW</a:t>
            </a:r>
          </a:p>
          <a:p>
            <a:pPr lvl="1"/>
            <a:r>
              <a:rPr lang="en-US" sz="1400" dirty="0"/>
              <a:t>ESR-GR HASL = 50 MW</a:t>
            </a:r>
          </a:p>
          <a:p>
            <a:pPr lvl="1"/>
            <a:r>
              <a:rPr lang="en-US" sz="1400" dirty="0"/>
              <a:t>ESR-CLR HASL = 100 MW</a:t>
            </a:r>
          </a:p>
          <a:p>
            <a:pPr lvl="1"/>
            <a:r>
              <a:rPr lang="en-US" sz="1400" dirty="0"/>
              <a:t>ESR-GR LASL = ESR-CLR LASL = 0 MW </a:t>
            </a:r>
          </a:p>
          <a:p>
            <a:pPr lvl="1"/>
            <a:r>
              <a:rPr lang="en-US" sz="1400" dirty="0"/>
              <a:t>ESR-GR BP = 50 MW to start but then drops to 0 MW</a:t>
            </a:r>
          </a:p>
          <a:p>
            <a:pPr lvl="1"/>
            <a:r>
              <a:rPr lang="en-US" sz="1400" dirty="0"/>
              <a:t>ESR-CLR BP = 0 MW to start but then changes to -50 MW </a:t>
            </a:r>
          </a:p>
          <a:p>
            <a:pPr lvl="1"/>
            <a:r>
              <a:rPr lang="en-US" sz="1400" dirty="0"/>
              <a:t>When we see the BPs change for the ESR as the unit starts charging there is an SOC discount applied for charging, but the RRS Responsibility is never moved and the HASL/LASL remain the same. </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322719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2387-CCF0-1BEC-6BDC-BE8CB2702109}"/>
              </a:ext>
            </a:extLst>
          </p:cNvPr>
          <p:cNvSpPr>
            <a:spLocks noGrp="1"/>
          </p:cNvSpPr>
          <p:nvPr>
            <p:ph type="title"/>
          </p:nvPr>
        </p:nvSpPr>
        <p:spPr/>
        <p:txBody>
          <a:bodyPr/>
          <a:lstStyle/>
          <a:p>
            <a:r>
              <a:rPr lang="en-US" dirty="0"/>
              <a:t>Additional Example 3</a:t>
            </a:r>
          </a:p>
        </p:txBody>
      </p:sp>
      <p:sp>
        <p:nvSpPr>
          <p:cNvPr id="4" name="Slide Number Placeholder 3">
            <a:extLst>
              <a:ext uri="{FF2B5EF4-FFF2-40B4-BE49-F238E27FC236}">
                <a16:creationId xmlns:a16="http://schemas.microsoft.com/office/drawing/2014/main" id="{BFEA73C4-D195-0A2C-56C5-1BDF139886DD}"/>
              </a:ext>
            </a:extLst>
          </p:cNvPr>
          <p:cNvSpPr>
            <a:spLocks noGrp="1"/>
          </p:cNvSpPr>
          <p:nvPr>
            <p:ph type="sldNum" sz="quarter" idx="4"/>
          </p:nvPr>
        </p:nvSpPr>
        <p:spPr/>
        <p:txBody>
          <a:bodyPr/>
          <a:lstStyle/>
          <a:p>
            <a:fld id="{1D93BD3E-1E9A-4970-A6F7-E7AC52762E0C}" type="slidenum">
              <a:rPr lang="en-US" smtClean="0"/>
              <a:pPr/>
              <a:t>26</a:t>
            </a:fld>
            <a:endParaRPr lang="en-US" dirty="0"/>
          </a:p>
        </p:txBody>
      </p:sp>
      <p:pic>
        <p:nvPicPr>
          <p:cNvPr id="6" name="Content Placeholder 5">
            <a:extLst>
              <a:ext uri="{FF2B5EF4-FFF2-40B4-BE49-F238E27FC236}">
                <a16:creationId xmlns:a16="http://schemas.microsoft.com/office/drawing/2014/main" id="{DC927F83-8E5F-F6C6-63D2-A78218EDA8BD}"/>
              </a:ext>
            </a:extLst>
          </p:cNvPr>
          <p:cNvPicPr>
            <a:picLocks noGrp="1" noChangeAspect="1"/>
          </p:cNvPicPr>
          <p:nvPr>
            <p:ph idx="1"/>
          </p:nvPr>
        </p:nvPicPr>
        <p:blipFill>
          <a:blip r:embed="rId3"/>
          <a:stretch>
            <a:fillRect/>
          </a:stretch>
        </p:blipFill>
        <p:spPr>
          <a:xfrm>
            <a:off x="304800" y="1123196"/>
            <a:ext cx="8534400" cy="5009156"/>
          </a:xfrm>
          <a:prstGeom prst="rect">
            <a:avLst/>
          </a:prstGeom>
        </p:spPr>
      </p:pic>
    </p:spTree>
    <p:extLst>
      <p:ext uri="{BB962C8B-B14F-4D97-AF65-F5344CB8AC3E}">
        <p14:creationId xmlns:p14="http://schemas.microsoft.com/office/powerpoint/2010/main" val="318779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5CA4E-8097-1AAF-5B90-EAF9281FEF81}"/>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
        <p:nvSpPr>
          <p:cNvPr id="5" name="Content Placeholder 4">
            <a:extLst>
              <a:ext uri="{FF2B5EF4-FFF2-40B4-BE49-F238E27FC236}">
                <a16:creationId xmlns:a16="http://schemas.microsoft.com/office/drawing/2014/main" id="{A2DB4AF4-0E4A-6EA0-38E4-AD319C7C21EB}"/>
              </a:ext>
            </a:extLst>
          </p:cNvPr>
          <p:cNvSpPr>
            <a:spLocks noGrp="1"/>
          </p:cNvSpPr>
          <p:nvPr>
            <p:ph idx="16"/>
          </p:nvPr>
        </p:nvSpPr>
        <p:spPr/>
        <p:txBody>
          <a:bodyPr/>
          <a:lstStyle/>
          <a:p>
            <a:r>
              <a:rPr lang="en-US" dirty="0"/>
              <a:t>Summary</a:t>
            </a:r>
          </a:p>
          <a:p>
            <a:r>
              <a:rPr lang="en-US" sz="2800" i="1" dirty="0">
                <a:solidFill>
                  <a:schemeClr val="accent1"/>
                </a:solidFill>
              </a:rPr>
              <a:t>Nitika Mago and Kenneth Ragsdale</a:t>
            </a:r>
          </a:p>
        </p:txBody>
      </p:sp>
    </p:spTree>
    <p:extLst>
      <p:ext uri="{BB962C8B-B14F-4D97-AF65-F5344CB8AC3E}">
        <p14:creationId xmlns:p14="http://schemas.microsoft.com/office/powerpoint/2010/main" val="369174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D005-17DB-096B-9B25-B49476021E15}"/>
              </a:ext>
            </a:extLst>
          </p:cNvPr>
          <p:cNvSpPr>
            <a:spLocks noGrp="1"/>
          </p:cNvSpPr>
          <p:nvPr>
            <p:ph type="title"/>
          </p:nvPr>
        </p:nvSpPr>
        <p:spPr/>
        <p:txBody>
          <a:bodyPr/>
          <a:lstStyle/>
          <a:p>
            <a:r>
              <a:rPr lang="en-US" dirty="0"/>
              <a:t>NPRR1186 Does and Does Not</a:t>
            </a:r>
          </a:p>
        </p:txBody>
      </p:sp>
      <p:sp>
        <p:nvSpPr>
          <p:cNvPr id="3" name="Content Placeholder 2">
            <a:extLst>
              <a:ext uri="{FF2B5EF4-FFF2-40B4-BE49-F238E27FC236}">
                <a16:creationId xmlns:a16="http://schemas.microsoft.com/office/drawing/2014/main" id="{C584375F-2D2C-BBA0-10B8-B15C8D688DF0}"/>
              </a:ext>
            </a:extLst>
          </p:cNvPr>
          <p:cNvSpPr>
            <a:spLocks noGrp="1"/>
          </p:cNvSpPr>
          <p:nvPr>
            <p:ph idx="1"/>
          </p:nvPr>
        </p:nvSpPr>
        <p:spPr/>
        <p:txBody>
          <a:bodyPr/>
          <a:lstStyle/>
          <a:p>
            <a:r>
              <a:rPr lang="en-US" sz="1400" dirty="0"/>
              <a:t>NPRR1186 specifies changes that are applicable to today’s systems and studies to improve accounting of an ESR’s SOC in DAM, RUC and SCED. ERCOT is not seeking to manage an ESR’s SOC. </a:t>
            </a:r>
          </a:p>
          <a:p>
            <a:r>
              <a:rPr lang="en-US" sz="1400" dirty="0"/>
              <a:t>NPRR1186 changes DAM and SASM such that AS awards take AS duration into account. Ex. A 100 MW/100 MWh ESR can get awarded only 50MW of ECRS. </a:t>
            </a:r>
          </a:p>
          <a:p>
            <a:pPr lvl="1"/>
            <a:r>
              <a:rPr lang="en-US" sz="1400" dirty="0"/>
              <a:t>Post NPRR1186 DAM will not stop an ESR be awarded a particular AS for consecutive hours.</a:t>
            </a:r>
          </a:p>
          <a:p>
            <a:r>
              <a:rPr lang="en-US" sz="1400" dirty="0"/>
              <a:t>NPRR1186 changes COP to include 3 new SOC related fields. These fields will be used to supplement the HASL used in RUC such that RUC only counts on SOC that an ESR plans to have in excess of SOC required for AS it is providing in every hour as being available for dispatch. </a:t>
            </a:r>
          </a:p>
          <a:p>
            <a:pPr lvl="1"/>
            <a:r>
              <a:rPr lang="en-US" sz="1400" dirty="0"/>
              <a:t>Post NPRR1186, RUC will continue to treat ESRs as online or Out; RUC will not commit an ESR to come online; RUC will not model ESRs fully; RUC will only count on ESR being available to serve Load if it has SOC in excess of its AS obligation.</a:t>
            </a:r>
          </a:p>
          <a:p>
            <a:r>
              <a:rPr lang="en-US" sz="1400" dirty="0"/>
              <a:t>NPRR1186 changes Real Time HASL to include SOC requirement. </a:t>
            </a:r>
          </a:p>
          <a:p>
            <a:pPr lvl="1"/>
            <a:r>
              <a:rPr lang="en-US" sz="1400" dirty="0"/>
              <a:t>An ESR’s Real Time injection HASL will be based on the SOC that the ESR actually has in excess of its SOC requirement. Similarly, an ESRs Real Time charging HASL will be based on the margin the ESR has to charge in excess of the SOC margin required to provide Regulation Down obligation (if any).</a:t>
            </a:r>
          </a:p>
          <a:p>
            <a:pPr lvl="1"/>
            <a:r>
              <a:rPr lang="en-US" sz="1400" dirty="0"/>
              <a:t>Post NPRR1186, the HASL changes, will not force an ESR to charge to replenish SOC. The obligation of taking actions such that the ESR stays in compliance with the SOC requirements falls on the QSE.</a:t>
            </a:r>
          </a:p>
          <a:p>
            <a:pPr lvl="1"/>
            <a:r>
              <a:rPr lang="en-US" sz="1400" dirty="0"/>
              <a:t>The SOC requirements will take current Operating Hour’s AS obligation the ESR is providing on the injection sides into account, the SOC requirement will reduce as time progresses within the hour and will also include a credit if the ESR has an active Base Point in excess of its LASL to charge.</a:t>
            </a:r>
            <a:endParaRPr lang="en-US" sz="1600" dirty="0"/>
          </a:p>
        </p:txBody>
      </p:sp>
      <p:sp>
        <p:nvSpPr>
          <p:cNvPr id="4" name="Slide Number Placeholder 3">
            <a:extLst>
              <a:ext uri="{FF2B5EF4-FFF2-40B4-BE49-F238E27FC236}">
                <a16:creationId xmlns:a16="http://schemas.microsoft.com/office/drawing/2014/main" id="{EA3766A8-C51B-38F2-CD8B-890678657AF7}"/>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117619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168"/>
            <a:ext cx="8458200" cy="518318"/>
          </a:xfrm>
        </p:spPr>
        <p:txBody>
          <a:bodyPr/>
          <a:lstStyle/>
          <a:p>
            <a:r>
              <a:rPr lang="en-US" dirty="0"/>
              <a:t>Evolution of Battery Energy Storage Resources</a:t>
            </a:r>
            <a:r>
              <a:rPr lang="en-US" sz="1600" dirty="0"/>
              <a:t> </a:t>
            </a:r>
          </a:p>
        </p:txBody>
      </p:sp>
      <p:sp>
        <p:nvSpPr>
          <p:cNvPr id="5" name="Oval 4">
            <a:extLst>
              <a:ext uri="{FF2B5EF4-FFF2-40B4-BE49-F238E27FC236}">
                <a16:creationId xmlns:a16="http://schemas.microsoft.com/office/drawing/2014/main" id="{D2E7D7CA-2AA0-B572-BDAC-FE174F1BABC7}"/>
              </a:ext>
            </a:extLst>
          </p:cNvPr>
          <p:cNvSpPr/>
          <p:nvPr/>
        </p:nvSpPr>
        <p:spPr>
          <a:xfrm>
            <a:off x="910883" y="3016157"/>
            <a:ext cx="1718889" cy="687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a:t>
            </a:r>
          </a:p>
        </p:txBody>
      </p:sp>
      <p:sp>
        <p:nvSpPr>
          <p:cNvPr id="7" name="Oval 6">
            <a:extLst>
              <a:ext uri="{FF2B5EF4-FFF2-40B4-BE49-F238E27FC236}">
                <a16:creationId xmlns:a16="http://schemas.microsoft.com/office/drawing/2014/main" id="{BBF7BAEF-2032-78D2-9BD1-863C5E11E3A8}"/>
              </a:ext>
            </a:extLst>
          </p:cNvPr>
          <p:cNvSpPr/>
          <p:nvPr/>
        </p:nvSpPr>
        <p:spPr>
          <a:xfrm>
            <a:off x="2618178" y="2482757"/>
            <a:ext cx="1953822" cy="68744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1748B4FE-546B-24DF-C643-157F832E16A7}"/>
              </a:ext>
            </a:extLst>
          </p:cNvPr>
          <p:cNvSpPr/>
          <p:nvPr/>
        </p:nvSpPr>
        <p:spPr>
          <a:xfrm>
            <a:off x="4572000" y="1986636"/>
            <a:ext cx="1943707" cy="687442"/>
          </a:xfrm>
          <a:prstGeom prst="ellipse">
            <a:avLst/>
          </a:prstGeom>
          <a:solidFill>
            <a:srgbClr val="FF8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a:t>
            </a:r>
          </a:p>
        </p:txBody>
      </p:sp>
      <p:sp>
        <p:nvSpPr>
          <p:cNvPr id="13" name="Oval 12">
            <a:extLst>
              <a:ext uri="{FF2B5EF4-FFF2-40B4-BE49-F238E27FC236}">
                <a16:creationId xmlns:a16="http://schemas.microsoft.com/office/drawing/2014/main" id="{F023A29A-320B-B8EC-9F02-10F4F9B08847}"/>
              </a:ext>
            </a:extLst>
          </p:cNvPr>
          <p:cNvSpPr/>
          <p:nvPr/>
        </p:nvSpPr>
        <p:spPr>
          <a:xfrm>
            <a:off x="6515707" y="1573901"/>
            <a:ext cx="2094893" cy="687442"/>
          </a:xfrm>
          <a:prstGeom prst="ellipse">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a:t>
            </a:r>
          </a:p>
        </p:txBody>
      </p:sp>
      <p:sp>
        <p:nvSpPr>
          <p:cNvPr id="14" name="TextBox 13">
            <a:extLst>
              <a:ext uri="{FF2B5EF4-FFF2-40B4-BE49-F238E27FC236}">
                <a16:creationId xmlns:a16="http://schemas.microsoft.com/office/drawing/2014/main" id="{14002469-3E13-049F-C857-0BE76CD3AEDA}"/>
              </a:ext>
            </a:extLst>
          </p:cNvPr>
          <p:cNvSpPr txBox="1"/>
          <p:nvPr/>
        </p:nvSpPr>
        <p:spPr>
          <a:xfrm>
            <a:off x="954443" y="3697069"/>
            <a:ext cx="705066" cy="276999"/>
          </a:xfrm>
          <a:prstGeom prst="rect">
            <a:avLst/>
          </a:prstGeom>
          <a:noFill/>
        </p:spPr>
        <p:txBody>
          <a:bodyPr wrap="square" rtlCol="0">
            <a:spAutoFit/>
          </a:bodyPr>
          <a:lstStyle/>
          <a:p>
            <a:r>
              <a:rPr lang="en-US" sz="1200" b="1" dirty="0">
                <a:solidFill>
                  <a:srgbClr val="5B6770"/>
                </a:solidFill>
              </a:rPr>
              <a:t>Today</a:t>
            </a:r>
          </a:p>
        </p:txBody>
      </p:sp>
      <p:sp>
        <p:nvSpPr>
          <p:cNvPr id="15" name="TextBox 14">
            <a:extLst>
              <a:ext uri="{FF2B5EF4-FFF2-40B4-BE49-F238E27FC236}">
                <a16:creationId xmlns:a16="http://schemas.microsoft.com/office/drawing/2014/main" id="{DFE4044E-EEF0-56C4-2033-5D7B7587E3DA}"/>
              </a:ext>
            </a:extLst>
          </p:cNvPr>
          <p:cNvSpPr txBox="1"/>
          <p:nvPr/>
        </p:nvSpPr>
        <p:spPr>
          <a:xfrm>
            <a:off x="2743199" y="3220687"/>
            <a:ext cx="1779931" cy="430887"/>
          </a:xfrm>
          <a:prstGeom prst="rect">
            <a:avLst/>
          </a:prstGeom>
          <a:noFill/>
        </p:spPr>
        <p:txBody>
          <a:bodyPr wrap="square" rtlCol="0">
            <a:spAutoFit/>
          </a:bodyPr>
          <a:lstStyle/>
          <a:p>
            <a:r>
              <a:rPr lang="en-US" sz="1200" b="1" dirty="0">
                <a:solidFill>
                  <a:srgbClr val="5B6770"/>
                </a:solidFill>
              </a:rPr>
              <a:t>Starting DD/MM/2023</a:t>
            </a:r>
          </a:p>
          <a:p>
            <a:r>
              <a:rPr lang="en-US" sz="1000" b="1" dirty="0">
                <a:solidFill>
                  <a:srgbClr val="5B6770"/>
                </a:solidFill>
              </a:rPr>
              <a:t>“Quick –Simple Changes”</a:t>
            </a:r>
          </a:p>
        </p:txBody>
      </p:sp>
      <p:sp>
        <p:nvSpPr>
          <p:cNvPr id="16" name="TextBox 15">
            <a:extLst>
              <a:ext uri="{FF2B5EF4-FFF2-40B4-BE49-F238E27FC236}">
                <a16:creationId xmlns:a16="http://schemas.microsoft.com/office/drawing/2014/main" id="{15F1ABDD-CC98-0E74-DC04-6D7EA4647A78}"/>
              </a:ext>
            </a:extLst>
          </p:cNvPr>
          <p:cNvSpPr txBox="1"/>
          <p:nvPr/>
        </p:nvSpPr>
        <p:spPr>
          <a:xfrm>
            <a:off x="4620870" y="2755689"/>
            <a:ext cx="1371044" cy="738664"/>
          </a:xfrm>
          <a:prstGeom prst="rect">
            <a:avLst/>
          </a:prstGeom>
          <a:noFill/>
        </p:spPr>
        <p:txBody>
          <a:bodyPr wrap="square" rtlCol="0">
            <a:spAutoFit/>
          </a:bodyPr>
          <a:lstStyle/>
          <a:p>
            <a:r>
              <a:rPr lang="en-US" sz="1200" b="1" dirty="0">
                <a:solidFill>
                  <a:srgbClr val="5B6770"/>
                </a:solidFill>
              </a:rPr>
              <a:t>Interim Period:</a:t>
            </a:r>
          </a:p>
          <a:p>
            <a:r>
              <a:rPr lang="en-US" sz="1000" b="1" dirty="0">
                <a:solidFill>
                  <a:srgbClr val="5B6770"/>
                </a:solidFill>
              </a:rPr>
              <a:t>Starts when Interim Period NPRR is Implemented</a:t>
            </a:r>
          </a:p>
        </p:txBody>
      </p:sp>
      <p:sp>
        <p:nvSpPr>
          <p:cNvPr id="19" name="TextBox 18">
            <a:extLst>
              <a:ext uri="{FF2B5EF4-FFF2-40B4-BE49-F238E27FC236}">
                <a16:creationId xmlns:a16="http://schemas.microsoft.com/office/drawing/2014/main" id="{4BFC6B56-1507-403D-ECBD-D1EFD9EBCD72}"/>
              </a:ext>
            </a:extLst>
          </p:cNvPr>
          <p:cNvSpPr txBox="1"/>
          <p:nvPr/>
        </p:nvSpPr>
        <p:spPr>
          <a:xfrm>
            <a:off x="6590137" y="2317843"/>
            <a:ext cx="1611941" cy="584775"/>
          </a:xfrm>
          <a:prstGeom prst="rect">
            <a:avLst/>
          </a:prstGeom>
          <a:noFill/>
        </p:spPr>
        <p:txBody>
          <a:bodyPr wrap="square" rtlCol="0">
            <a:spAutoFit/>
          </a:bodyPr>
          <a:lstStyle/>
          <a:p>
            <a:r>
              <a:rPr lang="en-US" sz="1200" b="1" dirty="0">
                <a:solidFill>
                  <a:srgbClr val="5B6770"/>
                </a:solidFill>
              </a:rPr>
              <a:t>RTC+B Period: </a:t>
            </a:r>
          </a:p>
          <a:p>
            <a:r>
              <a:rPr lang="en-US" sz="1000" b="1" dirty="0">
                <a:solidFill>
                  <a:srgbClr val="5B6770"/>
                </a:solidFill>
              </a:rPr>
              <a:t>Starts when RTC+B project is implemented</a:t>
            </a:r>
          </a:p>
        </p:txBody>
      </p:sp>
      <p:cxnSp>
        <p:nvCxnSpPr>
          <p:cNvPr id="36" name="Straight Arrow Connector 35">
            <a:extLst>
              <a:ext uri="{FF2B5EF4-FFF2-40B4-BE49-F238E27FC236}">
                <a16:creationId xmlns:a16="http://schemas.microsoft.com/office/drawing/2014/main" id="{EB83FF71-4C70-AC39-8DD6-CA50AEB3E569}"/>
              </a:ext>
            </a:extLst>
          </p:cNvPr>
          <p:cNvCxnSpPr>
            <a:cxnSpLocks/>
          </p:cNvCxnSpPr>
          <p:nvPr/>
        </p:nvCxnSpPr>
        <p:spPr>
          <a:xfrm>
            <a:off x="891727" y="4540157"/>
            <a:ext cx="771887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EE26B57-1E5E-1135-D536-F06E1D15FF67}"/>
              </a:ext>
            </a:extLst>
          </p:cNvPr>
          <p:cNvSpPr txBox="1"/>
          <p:nvPr/>
        </p:nvSpPr>
        <p:spPr>
          <a:xfrm>
            <a:off x="4335452" y="5637158"/>
            <a:ext cx="762000" cy="307777"/>
          </a:xfrm>
          <a:prstGeom prst="rect">
            <a:avLst/>
          </a:prstGeom>
          <a:noFill/>
        </p:spPr>
        <p:txBody>
          <a:bodyPr wrap="square" rtlCol="0">
            <a:spAutoFit/>
          </a:bodyPr>
          <a:lstStyle/>
          <a:p>
            <a:r>
              <a:rPr lang="en-US" sz="1400" dirty="0"/>
              <a:t>Time</a:t>
            </a:r>
          </a:p>
        </p:txBody>
      </p:sp>
      <p:sp>
        <p:nvSpPr>
          <p:cNvPr id="39" name="TextBox 38">
            <a:extLst>
              <a:ext uri="{FF2B5EF4-FFF2-40B4-BE49-F238E27FC236}">
                <a16:creationId xmlns:a16="http://schemas.microsoft.com/office/drawing/2014/main" id="{473D6832-37F7-351E-59DE-C79FDA047F7D}"/>
              </a:ext>
            </a:extLst>
          </p:cNvPr>
          <p:cNvSpPr txBox="1"/>
          <p:nvPr/>
        </p:nvSpPr>
        <p:spPr>
          <a:xfrm>
            <a:off x="7604363" y="6019800"/>
            <a:ext cx="1066800" cy="276999"/>
          </a:xfrm>
          <a:prstGeom prst="rect">
            <a:avLst/>
          </a:prstGeom>
          <a:noFill/>
        </p:spPr>
        <p:txBody>
          <a:bodyPr wrap="square" rtlCol="0">
            <a:spAutoFit/>
          </a:bodyPr>
          <a:lstStyle/>
          <a:p>
            <a:r>
              <a:rPr lang="en-US" sz="1200" dirty="0"/>
              <a:t>Not to Scale</a:t>
            </a:r>
          </a:p>
        </p:txBody>
      </p:sp>
      <p:cxnSp>
        <p:nvCxnSpPr>
          <p:cNvPr id="4" name="Straight Connector 3">
            <a:extLst>
              <a:ext uri="{FF2B5EF4-FFF2-40B4-BE49-F238E27FC236}">
                <a16:creationId xmlns:a16="http://schemas.microsoft.com/office/drawing/2014/main" id="{7B029F2B-0233-D86A-A41D-81A4C61B397F}"/>
              </a:ext>
            </a:extLst>
          </p:cNvPr>
          <p:cNvCxnSpPr>
            <a:cxnSpLocks/>
            <a:stCxn id="7" idx="2"/>
          </p:cNvCxnSpPr>
          <p:nvPr/>
        </p:nvCxnSpPr>
        <p:spPr>
          <a:xfrm flipH="1">
            <a:off x="2615593" y="2826478"/>
            <a:ext cx="2585" cy="2003836"/>
          </a:xfrm>
          <a:prstGeom prst="line">
            <a:avLst/>
          </a:prstGeom>
          <a:ln>
            <a:solidFill>
              <a:schemeClr val="accent6">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DE3E2275-5FC9-CC66-6AF4-F1BC9E68927F}"/>
              </a:ext>
            </a:extLst>
          </p:cNvPr>
          <p:cNvCxnSpPr>
            <a:cxnSpLocks/>
            <a:stCxn id="11" idx="2"/>
          </p:cNvCxnSpPr>
          <p:nvPr/>
        </p:nvCxnSpPr>
        <p:spPr>
          <a:xfrm>
            <a:off x="4572000" y="2330357"/>
            <a:ext cx="6473" cy="2497676"/>
          </a:xfrm>
          <a:prstGeom prst="line">
            <a:avLst/>
          </a:prstGeom>
          <a:ln>
            <a:solidFill>
              <a:srgbClr val="FF8200"/>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D6BEFA65-31BC-0DC4-0372-999326642DD1}"/>
              </a:ext>
            </a:extLst>
          </p:cNvPr>
          <p:cNvCxnSpPr>
            <a:cxnSpLocks/>
          </p:cNvCxnSpPr>
          <p:nvPr/>
        </p:nvCxnSpPr>
        <p:spPr>
          <a:xfrm>
            <a:off x="6530957" y="1904672"/>
            <a:ext cx="16783" cy="2923361"/>
          </a:xfrm>
          <a:prstGeom prst="line">
            <a:avLst/>
          </a:prstGeom>
          <a:ln>
            <a:solidFill>
              <a:schemeClr val="accent3">
                <a:lumMod val="40000"/>
                <a:lumOff val="60000"/>
              </a:schemeClr>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A3CE80A7-0017-97CA-039F-F60C1D044C57}"/>
              </a:ext>
            </a:extLst>
          </p:cNvPr>
          <p:cNvCxnSpPr>
            <a:cxnSpLocks/>
            <a:stCxn id="5" idx="2"/>
          </p:cNvCxnSpPr>
          <p:nvPr/>
        </p:nvCxnSpPr>
        <p:spPr>
          <a:xfrm flipH="1">
            <a:off x="891727" y="3359878"/>
            <a:ext cx="19156" cy="1343641"/>
          </a:xfrm>
          <a:prstGeom prst="line">
            <a:avLst/>
          </a:prstGeom>
          <a:ln>
            <a:solidFill>
              <a:schemeClr val="accent1"/>
            </a:solidFill>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03E7D82F-26DA-F58A-F240-5373F85E695A}"/>
              </a:ext>
            </a:extLst>
          </p:cNvPr>
          <p:cNvSpPr txBox="1"/>
          <p:nvPr/>
        </p:nvSpPr>
        <p:spPr>
          <a:xfrm rot="1440000">
            <a:off x="826681" y="4835749"/>
            <a:ext cx="1219199" cy="246221"/>
          </a:xfrm>
          <a:prstGeom prst="rect">
            <a:avLst/>
          </a:prstGeom>
          <a:noFill/>
        </p:spPr>
        <p:txBody>
          <a:bodyPr wrap="square" rtlCol="0">
            <a:spAutoFit/>
          </a:bodyPr>
          <a:lstStyle/>
          <a:p>
            <a:r>
              <a:rPr lang="en-US" sz="1000" dirty="0"/>
              <a:t>June 2023</a:t>
            </a:r>
          </a:p>
        </p:txBody>
      </p:sp>
      <p:sp>
        <p:nvSpPr>
          <p:cNvPr id="17" name="TextBox 16">
            <a:extLst>
              <a:ext uri="{FF2B5EF4-FFF2-40B4-BE49-F238E27FC236}">
                <a16:creationId xmlns:a16="http://schemas.microsoft.com/office/drawing/2014/main" id="{21B59CA1-CBFA-C4BA-6A42-4AC6B90A73B9}"/>
              </a:ext>
            </a:extLst>
          </p:cNvPr>
          <p:cNvSpPr txBox="1"/>
          <p:nvPr/>
        </p:nvSpPr>
        <p:spPr>
          <a:xfrm rot="1440000">
            <a:off x="2542951" y="4940822"/>
            <a:ext cx="1219199" cy="246221"/>
          </a:xfrm>
          <a:prstGeom prst="rect">
            <a:avLst/>
          </a:prstGeom>
          <a:noFill/>
        </p:spPr>
        <p:txBody>
          <a:bodyPr wrap="square" rtlCol="0">
            <a:spAutoFit/>
          </a:bodyPr>
          <a:lstStyle/>
          <a:p>
            <a:r>
              <a:rPr lang="en-US" sz="1000" dirty="0"/>
              <a:t>DD/MM/2023</a:t>
            </a:r>
          </a:p>
        </p:txBody>
      </p:sp>
      <p:sp>
        <p:nvSpPr>
          <p:cNvPr id="18" name="TextBox 17">
            <a:extLst>
              <a:ext uri="{FF2B5EF4-FFF2-40B4-BE49-F238E27FC236}">
                <a16:creationId xmlns:a16="http://schemas.microsoft.com/office/drawing/2014/main" id="{F7EFE427-B8A2-66D6-9197-DC8871B24B6D}"/>
              </a:ext>
            </a:extLst>
          </p:cNvPr>
          <p:cNvSpPr txBox="1"/>
          <p:nvPr/>
        </p:nvSpPr>
        <p:spPr>
          <a:xfrm rot="1440000">
            <a:off x="4477542" y="5094692"/>
            <a:ext cx="1885195" cy="246221"/>
          </a:xfrm>
          <a:prstGeom prst="rect">
            <a:avLst/>
          </a:prstGeom>
          <a:noFill/>
        </p:spPr>
        <p:txBody>
          <a:bodyPr wrap="square" rtlCol="0">
            <a:spAutoFit/>
          </a:bodyPr>
          <a:lstStyle/>
          <a:p>
            <a:r>
              <a:rPr lang="en-US" sz="1000" dirty="0"/>
              <a:t>Interim NPRR Go-Live Date</a:t>
            </a:r>
          </a:p>
        </p:txBody>
      </p:sp>
      <p:sp>
        <p:nvSpPr>
          <p:cNvPr id="20" name="TextBox 19">
            <a:extLst>
              <a:ext uri="{FF2B5EF4-FFF2-40B4-BE49-F238E27FC236}">
                <a16:creationId xmlns:a16="http://schemas.microsoft.com/office/drawing/2014/main" id="{FC7E4CD5-9983-FF40-E788-9AD0DF7ECAA7}"/>
              </a:ext>
            </a:extLst>
          </p:cNvPr>
          <p:cNvSpPr txBox="1"/>
          <p:nvPr/>
        </p:nvSpPr>
        <p:spPr>
          <a:xfrm rot="1440000">
            <a:off x="6460800" y="5147655"/>
            <a:ext cx="1973654" cy="246221"/>
          </a:xfrm>
          <a:prstGeom prst="rect">
            <a:avLst/>
          </a:prstGeom>
          <a:noFill/>
        </p:spPr>
        <p:txBody>
          <a:bodyPr wrap="square" rtlCol="0">
            <a:spAutoFit/>
          </a:bodyPr>
          <a:lstStyle/>
          <a:p>
            <a:r>
              <a:rPr lang="en-US" sz="1000" dirty="0"/>
              <a:t>RTC+B Go-Live Date</a:t>
            </a:r>
          </a:p>
        </p:txBody>
      </p:sp>
    </p:spTree>
    <p:custDataLst>
      <p:tags r:id="rId1"/>
    </p:custDataLst>
    <p:extLst>
      <p:ext uri="{BB962C8B-B14F-4D97-AF65-F5344CB8AC3E}">
        <p14:creationId xmlns:p14="http://schemas.microsoft.com/office/powerpoint/2010/main" val="424710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53D9D-BD18-0D80-756D-5157DA0B9D92}"/>
              </a:ext>
            </a:extLst>
          </p:cNvPr>
          <p:cNvSpPr>
            <a:spLocks noGrp="1"/>
          </p:cNvSpPr>
          <p:nvPr>
            <p:ph idx="1"/>
          </p:nvPr>
        </p:nvSpPr>
        <p:spPr/>
        <p:txBody>
          <a:bodyPr/>
          <a:lstStyle/>
          <a:p>
            <a:pPr marL="0" indent="0">
              <a:buNone/>
            </a:pPr>
            <a:r>
              <a:rPr lang="en-US" b="1" dirty="0">
                <a:solidFill>
                  <a:schemeClr val="accent1"/>
                </a:solidFill>
              </a:rPr>
              <a:t>Agenda</a:t>
            </a:r>
          </a:p>
          <a:p>
            <a:r>
              <a:rPr lang="en-US" sz="1600" dirty="0"/>
              <a:t>Discuss the proposed changes in NPRR1186 </a:t>
            </a:r>
          </a:p>
          <a:p>
            <a:pPr lvl="1"/>
            <a:r>
              <a:rPr lang="en-US" sz="1600" dirty="0"/>
              <a:t>review the posted NPRR1186 language, </a:t>
            </a:r>
          </a:p>
          <a:p>
            <a:pPr lvl="1"/>
            <a:r>
              <a:rPr lang="en-US" sz="1600" dirty="0"/>
              <a:t>walk through the posted examples and </a:t>
            </a:r>
          </a:p>
          <a:p>
            <a:pPr lvl="1"/>
            <a:r>
              <a:rPr lang="en-US" sz="1600" dirty="0"/>
              <a:t>answer any questions that may come up on these.</a:t>
            </a:r>
          </a:p>
          <a:p>
            <a:endParaRPr lang="en-US" sz="1600" dirty="0"/>
          </a:p>
          <a:p>
            <a:r>
              <a:rPr lang="en-US" sz="1600" dirty="0"/>
              <a:t>Review the proposed single model approach for telemetering AS responsibilities with examples.</a:t>
            </a:r>
          </a:p>
          <a:p>
            <a:pPr lvl="1"/>
            <a:r>
              <a:rPr lang="en-US" sz="1600" dirty="0"/>
              <a:t>Discuss potential implementation timeline for this change.</a:t>
            </a:r>
          </a:p>
          <a:p>
            <a:endParaRPr lang="en-US" sz="1600" dirty="0"/>
          </a:p>
          <a:p>
            <a:r>
              <a:rPr lang="en-US" sz="1600" dirty="0"/>
              <a:t>Summary and Next Steps</a:t>
            </a:r>
          </a:p>
          <a:p>
            <a:pPr marL="0" indent="0">
              <a:buNone/>
            </a:pPr>
            <a:endParaRPr lang="en-US" dirty="0"/>
          </a:p>
        </p:txBody>
      </p:sp>
    </p:spTree>
    <p:extLst>
      <p:ext uri="{BB962C8B-B14F-4D97-AF65-F5344CB8AC3E}">
        <p14:creationId xmlns:p14="http://schemas.microsoft.com/office/powerpoint/2010/main" val="745115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Today: (June 2023)</a:t>
            </a:r>
          </a:p>
        </p:txBody>
      </p:sp>
      <p:sp>
        <p:nvSpPr>
          <p:cNvPr id="5" name="Content Placeholder 4">
            <a:extLst>
              <a:ext uri="{FF2B5EF4-FFF2-40B4-BE49-F238E27FC236}">
                <a16:creationId xmlns:a16="http://schemas.microsoft.com/office/drawing/2014/main" id="{28F89EBF-9337-A603-4C94-BF8562B91E0B}"/>
              </a:ext>
            </a:extLst>
          </p:cNvPr>
          <p:cNvSpPr>
            <a:spLocks noGrp="1"/>
          </p:cNvSpPr>
          <p:nvPr>
            <p:ph idx="1"/>
          </p:nvPr>
        </p:nvSpPr>
        <p:spPr>
          <a:xfrm>
            <a:off x="304800" y="2728826"/>
            <a:ext cx="8534400" cy="3191207"/>
          </a:xfrm>
        </p:spPr>
        <p:txBody>
          <a:bodyPr/>
          <a:lstStyle/>
          <a:p>
            <a:pPr marL="342900" indent="-342900">
              <a:buFontTx/>
              <a:buAutoNum type="arabicParenR"/>
            </a:pPr>
            <a:r>
              <a:rPr lang="en-US" sz="1400" dirty="0"/>
              <a:t>Note the telemetry points related to SOC specified in the fall of 2018.</a:t>
            </a:r>
            <a:r>
              <a:rPr lang="en-US" sz="1400" dirty="0">
                <a:hlinkClick r:id="rId3">
                  <a:extLst>
                    <a:ext uri="{A12FA001-AC4F-418D-AE19-62706E023703}">
                      <ahyp:hlinkClr xmlns:ahyp="http://schemas.microsoft.com/office/drawing/2018/hyperlinkcolor" val="tx"/>
                    </a:ext>
                  </a:extLst>
                </a:hlinkClick>
              </a:rPr>
              <a:t> </a:t>
            </a:r>
            <a:r>
              <a:rPr lang="en-US" sz="1400" dirty="0">
                <a:solidFill>
                  <a:srgbClr val="0070C0"/>
                </a:solidFill>
                <a:hlinkClick r:id="rId3">
                  <a:extLst>
                    <a:ext uri="{A12FA001-AC4F-418D-AE19-62706E023703}">
                      <ahyp:hlinkClr xmlns:ahyp="http://schemas.microsoft.com/office/drawing/2018/hyperlinkcolor" val="tx"/>
                    </a:ext>
                  </a:extLst>
                </a:hlinkClick>
              </a:rPr>
              <a:t>https://www.ercot.com/files/docs/2018/11/08/New_Telemetry_for_Storage_Resourcev2.docx</a:t>
            </a:r>
            <a:endParaRPr lang="en-US" sz="1400" dirty="0">
              <a:solidFill>
                <a:srgbClr val="0070C0"/>
              </a:solidFill>
            </a:endParaRPr>
          </a:p>
          <a:p>
            <a:pPr marL="342900" indent="-342900">
              <a:buAutoNum type="arabicParenR"/>
            </a:pPr>
            <a:r>
              <a:rPr lang="en-US" sz="1400" dirty="0"/>
              <a:t>DAM clearing does not consider duration requirements for AS.  Market Participants have the responsibility to limit AS offers so that DAM awards do not exceed the resource capability in any one hour.  </a:t>
            </a:r>
          </a:p>
          <a:p>
            <a:pPr marL="342900" indent="-342900">
              <a:buFontTx/>
              <a:buAutoNum type="arabicParenR"/>
            </a:pPr>
            <a:r>
              <a:rPr lang="en-US" sz="1400" dirty="0"/>
              <a:t>ERCOT “SOC accounting-monitoring-expectations” specified in </a:t>
            </a:r>
            <a:r>
              <a:rPr lang="en-US" sz="1400" i="1" dirty="0"/>
              <a:t>ERCOT and QSE Operations Practices During The Operating Hour </a:t>
            </a:r>
            <a:r>
              <a:rPr lang="en-US" sz="1400" dirty="0"/>
              <a:t>Business Practice Manual.</a:t>
            </a:r>
          </a:p>
          <a:p>
            <a:pPr marL="342900" indent="-342900">
              <a:buFontTx/>
              <a:buAutoNum type="arabicParenR"/>
            </a:pPr>
            <a:r>
              <a:rPr lang="en-US" sz="1400" dirty="0"/>
              <a:t>NPRR 963 is not implemented.  Base Point Deviation and CLREDP calculations do not “see” a “single resource”.</a:t>
            </a:r>
          </a:p>
          <a:p>
            <a:pPr marL="342900" indent="-342900">
              <a:buAutoNum type="arabicParenR"/>
            </a:pPr>
            <a:r>
              <a:rPr lang="en-US" sz="1400" dirty="0"/>
              <a:t>Telemetered SOC values not considered by SCED.</a:t>
            </a:r>
          </a:p>
          <a:p>
            <a:pPr marL="342900" indent="-342900">
              <a:buAutoNum type="arabicParenR"/>
            </a:pPr>
            <a:r>
              <a:rPr lang="en-US" sz="1400" dirty="0"/>
              <a:t>RUC does not consider SOC.  (Assumes there is no limit to the duration of the batteries and there is a potential for overstating available capacity from batteries in future hours.]</a:t>
            </a:r>
          </a:p>
          <a:p>
            <a:pPr marL="342900" indent="-342900">
              <a:buAutoNum type="arabicParenR"/>
            </a:pPr>
            <a:r>
              <a:rPr lang="en-US" sz="1400" dirty="0"/>
              <a:t>Other issues/complexity because of the “Combo Model” imperfections such as the QSE managing AS transitions between injection &amp; charging side of the ESR.</a:t>
            </a:r>
          </a:p>
        </p:txBody>
      </p:sp>
      <p:grpSp>
        <p:nvGrpSpPr>
          <p:cNvPr id="6" name="Group 5"/>
          <p:cNvGrpSpPr/>
          <p:nvPr/>
        </p:nvGrpSpPr>
        <p:grpSpPr>
          <a:xfrm>
            <a:off x="317488" y="664768"/>
            <a:ext cx="8684304" cy="1933435"/>
            <a:chOff x="317488" y="704802"/>
            <a:chExt cx="7938752" cy="1933435"/>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5" name="Rounded Rectangle 24"/>
            <p:cNvSpPr>
              <a:spLocks noChangeArrowheads="1"/>
            </p:cNvSpPr>
            <p:nvPr/>
          </p:nvSpPr>
          <p:spPr bwMode="auto">
            <a:xfrm>
              <a:off x="317488" y="1159313"/>
              <a:ext cx="7938752" cy="1478924"/>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defRPr/>
              </a:pPr>
              <a:endParaRPr lang="en-US" b="1" dirty="0">
                <a:solidFill>
                  <a:srgbClr val="5B6770">
                    <a:lumMod val="75000"/>
                  </a:srgbClr>
                </a:solidFill>
              </a:endParaRP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sp>
          <p:nvSpPr>
            <p:cNvPr id="4" name="Oval 3"/>
            <p:cNvSpPr/>
            <p:nvPr/>
          </p:nvSpPr>
          <p:spPr>
            <a:xfrm>
              <a:off x="503057" y="1434971"/>
              <a:ext cx="759853" cy="6874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a:t>
              </a:r>
            </a:p>
          </p:txBody>
        </p:sp>
        <p:sp>
          <p:nvSpPr>
            <p:cNvPr id="10" name="Oval 9"/>
            <p:cNvSpPr/>
            <p:nvPr/>
          </p:nvSpPr>
          <p:spPr>
            <a:xfrm>
              <a:off x="2027404" y="1255286"/>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5900970" y="204139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900970" y="1227319"/>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Isosceles Triangle 30"/>
            <p:cNvSpPr/>
            <p:nvPr/>
          </p:nvSpPr>
          <p:spPr>
            <a:xfrm rot="10800000">
              <a:off x="2041196" y="205971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2121548" y="1307681"/>
              <a:ext cx="537101" cy="369332"/>
            </a:xfrm>
            <a:prstGeom prst="rect">
              <a:avLst/>
            </a:prstGeom>
            <a:noFill/>
          </p:spPr>
          <p:txBody>
            <a:bodyPr wrap="square" rtlCol="0">
              <a:spAutoFit/>
            </a:bodyPr>
            <a:lstStyle/>
            <a:p>
              <a:r>
                <a:rPr lang="en-US" b="1" dirty="0">
                  <a:solidFill>
                    <a:srgbClr val="5B6770"/>
                  </a:solidFill>
                </a:rPr>
                <a:t>GR</a:t>
              </a:r>
            </a:p>
          </p:txBody>
        </p:sp>
        <p:sp>
          <p:nvSpPr>
            <p:cNvPr id="32" name="TextBox 31"/>
            <p:cNvSpPr txBox="1"/>
            <p:nvPr/>
          </p:nvSpPr>
          <p:spPr>
            <a:xfrm>
              <a:off x="6012802" y="1303262"/>
              <a:ext cx="537101" cy="369332"/>
            </a:xfrm>
            <a:prstGeom prst="rect">
              <a:avLst/>
            </a:prstGeom>
            <a:noFill/>
          </p:spPr>
          <p:txBody>
            <a:bodyPr wrap="square" rtlCol="0">
              <a:spAutoFit/>
            </a:bodyPr>
            <a:lstStyle/>
            <a:p>
              <a:r>
                <a:rPr lang="en-US" b="1" dirty="0">
                  <a:solidFill>
                    <a:srgbClr val="5B6770"/>
                  </a:solidFill>
                </a:rPr>
                <a:t>GR</a:t>
              </a:r>
            </a:p>
          </p:txBody>
        </p:sp>
        <p:sp>
          <p:nvSpPr>
            <p:cNvPr id="34" name="TextBox 33"/>
            <p:cNvSpPr txBox="1"/>
            <p:nvPr/>
          </p:nvSpPr>
          <p:spPr>
            <a:xfrm>
              <a:off x="2196110" y="2029537"/>
              <a:ext cx="537101" cy="276999"/>
            </a:xfrm>
            <a:prstGeom prst="rect">
              <a:avLst/>
            </a:prstGeom>
            <a:noFill/>
          </p:spPr>
          <p:txBody>
            <a:bodyPr wrap="square" rtlCol="0">
              <a:spAutoFit/>
            </a:bodyPr>
            <a:lstStyle/>
            <a:p>
              <a:r>
                <a:rPr lang="en-US" sz="1200" b="1" dirty="0">
                  <a:solidFill>
                    <a:srgbClr val="5B6770"/>
                  </a:solidFill>
                </a:rPr>
                <a:t>CLR</a:t>
              </a:r>
            </a:p>
          </p:txBody>
        </p:sp>
        <p:sp>
          <p:nvSpPr>
            <p:cNvPr id="35" name="TextBox 34"/>
            <p:cNvSpPr txBox="1"/>
            <p:nvPr/>
          </p:nvSpPr>
          <p:spPr>
            <a:xfrm>
              <a:off x="6025980" y="2017089"/>
              <a:ext cx="537101" cy="276999"/>
            </a:xfrm>
            <a:prstGeom prst="rect">
              <a:avLst/>
            </a:prstGeom>
            <a:noFill/>
          </p:spPr>
          <p:txBody>
            <a:bodyPr wrap="square" rtlCol="0">
              <a:spAutoFit/>
            </a:bodyPr>
            <a:lstStyle/>
            <a:p>
              <a:r>
                <a:rPr lang="en-US" sz="1200" b="1" dirty="0">
                  <a:solidFill>
                    <a:srgbClr val="5B6770"/>
                  </a:solidFill>
                </a:rPr>
                <a:t>CLR</a:t>
              </a:r>
            </a:p>
          </p:txBody>
        </p:sp>
        <p:sp>
          <p:nvSpPr>
            <p:cNvPr id="48" name="TextBox 47"/>
            <p:cNvSpPr txBox="1"/>
            <p:nvPr/>
          </p:nvSpPr>
          <p:spPr>
            <a:xfrm>
              <a:off x="597075" y="2268847"/>
              <a:ext cx="644536" cy="276999"/>
            </a:xfrm>
            <a:prstGeom prst="rect">
              <a:avLst/>
            </a:prstGeom>
            <a:noFill/>
          </p:spPr>
          <p:txBody>
            <a:bodyPr wrap="square" rtlCol="0">
              <a:spAutoFit/>
            </a:bodyPr>
            <a:lstStyle/>
            <a:p>
              <a:r>
                <a:rPr lang="en-US" sz="1200" b="1" dirty="0">
                  <a:solidFill>
                    <a:srgbClr val="5B6770"/>
                  </a:solidFill>
                </a:rPr>
                <a:t>Today</a:t>
              </a:r>
            </a:p>
          </p:txBody>
        </p:sp>
      </p:grpSp>
      <p:grpSp>
        <p:nvGrpSpPr>
          <p:cNvPr id="9" name="Group 8"/>
          <p:cNvGrpSpPr/>
          <p:nvPr/>
        </p:nvGrpSpPr>
        <p:grpSpPr>
          <a:xfrm>
            <a:off x="2370758" y="1237430"/>
            <a:ext cx="4710603" cy="1232049"/>
            <a:chOff x="2357508" y="1303262"/>
            <a:chExt cx="4710603" cy="1232049"/>
          </a:xfrm>
        </p:grpSpPr>
        <p:sp>
          <p:nvSpPr>
            <p:cNvPr id="51" name="Right Brace 50"/>
            <p:cNvSpPr/>
            <p:nvPr/>
          </p:nvSpPr>
          <p:spPr>
            <a:xfrm>
              <a:off x="3105777" y="1303262"/>
              <a:ext cx="365760" cy="12320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53" name="TextBox 52"/>
            <p:cNvSpPr txBox="1"/>
            <p:nvPr/>
          </p:nvSpPr>
          <p:spPr>
            <a:xfrm>
              <a:off x="2398057" y="2248912"/>
              <a:ext cx="465478" cy="246221"/>
            </a:xfrm>
            <a:prstGeom prst="rect">
              <a:avLst/>
            </a:prstGeom>
            <a:noFill/>
          </p:spPr>
          <p:txBody>
            <a:bodyPr wrap="square" rtlCol="0">
              <a:spAutoFit/>
            </a:bodyPr>
            <a:lstStyle/>
            <a:p>
              <a:r>
                <a:rPr lang="en-US" sz="1000" b="1" dirty="0">
                  <a:solidFill>
                    <a:srgbClr val="685BC7"/>
                  </a:solidFill>
                </a:rPr>
                <a:t>ESR</a:t>
              </a:r>
            </a:p>
          </p:txBody>
        </p:sp>
        <p:sp>
          <p:nvSpPr>
            <p:cNvPr id="54" name="TextBox 53"/>
            <p:cNvSpPr txBox="1"/>
            <p:nvPr/>
          </p:nvSpPr>
          <p:spPr>
            <a:xfrm>
              <a:off x="6602633" y="2224320"/>
              <a:ext cx="465478" cy="246221"/>
            </a:xfrm>
            <a:prstGeom prst="rect">
              <a:avLst/>
            </a:prstGeom>
            <a:noFill/>
          </p:spPr>
          <p:txBody>
            <a:bodyPr wrap="square" rtlCol="0">
              <a:spAutoFit/>
            </a:bodyPr>
            <a:lstStyle/>
            <a:p>
              <a:r>
                <a:rPr lang="en-US" sz="1000" b="1" dirty="0">
                  <a:solidFill>
                    <a:srgbClr val="685BC7"/>
                  </a:solidFill>
                </a:rPr>
                <a:t>ESR</a:t>
              </a:r>
            </a:p>
          </p:txBody>
        </p:sp>
        <p:sp>
          <p:nvSpPr>
            <p:cNvPr id="55" name="TextBox 54"/>
            <p:cNvSpPr txBox="1"/>
            <p:nvPr/>
          </p:nvSpPr>
          <p:spPr>
            <a:xfrm>
              <a:off x="6595448" y="1637558"/>
              <a:ext cx="465478" cy="246221"/>
            </a:xfrm>
            <a:prstGeom prst="rect">
              <a:avLst/>
            </a:prstGeom>
            <a:noFill/>
          </p:spPr>
          <p:txBody>
            <a:bodyPr wrap="square" rtlCol="0">
              <a:spAutoFit/>
            </a:bodyPr>
            <a:lstStyle/>
            <a:p>
              <a:r>
                <a:rPr lang="en-US" sz="1000" b="1" dirty="0">
                  <a:solidFill>
                    <a:srgbClr val="685BC7"/>
                  </a:solidFill>
                </a:rPr>
                <a:t>ESR</a:t>
              </a:r>
            </a:p>
          </p:txBody>
        </p:sp>
        <p:sp>
          <p:nvSpPr>
            <p:cNvPr id="56" name="TextBox 55"/>
            <p:cNvSpPr txBox="1"/>
            <p:nvPr/>
          </p:nvSpPr>
          <p:spPr>
            <a:xfrm>
              <a:off x="2357508" y="1650195"/>
              <a:ext cx="465478" cy="246221"/>
            </a:xfrm>
            <a:prstGeom prst="rect">
              <a:avLst/>
            </a:prstGeom>
            <a:noFill/>
          </p:spPr>
          <p:txBody>
            <a:bodyPr wrap="square" rtlCol="0">
              <a:spAutoFit/>
            </a:bodyPr>
            <a:lstStyle/>
            <a:p>
              <a:r>
                <a:rPr lang="en-US" sz="1000" b="1" dirty="0">
                  <a:solidFill>
                    <a:srgbClr val="685BC7"/>
                  </a:solidFill>
                </a:rPr>
                <a:t>ESR</a:t>
              </a:r>
            </a:p>
          </p:txBody>
        </p:sp>
      </p:grpSp>
    </p:spTree>
    <p:custDataLst>
      <p:tags r:id="rId1"/>
    </p:custDataLst>
    <p:extLst>
      <p:ext uri="{BB962C8B-B14F-4D97-AF65-F5344CB8AC3E}">
        <p14:creationId xmlns:p14="http://schemas.microsoft.com/office/powerpoint/2010/main" val="3978794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6">
                    <a:lumMod val="60000"/>
                    <a:lumOff val="40000"/>
                  </a:schemeClr>
                </a:solidFill>
              </a:rPr>
              <a:t>Changes Implemented Before the Interim Period</a:t>
            </a:r>
          </a:p>
        </p:txBody>
      </p:sp>
      <p:sp>
        <p:nvSpPr>
          <p:cNvPr id="5" name="Content Placeholder 4">
            <a:extLst>
              <a:ext uri="{FF2B5EF4-FFF2-40B4-BE49-F238E27FC236}">
                <a16:creationId xmlns:a16="http://schemas.microsoft.com/office/drawing/2014/main" id="{095508C2-CB32-AAAE-A974-6F68FD9D2679}"/>
              </a:ext>
            </a:extLst>
          </p:cNvPr>
          <p:cNvSpPr>
            <a:spLocks noGrp="1"/>
          </p:cNvSpPr>
          <p:nvPr>
            <p:ph idx="1"/>
          </p:nvPr>
        </p:nvSpPr>
        <p:spPr>
          <a:xfrm>
            <a:off x="304800" y="3216217"/>
            <a:ext cx="8534400" cy="2703816"/>
          </a:xfrm>
        </p:spPr>
        <p:txBody>
          <a:bodyPr/>
          <a:lstStyle/>
          <a:p>
            <a:pPr marL="342900" indent="-342900">
              <a:buAutoNum type="arabicParenR"/>
            </a:pPr>
            <a:r>
              <a:rPr lang="en-US" sz="1400" dirty="0"/>
              <a:t>QSEs in Real Time use “single model ESR” approach in assigning AS via telemetry to the ESR-GR and the ESR-CLR.</a:t>
            </a:r>
          </a:p>
          <a:p>
            <a:pPr marL="342900" indent="-342900">
              <a:buAutoNum type="arabicParenR"/>
            </a:pPr>
            <a:r>
              <a:rPr lang="en-US" sz="1400" dirty="0"/>
              <a:t>ERCOT “turns on” EMS improved calculation in determining AS Regulation Up/Down deployment </a:t>
            </a:r>
            <a:r>
              <a:rPr lang="en-US" sz="1400" strike="sngStrike" dirty="0"/>
              <a:t> </a:t>
            </a:r>
            <a:r>
              <a:rPr lang="en-US" sz="1400" dirty="0"/>
              <a:t>requirement for ESR-GR and ESR-CLR as a single model ESR.  </a:t>
            </a:r>
          </a:p>
          <a:p>
            <a:pPr marL="642938" lvl="1" indent="-342900"/>
            <a:r>
              <a:rPr lang="en-US" sz="1400" dirty="0"/>
              <a:t>Item 1 and 2 should bring some relief to Base Point Deviation charges and GREDP/CLREDP issues associated with the AS transition requirements  AND reduces the need to implement NPRR 963 prior to RTC+B project.</a:t>
            </a:r>
          </a:p>
          <a:p>
            <a:endParaRPr lang="en-US" dirty="0"/>
          </a:p>
        </p:txBody>
      </p:sp>
      <p:grpSp>
        <p:nvGrpSpPr>
          <p:cNvPr id="6" name="Group 5"/>
          <p:cNvGrpSpPr/>
          <p:nvPr/>
        </p:nvGrpSpPr>
        <p:grpSpPr>
          <a:xfrm>
            <a:off x="351295" y="685800"/>
            <a:ext cx="8684304" cy="1933435"/>
            <a:chOff x="317488" y="704802"/>
            <a:chExt cx="7938752" cy="1933435"/>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5" name="Rounded Rectangle 24"/>
            <p:cNvSpPr>
              <a:spLocks noChangeArrowheads="1"/>
            </p:cNvSpPr>
            <p:nvPr/>
          </p:nvSpPr>
          <p:spPr bwMode="auto">
            <a:xfrm>
              <a:off x="317488" y="1159313"/>
              <a:ext cx="7938752" cy="1478924"/>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defRPr/>
              </a:pPr>
              <a:endParaRPr lang="en-US" b="1" dirty="0">
                <a:solidFill>
                  <a:srgbClr val="5B6770">
                    <a:lumMod val="75000"/>
                  </a:srgbClr>
                </a:solidFill>
              </a:endParaRP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sp>
          <p:nvSpPr>
            <p:cNvPr id="4" name="Oval 3"/>
            <p:cNvSpPr/>
            <p:nvPr/>
          </p:nvSpPr>
          <p:spPr>
            <a:xfrm>
              <a:off x="503057" y="1434971"/>
              <a:ext cx="759853" cy="68744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0" name="Oval 9"/>
            <p:cNvSpPr/>
            <p:nvPr/>
          </p:nvSpPr>
          <p:spPr>
            <a:xfrm>
              <a:off x="2027404" y="1255286"/>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5900970" y="204139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900970" y="1227319"/>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Isosceles Triangle 30"/>
            <p:cNvSpPr/>
            <p:nvPr/>
          </p:nvSpPr>
          <p:spPr>
            <a:xfrm rot="10800000">
              <a:off x="2041196" y="2059719"/>
              <a:ext cx="763893" cy="50074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2121548" y="1307681"/>
              <a:ext cx="537101" cy="369332"/>
            </a:xfrm>
            <a:prstGeom prst="rect">
              <a:avLst/>
            </a:prstGeom>
            <a:noFill/>
          </p:spPr>
          <p:txBody>
            <a:bodyPr wrap="square" rtlCol="0">
              <a:spAutoFit/>
            </a:bodyPr>
            <a:lstStyle/>
            <a:p>
              <a:r>
                <a:rPr lang="en-US" b="1" dirty="0">
                  <a:solidFill>
                    <a:srgbClr val="5B6770"/>
                  </a:solidFill>
                </a:rPr>
                <a:t>GR</a:t>
              </a:r>
            </a:p>
          </p:txBody>
        </p:sp>
        <p:sp>
          <p:nvSpPr>
            <p:cNvPr id="32" name="TextBox 31"/>
            <p:cNvSpPr txBox="1"/>
            <p:nvPr/>
          </p:nvSpPr>
          <p:spPr>
            <a:xfrm>
              <a:off x="6012802" y="1303262"/>
              <a:ext cx="537101" cy="369332"/>
            </a:xfrm>
            <a:prstGeom prst="rect">
              <a:avLst/>
            </a:prstGeom>
            <a:noFill/>
          </p:spPr>
          <p:txBody>
            <a:bodyPr wrap="square" rtlCol="0">
              <a:spAutoFit/>
            </a:bodyPr>
            <a:lstStyle/>
            <a:p>
              <a:r>
                <a:rPr lang="en-US" b="1" dirty="0">
                  <a:solidFill>
                    <a:srgbClr val="5B6770"/>
                  </a:solidFill>
                </a:rPr>
                <a:t>GR</a:t>
              </a:r>
            </a:p>
          </p:txBody>
        </p:sp>
        <p:sp>
          <p:nvSpPr>
            <p:cNvPr id="34" name="TextBox 33"/>
            <p:cNvSpPr txBox="1"/>
            <p:nvPr/>
          </p:nvSpPr>
          <p:spPr>
            <a:xfrm>
              <a:off x="2196110" y="2029537"/>
              <a:ext cx="537101" cy="276999"/>
            </a:xfrm>
            <a:prstGeom prst="rect">
              <a:avLst/>
            </a:prstGeom>
            <a:noFill/>
          </p:spPr>
          <p:txBody>
            <a:bodyPr wrap="square" rtlCol="0">
              <a:spAutoFit/>
            </a:bodyPr>
            <a:lstStyle/>
            <a:p>
              <a:r>
                <a:rPr lang="en-US" sz="1200" b="1" dirty="0">
                  <a:solidFill>
                    <a:srgbClr val="5B6770"/>
                  </a:solidFill>
                </a:rPr>
                <a:t>CLR</a:t>
              </a:r>
            </a:p>
          </p:txBody>
        </p:sp>
        <p:sp>
          <p:nvSpPr>
            <p:cNvPr id="35" name="TextBox 34"/>
            <p:cNvSpPr txBox="1"/>
            <p:nvPr/>
          </p:nvSpPr>
          <p:spPr>
            <a:xfrm>
              <a:off x="6025980" y="2017089"/>
              <a:ext cx="537101" cy="276999"/>
            </a:xfrm>
            <a:prstGeom prst="rect">
              <a:avLst/>
            </a:prstGeom>
            <a:noFill/>
          </p:spPr>
          <p:txBody>
            <a:bodyPr wrap="square" rtlCol="0">
              <a:spAutoFit/>
            </a:bodyPr>
            <a:lstStyle/>
            <a:p>
              <a:r>
                <a:rPr lang="en-US" sz="1200" b="1" dirty="0">
                  <a:solidFill>
                    <a:srgbClr val="5B6770"/>
                  </a:solidFill>
                </a:rPr>
                <a:t>CLR</a:t>
              </a:r>
            </a:p>
          </p:txBody>
        </p:sp>
        <p:sp>
          <p:nvSpPr>
            <p:cNvPr id="48" name="TextBox 47"/>
            <p:cNvSpPr txBox="1"/>
            <p:nvPr/>
          </p:nvSpPr>
          <p:spPr>
            <a:xfrm>
              <a:off x="442735" y="2176572"/>
              <a:ext cx="1016439" cy="461665"/>
            </a:xfrm>
            <a:prstGeom prst="rect">
              <a:avLst/>
            </a:prstGeom>
            <a:noFill/>
          </p:spPr>
          <p:txBody>
            <a:bodyPr wrap="square" rtlCol="0">
              <a:spAutoFit/>
            </a:bodyPr>
            <a:lstStyle/>
            <a:p>
              <a:r>
                <a:rPr lang="en-US" sz="1200" b="1" dirty="0">
                  <a:solidFill>
                    <a:srgbClr val="5B6770"/>
                  </a:solidFill>
                </a:rPr>
                <a:t>Starting DD/MM/2023</a:t>
              </a:r>
            </a:p>
          </p:txBody>
        </p:sp>
      </p:grpSp>
      <p:grpSp>
        <p:nvGrpSpPr>
          <p:cNvPr id="9" name="Group 8"/>
          <p:cNvGrpSpPr/>
          <p:nvPr/>
        </p:nvGrpSpPr>
        <p:grpSpPr>
          <a:xfrm>
            <a:off x="2370758" y="1237430"/>
            <a:ext cx="4710603" cy="1232049"/>
            <a:chOff x="2357508" y="1303262"/>
            <a:chExt cx="4710603" cy="1232049"/>
          </a:xfrm>
        </p:grpSpPr>
        <p:sp>
          <p:nvSpPr>
            <p:cNvPr id="51" name="Right Brace 50"/>
            <p:cNvSpPr/>
            <p:nvPr/>
          </p:nvSpPr>
          <p:spPr>
            <a:xfrm>
              <a:off x="3105777" y="1303262"/>
              <a:ext cx="365760" cy="12320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53" name="TextBox 52"/>
            <p:cNvSpPr txBox="1"/>
            <p:nvPr/>
          </p:nvSpPr>
          <p:spPr>
            <a:xfrm>
              <a:off x="2398057" y="2248912"/>
              <a:ext cx="465478" cy="246221"/>
            </a:xfrm>
            <a:prstGeom prst="rect">
              <a:avLst/>
            </a:prstGeom>
            <a:noFill/>
          </p:spPr>
          <p:txBody>
            <a:bodyPr wrap="square" rtlCol="0">
              <a:spAutoFit/>
            </a:bodyPr>
            <a:lstStyle/>
            <a:p>
              <a:r>
                <a:rPr lang="en-US" sz="1000" b="1" dirty="0">
                  <a:solidFill>
                    <a:srgbClr val="685BC7"/>
                  </a:solidFill>
                </a:rPr>
                <a:t>ESR</a:t>
              </a:r>
            </a:p>
          </p:txBody>
        </p:sp>
        <p:sp>
          <p:nvSpPr>
            <p:cNvPr id="54" name="TextBox 53"/>
            <p:cNvSpPr txBox="1"/>
            <p:nvPr/>
          </p:nvSpPr>
          <p:spPr>
            <a:xfrm>
              <a:off x="6602633" y="2224320"/>
              <a:ext cx="465478" cy="246221"/>
            </a:xfrm>
            <a:prstGeom prst="rect">
              <a:avLst/>
            </a:prstGeom>
            <a:noFill/>
          </p:spPr>
          <p:txBody>
            <a:bodyPr wrap="square" rtlCol="0">
              <a:spAutoFit/>
            </a:bodyPr>
            <a:lstStyle/>
            <a:p>
              <a:r>
                <a:rPr lang="en-US" sz="1000" b="1" dirty="0">
                  <a:solidFill>
                    <a:srgbClr val="685BC7"/>
                  </a:solidFill>
                </a:rPr>
                <a:t>ESR</a:t>
              </a:r>
            </a:p>
          </p:txBody>
        </p:sp>
        <p:sp>
          <p:nvSpPr>
            <p:cNvPr id="55" name="TextBox 54"/>
            <p:cNvSpPr txBox="1"/>
            <p:nvPr/>
          </p:nvSpPr>
          <p:spPr>
            <a:xfrm>
              <a:off x="6595448" y="1637558"/>
              <a:ext cx="465478" cy="246221"/>
            </a:xfrm>
            <a:prstGeom prst="rect">
              <a:avLst/>
            </a:prstGeom>
            <a:noFill/>
          </p:spPr>
          <p:txBody>
            <a:bodyPr wrap="square" rtlCol="0">
              <a:spAutoFit/>
            </a:bodyPr>
            <a:lstStyle/>
            <a:p>
              <a:r>
                <a:rPr lang="en-US" sz="1000" b="1" dirty="0">
                  <a:solidFill>
                    <a:srgbClr val="685BC7"/>
                  </a:solidFill>
                </a:rPr>
                <a:t>ESR</a:t>
              </a:r>
            </a:p>
          </p:txBody>
        </p:sp>
        <p:sp>
          <p:nvSpPr>
            <p:cNvPr id="56" name="TextBox 55"/>
            <p:cNvSpPr txBox="1"/>
            <p:nvPr/>
          </p:nvSpPr>
          <p:spPr>
            <a:xfrm>
              <a:off x="2357508" y="1650195"/>
              <a:ext cx="465478" cy="246221"/>
            </a:xfrm>
            <a:prstGeom prst="rect">
              <a:avLst/>
            </a:prstGeom>
            <a:noFill/>
          </p:spPr>
          <p:txBody>
            <a:bodyPr wrap="square" rtlCol="0">
              <a:spAutoFit/>
            </a:bodyPr>
            <a:lstStyle/>
            <a:p>
              <a:r>
                <a:rPr lang="en-US" sz="1000" b="1" dirty="0">
                  <a:solidFill>
                    <a:srgbClr val="685BC7"/>
                  </a:solidFill>
                </a:rPr>
                <a:t>ESR</a:t>
              </a:r>
            </a:p>
          </p:txBody>
        </p:sp>
      </p:grpSp>
      <p:sp>
        <p:nvSpPr>
          <p:cNvPr id="8" name="TextBox 7">
            <a:extLst>
              <a:ext uri="{FF2B5EF4-FFF2-40B4-BE49-F238E27FC236}">
                <a16:creationId xmlns:a16="http://schemas.microsoft.com/office/drawing/2014/main" id="{E1700F1B-4AA5-11BB-B03D-5DF59ED74841}"/>
              </a:ext>
            </a:extLst>
          </p:cNvPr>
          <p:cNvSpPr txBox="1"/>
          <p:nvPr/>
        </p:nvSpPr>
        <p:spPr>
          <a:xfrm>
            <a:off x="520484" y="2619235"/>
            <a:ext cx="8481308" cy="769441"/>
          </a:xfrm>
          <a:prstGeom prst="rect">
            <a:avLst/>
          </a:prstGeom>
          <a:noFill/>
        </p:spPr>
        <p:txBody>
          <a:bodyPr wrap="square" rtlCol="0">
            <a:spAutoFit/>
          </a:bodyPr>
          <a:lstStyle/>
          <a:p>
            <a:pPr algn="ctr"/>
            <a:r>
              <a:rPr lang="en-US" sz="1700" dirty="0">
                <a:solidFill>
                  <a:srgbClr val="0076C6"/>
                </a:solidFill>
              </a:rPr>
              <a:t>Changes that can be implemented without Protocol Changes</a:t>
            </a:r>
          </a:p>
          <a:p>
            <a:pPr algn="ctr"/>
            <a:r>
              <a:rPr lang="en-US" sz="1700" dirty="0">
                <a:solidFill>
                  <a:srgbClr val="0076C6"/>
                </a:solidFill>
              </a:rPr>
              <a:t> and without ERCOT Software Changes</a:t>
            </a:r>
          </a:p>
          <a:p>
            <a:pPr algn="ctr"/>
            <a:endParaRPr lang="en-US" sz="1000" dirty="0"/>
          </a:p>
        </p:txBody>
      </p:sp>
    </p:spTree>
    <p:custDataLst>
      <p:tags r:id="rId1"/>
    </p:custDataLst>
    <p:extLst>
      <p:ext uri="{BB962C8B-B14F-4D97-AF65-F5344CB8AC3E}">
        <p14:creationId xmlns:p14="http://schemas.microsoft.com/office/powerpoint/2010/main" val="67443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FF8200"/>
                </a:solidFill>
              </a:rPr>
              <a:t>Interim Period:  Changes Implemented with NPRR1186</a:t>
            </a:r>
          </a:p>
        </p:txBody>
      </p:sp>
      <p:sp>
        <p:nvSpPr>
          <p:cNvPr id="5" name="Content Placeholder 4">
            <a:extLst>
              <a:ext uri="{FF2B5EF4-FFF2-40B4-BE49-F238E27FC236}">
                <a16:creationId xmlns:a16="http://schemas.microsoft.com/office/drawing/2014/main" id="{E6B5D534-362C-5982-F8C4-6BB9B98638DD}"/>
              </a:ext>
            </a:extLst>
          </p:cNvPr>
          <p:cNvSpPr>
            <a:spLocks noGrp="1"/>
          </p:cNvSpPr>
          <p:nvPr>
            <p:ph idx="1"/>
          </p:nvPr>
        </p:nvSpPr>
        <p:spPr>
          <a:xfrm>
            <a:off x="304800" y="2787406"/>
            <a:ext cx="8534400" cy="3522768"/>
          </a:xfrm>
        </p:spPr>
        <p:txBody>
          <a:bodyPr/>
          <a:lstStyle/>
          <a:p>
            <a:pPr marL="342900" indent="-342900">
              <a:buAutoNum type="arabicParenR"/>
            </a:pPr>
            <a:r>
              <a:rPr lang="en-US" sz="1400" dirty="0"/>
              <a:t>For ESRs in DAM, the equations will be modified to account for the 2-hour ECRS and 4-hour Non-Spin duration requirements.</a:t>
            </a:r>
          </a:p>
          <a:p>
            <a:pPr marL="342900" indent="-342900">
              <a:buAutoNum type="arabicParenR"/>
            </a:pPr>
            <a:r>
              <a:rPr lang="en-US" sz="1400" dirty="0"/>
              <a:t>For ESR-GRs and ESR-CLRs, a new telemetered value representing the next Operating Hour’s AS Responsibility will be required.  (This will no longer be used after RTC+B goes live.)</a:t>
            </a:r>
          </a:p>
          <a:p>
            <a:pPr marL="342900" indent="-342900">
              <a:buFont typeface="Arial" panose="020B0604020202020204" pitchFamily="34" charset="0"/>
              <a:buAutoNum type="arabicParenR"/>
            </a:pPr>
            <a:r>
              <a:rPr lang="en-US" sz="1400" dirty="0"/>
              <a:t>Implement refinements to the ERCOT “SOC accounting-monitoring-expectations” approach.  Provide clarity on how much SOC is required for each AS responsibility and how ERCOT will check to see if the SOC is adequate for the AS responsibilities.</a:t>
            </a:r>
          </a:p>
          <a:p>
            <a:pPr marL="342900" indent="-342900">
              <a:buAutoNum type="arabicParenR"/>
            </a:pPr>
            <a:r>
              <a:rPr lang="en-US" sz="1400" dirty="0"/>
              <a:t>For ESR-GRs, three new COP fields related to SOC will be added. </a:t>
            </a:r>
          </a:p>
          <a:p>
            <a:pPr marL="342900" indent="-342900">
              <a:buAutoNum type="arabicParenR"/>
            </a:pPr>
            <a:r>
              <a:rPr lang="en-US" sz="1400" dirty="0"/>
              <a:t>For ESR-GRs, the RUC studies will use the new COP fields related to SOC to determine ESR-GR capacity available to meet Load Forecast after satisfying ESR COP AS responsibilities.</a:t>
            </a:r>
          </a:p>
          <a:p>
            <a:pPr marL="342900" indent="-342900">
              <a:buAutoNum type="arabicParenR"/>
            </a:pPr>
            <a:r>
              <a:rPr lang="en-US" sz="1400" dirty="0"/>
              <a:t>For ESR-GRs and ESR-CLRs, Real Time HASL calculation is modified to account for SOC required to support AS responsibilities and Max/Min SOC Limits. </a:t>
            </a:r>
          </a:p>
          <a:p>
            <a:pPr marL="342900" indent="-342900">
              <a:buAutoNum type="arabicParenR"/>
            </a:pPr>
            <a:r>
              <a:rPr lang="en-US" sz="1400" dirty="0"/>
              <a:t>QSEs continue to use the single model ESR approach in assigning AS in Real Time to the ESR-GR and the ESR-CLR from phase B. ERCOT continues to use EMS improvement in determining AS Regulation Up/Down deployment requirements assignment to ESR-GR and ESR-CLR.</a:t>
            </a:r>
          </a:p>
        </p:txBody>
      </p:sp>
      <p:grpSp>
        <p:nvGrpSpPr>
          <p:cNvPr id="6" name="Group 5"/>
          <p:cNvGrpSpPr/>
          <p:nvPr/>
        </p:nvGrpSpPr>
        <p:grpSpPr>
          <a:xfrm>
            <a:off x="304800" y="578644"/>
            <a:ext cx="8684304" cy="2232384"/>
            <a:chOff x="317488" y="704802"/>
            <a:chExt cx="7938752" cy="2232384"/>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5" name="Rounded Rectangle 24"/>
            <p:cNvSpPr>
              <a:spLocks noChangeArrowheads="1"/>
            </p:cNvSpPr>
            <p:nvPr/>
          </p:nvSpPr>
          <p:spPr bwMode="auto">
            <a:xfrm>
              <a:off x="317488" y="1159312"/>
              <a:ext cx="7938752" cy="1746135"/>
            </a:xfrm>
            <a:prstGeom prst="roundRect">
              <a:avLst>
                <a:gd name="adj" fmla="val 10282"/>
              </a:avLst>
            </a:prstGeom>
            <a:gradFill>
              <a:gsLst>
                <a:gs pos="0">
                  <a:schemeClr val="tx2">
                    <a:lumMod val="25000"/>
                    <a:lumOff val="75000"/>
                  </a:schemeClr>
                </a:gs>
                <a:gs pos="66000">
                  <a:schemeClr val="bg1"/>
                </a:gs>
                <a:gs pos="100000">
                  <a:schemeClr val="bg1"/>
                </a:gs>
              </a:gsLst>
              <a:lin ang="16200000" scaled="1"/>
            </a:gradFill>
            <a:ln w="12700" algn="ctr">
              <a:solidFill>
                <a:schemeClr val="tx2">
                  <a:lumMod val="90000"/>
                  <a:lumOff val="10000"/>
                </a:schemeClr>
              </a:solidFill>
              <a:round/>
              <a:headEnd/>
              <a:tailEnd/>
            </a:ln>
          </p:spPr>
          <p:txBody>
            <a:bodyPr anchor="ctr"/>
            <a:lstStyle/>
            <a:p>
              <a:pPr algn="ctr">
                <a:defRPr/>
              </a:pPr>
              <a:endParaRPr lang="en-US" b="1" dirty="0">
                <a:solidFill>
                  <a:srgbClr val="5B6770">
                    <a:lumMod val="75000"/>
                  </a:srgbClr>
                </a:solidFill>
              </a:endParaRP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sp>
          <p:nvSpPr>
            <p:cNvPr id="4" name="Oval 3"/>
            <p:cNvSpPr/>
            <p:nvPr/>
          </p:nvSpPr>
          <p:spPr>
            <a:xfrm>
              <a:off x="503057" y="1434971"/>
              <a:ext cx="759853" cy="687442"/>
            </a:xfrm>
            <a:prstGeom prst="ellipse">
              <a:avLst/>
            </a:prstGeom>
            <a:solidFill>
              <a:srgbClr val="FF8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a:t>
              </a:r>
            </a:p>
          </p:txBody>
        </p:sp>
        <p:sp>
          <p:nvSpPr>
            <p:cNvPr id="10" name="Oval 9"/>
            <p:cNvSpPr/>
            <p:nvPr/>
          </p:nvSpPr>
          <p:spPr>
            <a:xfrm>
              <a:off x="2024344" y="1343160"/>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5902631" y="2062416"/>
              <a:ext cx="763893" cy="596035"/>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902631" y="1333521"/>
              <a:ext cx="721217" cy="59603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Isosceles Triangle 30"/>
            <p:cNvSpPr/>
            <p:nvPr/>
          </p:nvSpPr>
          <p:spPr>
            <a:xfrm rot="10800000">
              <a:off x="2027685" y="2062416"/>
              <a:ext cx="804093" cy="60665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2121548" y="1307681"/>
              <a:ext cx="537101" cy="369332"/>
            </a:xfrm>
            <a:prstGeom prst="rect">
              <a:avLst/>
            </a:prstGeom>
            <a:noFill/>
          </p:spPr>
          <p:txBody>
            <a:bodyPr wrap="square" rtlCol="0">
              <a:spAutoFit/>
            </a:bodyPr>
            <a:lstStyle/>
            <a:p>
              <a:r>
                <a:rPr lang="en-US" b="1" dirty="0">
                  <a:solidFill>
                    <a:srgbClr val="5B6770"/>
                  </a:solidFill>
                </a:rPr>
                <a:t>GR</a:t>
              </a:r>
            </a:p>
          </p:txBody>
        </p:sp>
        <p:sp>
          <p:nvSpPr>
            <p:cNvPr id="32" name="TextBox 31"/>
            <p:cNvSpPr txBox="1"/>
            <p:nvPr/>
          </p:nvSpPr>
          <p:spPr>
            <a:xfrm>
              <a:off x="6012802" y="1303262"/>
              <a:ext cx="537101" cy="369332"/>
            </a:xfrm>
            <a:prstGeom prst="rect">
              <a:avLst/>
            </a:prstGeom>
            <a:noFill/>
          </p:spPr>
          <p:txBody>
            <a:bodyPr wrap="square" rtlCol="0">
              <a:spAutoFit/>
            </a:bodyPr>
            <a:lstStyle/>
            <a:p>
              <a:r>
                <a:rPr lang="en-US" b="1" dirty="0">
                  <a:solidFill>
                    <a:srgbClr val="5B6770"/>
                  </a:solidFill>
                </a:rPr>
                <a:t>GR</a:t>
              </a:r>
            </a:p>
          </p:txBody>
        </p:sp>
        <p:sp>
          <p:nvSpPr>
            <p:cNvPr id="34" name="TextBox 33"/>
            <p:cNvSpPr txBox="1"/>
            <p:nvPr/>
          </p:nvSpPr>
          <p:spPr>
            <a:xfrm>
              <a:off x="2196110" y="2029537"/>
              <a:ext cx="537101" cy="276999"/>
            </a:xfrm>
            <a:prstGeom prst="rect">
              <a:avLst/>
            </a:prstGeom>
            <a:noFill/>
          </p:spPr>
          <p:txBody>
            <a:bodyPr wrap="square" rtlCol="0">
              <a:spAutoFit/>
            </a:bodyPr>
            <a:lstStyle/>
            <a:p>
              <a:r>
                <a:rPr lang="en-US" sz="1200" b="1" dirty="0">
                  <a:solidFill>
                    <a:srgbClr val="5B6770"/>
                  </a:solidFill>
                </a:rPr>
                <a:t>CLR</a:t>
              </a:r>
            </a:p>
          </p:txBody>
        </p:sp>
        <p:sp>
          <p:nvSpPr>
            <p:cNvPr id="35" name="TextBox 34"/>
            <p:cNvSpPr txBox="1"/>
            <p:nvPr/>
          </p:nvSpPr>
          <p:spPr>
            <a:xfrm>
              <a:off x="6025980" y="2017089"/>
              <a:ext cx="537101" cy="276999"/>
            </a:xfrm>
            <a:prstGeom prst="rect">
              <a:avLst/>
            </a:prstGeom>
            <a:noFill/>
          </p:spPr>
          <p:txBody>
            <a:bodyPr wrap="square" rtlCol="0">
              <a:spAutoFit/>
            </a:bodyPr>
            <a:lstStyle/>
            <a:p>
              <a:r>
                <a:rPr lang="en-US" sz="1200" b="1" dirty="0">
                  <a:solidFill>
                    <a:srgbClr val="5B6770"/>
                  </a:solidFill>
                </a:rPr>
                <a:t>CLR</a:t>
              </a:r>
            </a:p>
          </p:txBody>
        </p:sp>
        <p:sp>
          <p:nvSpPr>
            <p:cNvPr id="48" name="TextBox 47"/>
            <p:cNvSpPr txBox="1"/>
            <p:nvPr/>
          </p:nvSpPr>
          <p:spPr>
            <a:xfrm>
              <a:off x="419117" y="2198522"/>
              <a:ext cx="1253339" cy="738664"/>
            </a:xfrm>
            <a:prstGeom prst="rect">
              <a:avLst/>
            </a:prstGeom>
            <a:noFill/>
          </p:spPr>
          <p:txBody>
            <a:bodyPr wrap="square" rtlCol="0">
              <a:spAutoFit/>
            </a:bodyPr>
            <a:lstStyle/>
            <a:p>
              <a:r>
                <a:rPr lang="en-US" sz="1200" b="1" dirty="0">
                  <a:solidFill>
                    <a:srgbClr val="5B6770"/>
                  </a:solidFill>
                </a:rPr>
                <a:t>Interim Period:</a:t>
              </a:r>
            </a:p>
            <a:p>
              <a:r>
                <a:rPr lang="en-US" sz="1000" b="1" dirty="0">
                  <a:solidFill>
                    <a:srgbClr val="5B6770"/>
                  </a:solidFill>
                </a:rPr>
                <a:t>Starts when Interim Period NPRR is Implemented</a:t>
              </a:r>
            </a:p>
          </p:txBody>
        </p:sp>
      </p:grpSp>
      <p:grpSp>
        <p:nvGrpSpPr>
          <p:cNvPr id="9" name="Group 8"/>
          <p:cNvGrpSpPr/>
          <p:nvPr/>
        </p:nvGrpSpPr>
        <p:grpSpPr>
          <a:xfrm>
            <a:off x="2370758" y="1237430"/>
            <a:ext cx="4710603" cy="1232049"/>
            <a:chOff x="2357508" y="1303262"/>
            <a:chExt cx="4710603" cy="1232049"/>
          </a:xfrm>
        </p:grpSpPr>
        <p:sp>
          <p:nvSpPr>
            <p:cNvPr id="51" name="Right Brace 50"/>
            <p:cNvSpPr/>
            <p:nvPr/>
          </p:nvSpPr>
          <p:spPr>
            <a:xfrm>
              <a:off x="3105777" y="1303262"/>
              <a:ext cx="365760" cy="1232049"/>
            </a:xfrm>
            <a:prstGeom prst="rightBrace">
              <a:avLst>
                <a:gd name="adj1" fmla="val 30762"/>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5B6770"/>
                </a:solidFill>
              </a:endParaRPr>
            </a:p>
          </p:txBody>
        </p:sp>
        <p:sp>
          <p:nvSpPr>
            <p:cNvPr id="53" name="TextBox 52"/>
            <p:cNvSpPr txBox="1"/>
            <p:nvPr/>
          </p:nvSpPr>
          <p:spPr>
            <a:xfrm>
              <a:off x="2398057" y="2248912"/>
              <a:ext cx="465478" cy="246221"/>
            </a:xfrm>
            <a:prstGeom prst="rect">
              <a:avLst/>
            </a:prstGeom>
            <a:noFill/>
          </p:spPr>
          <p:txBody>
            <a:bodyPr wrap="square" rtlCol="0">
              <a:spAutoFit/>
            </a:bodyPr>
            <a:lstStyle/>
            <a:p>
              <a:r>
                <a:rPr lang="en-US" sz="1000" b="1" dirty="0">
                  <a:solidFill>
                    <a:srgbClr val="685BC7"/>
                  </a:solidFill>
                </a:rPr>
                <a:t>ESR</a:t>
              </a:r>
            </a:p>
          </p:txBody>
        </p:sp>
        <p:sp>
          <p:nvSpPr>
            <p:cNvPr id="54" name="TextBox 53"/>
            <p:cNvSpPr txBox="1"/>
            <p:nvPr/>
          </p:nvSpPr>
          <p:spPr>
            <a:xfrm>
              <a:off x="6602633" y="2224320"/>
              <a:ext cx="465478" cy="246221"/>
            </a:xfrm>
            <a:prstGeom prst="rect">
              <a:avLst/>
            </a:prstGeom>
            <a:noFill/>
          </p:spPr>
          <p:txBody>
            <a:bodyPr wrap="square" rtlCol="0">
              <a:spAutoFit/>
            </a:bodyPr>
            <a:lstStyle/>
            <a:p>
              <a:r>
                <a:rPr lang="en-US" sz="1000" b="1" dirty="0">
                  <a:solidFill>
                    <a:srgbClr val="685BC7"/>
                  </a:solidFill>
                </a:rPr>
                <a:t>ESR</a:t>
              </a:r>
            </a:p>
          </p:txBody>
        </p:sp>
        <p:sp>
          <p:nvSpPr>
            <p:cNvPr id="55" name="TextBox 54"/>
            <p:cNvSpPr txBox="1"/>
            <p:nvPr/>
          </p:nvSpPr>
          <p:spPr>
            <a:xfrm>
              <a:off x="6595448" y="1637558"/>
              <a:ext cx="465478" cy="246221"/>
            </a:xfrm>
            <a:prstGeom prst="rect">
              <a:avLst/>
            </a:prstGeom>
            <a:noFill/>
          </p:spPr>
          <p:txBody>
            <a:bodyPr wrap="square" rtlCol="0">
              <a:spAutoFit/>
            </a:bodyPr>
            <a:lstStyle/>
            <a:p>
              <a:r>
                <a:rPr lang="en-US" sz="1000" b="1" dirty="0">
                  <a:solidFill>
                    <a:srgbClr val="685BC7"/>
                  </a:solidFill>
                </a:rPr>
                <a:t>ESR</a:t>
              </a:r>
            </a:p>
          </p:txBody>
        </p:sp>
        <p:sp>
          <p:nvSpPr>
            <p:cNvPr id="56" name="TextBox 55"/>
            <p:cNvSpPr txBox="1"/>
            <p:nvPr/>
          </p:nvSpPr>
          <p:spPr>
            <a:xfrm>
              <a:off x="2357508" y="1650195"/>
              <a:ext cx="465478" cy="246221"/>
            </a:xfrm>
            <a:prstGeom prst="rect">
              <a:avLst/>
            </a:prstGeom>
            <a:noFill/>
          </p:spPr>
          <p:txBody>
            <a:bodyPr wrap="square" rtlCol="0">
              <a:spAutoFit/>
            </a:bodyPr>
            <a:lstStyle/>
            <a:p>
              <a:r>
                <a:rPr lang="en-US" sz="1000" b="1" dirty="0">
                  <a:solidFill>
                    <a:srgbClr val="685BC7"/>
                  </a:solidFill>
                </a:rPr>
                <a:t>ESR</a:t>
              </a:r>
            </a:p>
          </p:txBody>
        </p:sp>
      </p:grpSp>
    </p:spTree>
    <p:custDataLst>
      <p:tags r:id="rId1"/>
    </p:custDataLst>
    <p:extLst>
      <p:ext uri="{BB962C8B-B14F-4D97-AF65-F5344CB8AC3E}">
        <p14:creationId xmlns:p14="http://schemas.microsoft.com/office/powerpoint/2010/main" val="472304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1">
                    <a:lumMod val="60000"/>
                    <a:lumOff val="40000"/>
                  </a:schemeClr>
                </a:solidFill>
              </a:rPr>
              <a:t>RTC+B Period:  Changes in NPRRXX Implemented with the RTC+B project</a:t>
            </a:r>
          </a:p>
        </p:txBody>
      </p:sp>
      <p:sp>
        <p:nvSpPr>
          <p:cNvPr id="4" name="Content Placeholder 3">
            <a:extLst>
              <a:ext uri="{FF2B5EF4-FFF2-40B4-BE49-F238E27FC236}">
                <a16:creationId xmlns:a16="http://schemas.microsoft.com/office/drawing/2014/main" id="{1A8BF4DF-0E6E-BBA0-3293-F966F89AE182}"/>
              </a:ext>
            </a:extLst>
          </p:cNvPr>
          <p:cNvSpPr>
            <a:spLocks noGrp="1"/>
          </p:cNvSpPr>
          <p:nvPr>
            <p:ph idx="1"/>
          </p:nvPr>
        </p:nvSpPr>
        <p:spPr>
          <a:xfrm>
            <a:off x="304800" y="2806729"/>
            <a:ext cx="8534400" cy="3113304"/>
          </a:xfrm>
        </p:spPr>
        <p:txBody>
          <a:bodyPr/>
          <a:lstStyle/>
          <a:p>
            <a:pPr marL="342900" indent="-342900">
              <a:buAutoNum type="arabicParenR"/>
            </a:pPr>
            <a:r>
              <a:rPr lang="en-US" sz="1400" dirty="0"/>
              <a:t>Single Model approach will be implemented in all ERCOT systems.  (No more Combo Model.)</a:t>
            </a:r>
          </a:p>
          <a:p>
            <a:pPr marL="342900" indent="-342900">
              <a:buAutoNum type="arabicParenR"/>
            </a:pPr>
            <a:r>
              <a:rPr lang="en-US" sz="1400" dirty="0"/>
              <a:t>RTC+B is implemented with SOC accounting in RUC and Real-Time SCED (additional RTC+B NPRR required).</a:t>
            </a:r>
          </a:p>
          <a:p>
            <a:pPr marL="342900" indent="-342900">
              <a:buAutoNum type="arabicParenR"/>
            </a:pPr>
            <a:r>
              <a:rPr lang="en-US" sz="1400" dirty="0"/>
              <a:t>RTC+B DAM:  No SOC accounting. Keeps Interim Period changes for tracking AS duration requirements in DAM.</a:t>
            </a:r>
            <a:endParaRPr lang="en-US" sz="1400" strike="sngStrike" dirty="0"/>
          </a:p>
          <a:p>
            <a:pPr marL="342900" indent="-342900">
              <a:buAutoNum type="arabicParenR"/>
            </a:pPr>
            <a:r>
              <a:rPr lang="en-US" sz="1400" dirty="0"/>
              <a:t>The 3 new COP fields introduced with the Interim Period NPRR will be applied to single ESR model.</a:t>
            </a:r>
          </a:p>
          <a:p>
            <a:pPr marL="342900" indent="-342900">
              <a:buAutoNum type="arabicParenR"/>
            </a:pPr>
            <a:r>
              <a:rPr lang="en-US" sz="1400" dirty="0"/>
              <a:t>RTC+B SCED: In addition to the existing set of constraints for an ESR, new constraints will be introduced to enable SOC accounting.</a:t>
            </a:r>
          </a:p>
          <a:p>
            <a:pPr marL="342900" indent="-342900">
              <a:buAutoNum type="arabicParenR"/>
            </a:pPr>
            <a:r>
              <a:rPr lang="en-US" sz="1400" dirty="0"/>
              <a:t>RTC+B RUC changes for SOC modeling/accounting include:</a:t>
            </a:r>
          </a:p>
          <a:p>
            <a:pPr marL="800100" lvl="1" indent="-342900">
              <a:buFont typeface="+mj-lt"/>
              <a:buAutoNum type="alphaLcParenR"/>
            </a:pPr>
            <a:r>
              <a:rPr lang="en-US" sz="1400" dirty="0"/>
              <a:t>In addition to the existing set of constraints for an ESR, new constraints will be introduced to enable SOC accounting. </a:t>
            </a:r>
          </a:p>
          <a:p>
            <a:pPr marL="800100" lvl="1" indent="-342900">
              <a:buFont typeface="+mj-lt"/>
              <a:buAutoNum type="alphaLcParenR"/>
            </a:pPr>
            <a:r>
              <a:rPr lang="en-US" sz="1400" dirty="0"/>
              <a:t>Deployment factors for each AS type (by hour) to simulate deployment of AS on ESRs.</a:t>
            </a:r>
          </a:p>
          <a:p>
            <a:pPr marL="800100" lvl="1" indent="-342900">
              <a:buFont typeface="+mj-lt"/>
              <a:buAutoNum type="alphaLcParenR"/>
            </a:pPr>
            <a:r>
              <a:rPr lang="en-US" sz="1400" dirty="0"/>
              <a:t>RUC Capacity Short Calculation to consider AS duration requirements and SOC when determining ESR capability.</a:t>
            </a:r>
            <a:endParaRPr lang="en-US" dirty="0"/>
          </a:p>
        </p:txBody>
      </p:sp>
      <p:grpSp>
        <p:nvGrpSpPr>
          <p:cNvPr id="6" name="Group 5"/>
          <p:cNvGrpSpPr/>
          <p:nvPr/>
        </p:nvGrpSpPr>
        <p:grpSpPr>
          <a:xfrm>
            <a:off x="502467" y="741817"/>
            <a:ext cx="8215266" cy="495323"/>
            <a:chOff x="507000" y="704802"/>
            <a:chExt cx="7509981" cy="495323"/>
          </a:xfrm>
        </p:grpSpPr>
        <p:sp>
          <p:nvSpPr>
            <p:cNvPr id="3" name="TextBox 2"/>
            <p:cNvSpPr txBox="1"/>
            <p:nvPr/>
          </p:nvSpPr>
          <p:spPr>
            <a:xfrm>
              <a:off x="1671734" y="704802"/>
              <a:ext cx="1322798" cy="461665"/>
            </a:xfrm>
            <a:prstGeom prst="rect">
              <a:avLst/>
            </a:prstGeom>
            <a:noFill/>
          </p:spPr>
          <p:txBody>
            <a:bodyPr wrap="none" rtlCol="0">
              <a:spAutoFit/>
            </a:bodyPr>
            <a:lstStyle/>
            <a:p>
              <a:r>
                <a:rPr lang="en-US" sz="1200" dirty="0">
                  <a:solidFill>
                    <a:srgbClr val="003865">
                      <a:lumMod val="90000"/>
                      <a:lumOff val="10000"/>
                    </a:srgbClr>
                  </a:solidFill>
                </a:rPr>
                <a:t>     Registration</a:t>
              </a:r>
            </a:p>
            <a:p>
              <a:r>
                <a:rPr lang="en-US" sz="1200" dirty="0">
                  <a:solidFill>
                    <a:srgbClr val="003865">
                      <a:lumMod val="90000"/>
                      <a:lumOff val="10000"/>
                    </a:srgbClr>
                  </a:solidFill>
                </a:rPr>
                <a:t>(RARF or RIOO)</a:t>
              </a:r>
            </a:p>
          </p:txBody>
        </p:sp>
        <p:sp>
          <p:nvSpPr>
            <p:cNvPr id="28" name="TextBox 27"/>
            <p:cNvSpPr txBox="1"/>
            <p:nvPr/>
          </p:nvSpPr>
          <p:spPr>
            <a:xfrm>
              <a:off x="4085062" y="798428"/>
              <a:ext cx="3931919" cy="369332"/>
            </a:xfrm>
            <a:prstGeom prst="rect">
              <a:avLst/>
            </a:prstGeom>
            <a:noFill/>
          </p:spPr>
          <p:txBody>
            <a:bodyPr wrap="none" rtlCol="0">
              <a:spAutoFit/>
            </a:bodyPr>
            <a:lstStyle/>
            <a:p>
              <a:r>
                <a:rPr lang="en-US" dirty="0">
                  <a:solidFill>
                    <a:srgbClr val="5B6770"/>
                  </a:solidFill>
                </a:rPr>
                <a:t>Siebel, NMMS, EMS, MMS, Settlements</a:t>
              </a:r>
            </a:p>
          </p:txBody>
        </p:sp>
        <p:sp>
          <p:nvSpPr>
            <p:cNvPr id="29" name="TextBox 28"/>
            <p:cNvSpPr txBox="1"/>
            <p:nvPr/>
          </p:nvSpPr>
          <p:spPr>
            <a:xfrm>
              <a:off x="507000" y="830793"/>
              <a:ext cx="766689" cy="369332"/>
            </a:xfrm>
            <a:prstGeom prst="rect">
              <a:avLst/>
            </a:prstGeom>
            <a:noFill/>
          </p:spPr>
          <p:txBody>
            <a:bodyPr wrap="none" rtlCol="0">
              <a:spAutoFit/>
            </a:bodyPr>
            <a:lstStyle/>
            <a:p>
              <a:r>
                <a:rPr lang="en-US" dirty="0">
                  <a:solidFill>
                    <a:schemeClr val="accent5"/>
                  </a:solidFill>
                </a:rPr>
                <a:t>Phase</a:t>
              </a:r>
            </a:p>
          </p:txBody>
        </p:sp>
      </p:grpSp>
      <p:sp>
        <p:nvSpPr>
          <p:cNvPr id="5" name="Rounded Rectangle 30">
            <a:extLst>
              <a:ext uri="{FF2B5EF4-FFF2-40B4-BE49-F238E27FC236}">
                <a16:creationId xmlns:a16="http://schemas.microsoft.com/office/drawing/2014/main" id="{8C880BC1-35BB-C5BC-4A78-4F251788461F}"/>
              </a:ext>
            </a:extLst>
          </p:cNvPr>
          <p:cNvSpPr>
            <a:spLocks noChangeArrowheads="1"/>
          </p:cNvSpPr>
          <p:nvPr/>
        </p:nvSpPr>
        <p:spPr bwMode="auto">
          <a:xfrm>
            <a:off x="258059" y="1229309"/>
            <a:ext cx="8704082" cy="1503087"/>
          </a:xfrm>
          <a:prstGeom prst="roundRect">
            <a:avLst>
              <a:gd name="adj" fmla="val 10282"/>
            </a:avLst>
          </a:prstGeom>
          <a:solidFill>
            <a:srgbClr val="92D050"/>
          </a:solidFill>
          <a:ln w="12700" algn="ctr">
            <a:solidFill>
              <a:schemeClr val="accent5"/>
            </a:solidFill>
            <a:round/>
            <a:headEnd/>
            <a:tailEnd/>
          </a:ln>
        </p:spPr>
        <p:txBody>
          <a:bodyPr anchor="ctr"/>
          <a:lstStyle/>
          <a:p>
            <a:pPr algn="ctr">
              <a:defRPr/>
            </a:pPr>
            <a:endParaRPr lang="en-US" b="1" dirty="0">
              <a:solidFill>
                <a:srgbClr val="5B6770">
                  <a:lumMod val="75000"/>
                </a:srgbClr>
              </a:solidFill>
            </a:endParaRPr>
          </a:p>
        </p:txBody>
      </p:sp>
      <p:sp>
        <p:nvSpPr>
          <p:cNvPr id="7" name="Oval 6">
            <a:extLst>
              <a:ext uri="{FF2B5EF4-FFF2-40B4-BE49-F238E27FC236}">
                <a16:creationId xmlns:a16="http://schemas.microsoft.com/office/drawing/2014/main" id="{87955F47-58F4-6210-9E51-D84846576A98}"/>
              </a:ext>
            </a:extLst>
          </p:cNvPr>
          <p:cNvSpPr/>
          <p:nvPr/>
        </p:nvSpPr>
        <p:spPr>
          <a:xfrm>
            <a:off x="497400" y="1366105"/>
            <a:ext cx="759853" cy="687442"/>
          </a:xfrm>
          <a:prstGeom prst="ellipse">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a:t>
            </a:r>
          </a:p>
        </p:txBody>
      </p:sp>
      <p:sp>
        <p:nvSpPr>
          <p:cNvPr id="12" name="Rectangle 11">
            <a:extLst>
              <a:ext uri="{FF2B5EF4-FFF2-40B4-BE49-F238E27FC236}">
                <a16:creationId xmlns:a16="http://schemas.microsoft.com/office/drawing/2014/main" id="{26D7D0F2-9705-B5C6-901E-28D6D8A72B68}"/>
              </a:ext>
            </a:extLst>
          </p:cNvPr>
          <p:cNvSpPr/>
          <p:nvPr/>
        </p:nvSpPr>
        <p:spPr>
          <a:xfrm>
            <a:off x="6515742" y="1377792"/>
            <a:ext cx="1030869" cy="88733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a:extLst>
              <a:ext uri="{FF2B5EF4-FFF2-40B4-BE49-F238E27FC236}">
                <a16:creationId xmlns:a16="http://schemas.microsoft.com/office/drawing/2014/main" id="{41C71CEA-669E-A1F8-8E40-630D2D561EEF}"/>
              </a:ext>
            </a:extLst>
          </p:cNvPr>
          <p:cNvSpPr txBox="1"/>
          <p:nvPr/>
        </p:nvSpPr>
        <p:spPr>
          <a:xfrm>
            <a:off x="6515742" y="1452125"/>
            <a:ext cx="1030869" cy="738664"/>
          </a:xfrm>
          <a:prstGeom prst="rect">
            <a:avLst/>
          </a:prstGeom>
          <a:noFill/>
        </p:spPr>
        <p:txBody>
          <a:bodyPr wrap="square" rtlCol="0">
            <a:spAutoFit/>
          </a:bodyPr>
          <a:lstStyle/>
          <a:p>
            <a:pPr algn="ctr"/>
            <a:r>
              <a:rPr lang="en-US" sz="1400" b="1" dirty="0">
                <a:solidFill>
                  <a:srgbClr val="5B6770"/>
                </a:solidFill>
              </a:rPr>
              <a:t>Single</a:t>
            </a:r>
          </a:p>
          <a:p>
            <a:pPr algn="ctr"/>
            <a:r>
              <a:rPr lang="en-US" sz="1400" b="1" dirty="0">
                <a:solidFill>
                  <a:srgbClr val="5B6770"/>
                </a:solidFill>
              </a:rPr>
              <a:t>Resource</a:t>
            </a:r>
          </a:p>
          <a:p>
            <a:pPr algn="ctr"/>
            <a:r>
              <a:rPr lang="en-US" sz="1400" b="1" dirty="0">
                <a:solidFill>
                  <a:srgbClr val="5B6770"/>
                </a:solidFill>
              </a:rPr>
              <a:t>ESR_B1</a:t>
            </a:r>
          </a:p>
        </p:txBody>
      </p:sp>
      <p:sp>
        <p:nvSpPr>
          <p:cNvPr id="15" name="TextBox 14">
            <a:extLst>
              <a:ext uri="{FF2B5EF4-FFF2-40B4-BE49-F238E27FC236}">
                <a16:creationId xmlns:a16="http://schemas.microsoft.com/office/drawing/2014/main" id="{998B4813-E729-B7D4-C35C-E580459236E0}"/>
              </a:ext>
            </a:extLst>
          </p:cNvPr>
          <p:cNvSpPr txBox="1"/>
          <p:nvPr/>
        </p:nvSpPr>
        <p:spPr>
          <a:xfrm>
            <a:off x="293058" y="2067381"/>
            <a:ext cx="1611941" cy="553998"/>
          </a:xfrm>
          <a:prstGeom prst="rect">
            <a:avLst/>
          </a:prstGeom>
          <a:noFill/>
        </p:spPr>
        <p:txBody>
          <a:bodyPr wrap="square" rtlCol="0">
            <a:spAutoFit/>
          </a:bodyPr>
          <a:lstStyle/>
          <a:p>
            <a:r>
              <a:rPr lang="en-US" sz="1000" b="1" dirty="0">
                <a:solidFill>
                  <a:srgbClr val="5B6770"/>
                </a:solidFill>
              </a:rPr>
              <a:t>RTC+B Period: </a:t>
            </a:r>
          </a:p>
          <a:p>
            <a:r>
              <a:rPr lang="en-US" sz="1000" b="1" dirty="0">
                <a:solidFill>
                  <a:srgbClr val="5B6770"/>
                </a:solidFill>
              </a:rPr>
              <a:t>Starts when RTC+B project is implemented</a:t>
            </a:r>
          </a:p>
        </p:txBody>
      </p:sp>
      <p:sp>
        <p:nvSpPr>
          <p:cNvPr id="16" name="Rectangle 15">
            <a:extLst>
              <a:ext uri="{FF2B5EF4-FFF2-40B4-BE49-F238E27FC236}">
                <a16:creationId xmlns:a16="http://schemas.microsoft.com/office/drawing/2014/main" id="{4774378C-C12D-9754-9D08-41C7EDFD2185}"/>
              </a:ext>
            </a:extLst>
          </p:cNvPr>
          <p:cNvSpPr/>
          <p:nvPr/>
        </p:nvSpPr>
        <p:spPr>
          <a:xfrm>
            <a:off x="1981200" y="1377792"/>
            <a:ext cx="1030869" cy="88733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a:extLst>
              <a:ext uri="{FF2B5EF4-FFF2-40B4-BE49-F238E27FC236}">
                <a16:creationId xmlns:a16="http://schemas.microsoft.com/office/drawing/2014/main" id="{B330839B-0A46-6F25-0B32-3AAECC6A880C}"/>
              </a:ext>
            </a:extLst>
          </p:cNvPr>
          <p:cNvSpPr txBox="1"/>
          <p:nvPr/>
        </p:nvSpPr>
        <p:spPr>
          <a:xfrm>
            <a:off x="1981200" y="1452125"/>
            <a:ext cx="1030869" cy="738664"/>
          </a:xfrm>
          <a:prstGeom prst="rect">
            <a:avLst/>
          </a:prstGeom>
          <a:noFill/>
        </p:spPr>
        <p:txBody>
          <a:bodyPr wrap="square" rtlCol="0">
            <a:spAutoFit/>
          </a:bodyPr>
          <a:lstStyle/>
          <a:p>
            <a:pPr algn="ctr"/>
            <a:r>
              <a:rPr lang="en-US" sz="1400" b="1" dirty="0">
                <a:solidFill>
                  <a:srgbClr val="5B6770"/>
                </a:solidFill>
              </a:rPr>
              <a:t>Single</a:t>
            </a:r>
          </a:p>
          <a:p>
            <a:pPr algn="ctr"/>
            <a:r>
              <a:rPr lang="en-US" sz="1400" b="1" dirty="0">
                <a:solidFill>
                  <a:srgbClr val="5B6770"/>
                </a:solidFill>
              </a:rPr>
              <a:t>Resource</a:t>
            </a:r>
          </a:p>
          <a:p>
            <a:pPr algn="ctr"/>
            <a:r>
              <a:rPr lang="en-US" sz="1400" b="1" dirty="0">
                <a:solidFill>
                  <a:srgbClr val="5B6770"/>
                </a:solidFill>
              </a:rPr>
              <a:t>ESR_B1</a:t>
            </a:r>
          </a:p>
        </p:txBody>
      </p:sp>
    </p:spTree>
    <p:custDataLst>
      <p:tags r:id="rId1"/>
    </p:custDataLst>
    <p:extLst>
      <p:ext uri="{BB962C8B-B14F-4D97-AF65-F5344CB8AC3E}">
        <p14:creationId xmlns:p14="http://schemas.microsoft.com/office/powerpoint/2010/main" val="270783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DF06E0-DC4F-C2DF-9B92-F8EF2C120482}"/>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8E0B594E-14D9-0904-2AA7-4C99AB2590E2}"/>
              </a:ext>
            </a:extLst>
          </p:cNvPr>
          <p:cNvSpPr>
            <a:spLocks noGrp="1"/>
          </p:cNvSpPr>
          <p:nvPr>
            <p:ph idx="1"/>
          </p:nvPr>
        </p:nvSpPr>
        <p:spPr/>
        <p:txBody>
          <a:bodyPr/>
          <a:lstStyle/>
          <a:p>
            <a:r>
              <a:rPr lang="en-US" sz="1600" dirty="0"/>
              <a:t>NPRR1186 continues to be on a fairly tight review timeline with the target of Aug 2023 </a:t>
            </a:r>
            <a:r>
              <a:rPr lang="en-US" sz="1600" dirty="0" err="1"/>
              <a:t>BoD</a:t>
            </a:r>
            <a:r>
              <a:rPr lang="en-US" sz="1600" dirty="0"/>
              <a:t> Meeting.</a:t>
            </a:r>
          </a:p>
          <a:p>
            <a:pPr lvl="1"/>
            <a:r>
              <a:rPr lang="en-US" sz="1600" dirty="0"/>
              <a:t>Jul 19, 2023 Workshop</a:t>
            </a:r>
          </a:p>
          <a:p>
            <a:pPr lvl="1"/>
            <a:r>
              <a:rPr lang="en-US" sz="1600" dirty="0"/>
              <a:t>Aug 10, 2023 PRS</a:t>
            </a:r>
          </a:p>
          <a:p>
            <a:pPr lvl="1"/>
            <a:r>
              <a:rPr lang="en-US" sz="1600" dirty="0"/>
              <a:t>Aug 22, 2023 TAC</a:t>
            </a:r>
          </a:p>
          <a:p>
            <a:pPr lvl="1"/>
            <a:r>
              <a:rPr lang="en-US" sz="1600" dirty="0"/>
              <a:t>Aug 31, 2023 </a:t>
            </a:r>
            <a:r>
              <a:rPr lang="en-US" sz="1600" dirty="0" err="1"/>
              <a:t>BoD</a:t>
            </a:r>
            <a:endParaRPr lang="en-US" sz="1600" dirty="0"/>
          </a:p>
          <a:p>
            <a:pPr lvl="1"/>
            <a:r>
              <a:rPr lang="en-US" sz="1600" dirty="0"/>
              <a:t>Sep 14, 2023 PUC OM</a:t>
            </a:r>
          </a:p>
          <a:p>
            <a:pPr lvl="1"/>
            <a:endParaRPr lang="en-US" sz="1600" dirty="0"/>
          </a:p>
          <a:p>
            <a:endParaRPr lang="en-US" sz="1600" dirty="0"/>
          </a:p>
          <a:p>
            <a:r>
              <a:rPr lang="en-US" sz="1600" dirty="0"/>
              <a:t>Stakeholders are requested to review the NPRRs and reach out with questions/comments to ERCOT as soon as practicable. ERCOT will use the feedback </a:t>
            </a:r>
            <a:r>
              <a:rPr lang="en-US" sz="1600"/>
              <a:t>received to </a:t>
            </a:r>
            <a:r>
              <a:rPr lang="en-US" sz="1600" dirty="0"/>
              <a:t>file comments by </a:t>
            </a:r>
            <a:r>
              <a:rPr lang="en-US" sz="1600" dirty="0" err="1"/>
              <a:t>EoD</a:t>
            </a:r>
            <a:r>
              <a:rPr lang="en-US" sz="1600" dirty="0"/>
              <a:t> July 31, 2023.</a:t>
            </a:r>
          </a:p>
          <a:p>
            <a:pPr lvl="1"/>
            <a:r>
              <a:rPr lang="en-US" sz="1600" dirty="0"/>
              <a:t>Please reach out to Nitika Mago (</a:t>
            </a:r>
            <a:r>
              <a:rPr lang="en-US" sz="1600" dirty="0">
                <a:hlinkClick r:id="rId2"/>
              </a:rPr>
              <a:t>nmago@ercot.com</a:t>
            </a:r>
            <a:r>
              <a:rPr lang="en-US" sz="1600" dirty="0"/>
              <a:t>), Kenneth Ragsdale (</a:t>
            </a:r>
            <a:r>
              <a:rPr lang="en-US" sz="1600" dirty="0">
                <a:hlinkClick r:id="rId3"/>
              </a:rPr>
              <a:t>kragsdale@ercot.com</a:t>
            </a:r>
            <a:r>
              <a:rPr lang="en-US" sz="1600" dirty="0"/>
              <a:t>), Sai Moorty (</a:t>
            </a:r>
            <a:r>
              <a:rPr lang="en-US" sz="1600" dirty="0">
                <a:hlinkClick r:id="rId4"/>
              </a:rPr>
              <a:t>smoorty@ercot.com</a:t>
            </a:r>
            <a:r>
              <a:rPr lang="en-US" sz="1600" dirty="0"/>
              <a:t>) or Pamela Shaw (</a:t>
            </a:r>
            <a:r>
              <a:rPr lang="en-US" sz="1600" dirty="0">
                <a:hlinkClick r:id="rId5"/>
              </a:rPr>
              <a:t>pshaw@ercot.com</a:t>
            </a:r>
            <a:r>
              <a:rPr lang="en-US" sz="1600" dirty="0"/>
              <a:t>).</a:t>
            </a:r>
          </a:p>
          <a:p>
            <a:pPr lvl="1"/>
            <a:endParaRPr lang="en-US" sz="1600" dirty="0"/>
          </a:p>
          <a:p>
            <a:endParaRPr lang="en-US" sz="1600" dirty="0"/>
          </a:p>
        </p:txBody>
      </p:sp>
      <p:sp>
        <p:nvSpPr>
          <p:cNvPr id="2" name="Slide Number Placeholder 1">
            <a:extLst>
              <a:ext uri="{FF2B5EF4-FFF2-40B4-BE49-F238E27FC236}">
                <a16:creationId xmlns:a16="http://schemas.microsoft.com/office/drawing/2014/main" id="{BDB933ED-65B0-67EC-4F55-5DE5207B81F4}"/>
              </a:ext>
            </a:extLst>
          </p:cNvPr>
          <p:cNvSpPr>
            <a:spLocks noGrp="1"/>
          </p:cNvSpPr>
          <p:nvPr>
            <p:ph type="sldNum" sz="quarter" idx="4"/>
          </p:nvPr>
        </p:nvSpPr>
        <p:spPr/>
        <p:txBody>
          <a:bodyPr/>
          <a:lstStyle/>
          <a:p>
            <a:fld id="{CDB75BAC-74D7-43DA-9DE7-3912ED22B407}" type="slidenum">
              <a:rPr lang="en-US" smtClean="0"/>
              <a:pPr/>
              <a:t>34</a:t>
            </a:fld>
            <a:endParaRPr lang="en-US" dirty="0"/>
          </a:p>
        </p:txBody>
      </p:sp>
    </p:spTree>
    <p:extLst>
      <p:ext uri="{BB962C8B-B14F-4D97-AF65-F5344CB8AC3E}">
        <p14:creationId xmlns:p14="http://schemas.microsoft.com/office/powerpoint/2010/main" val="45344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C5024A-53D3-259B-C282-0304BF09A35E}"/>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
        <p:nvSpPr>
          <p:cNvPr id="5" name="Content Placeholder 4">
            <a:extLst>
              <a:ext uri="{FF2B5EF4-FFF2-40B4-BE49-F238E27FC236}">
                <a16:creationId xmlns:a16="http://schemas.microsoft.com/office/drawing/2014/main" id="{30060F46-47DD-B568-20B1-1B23DF8E87D4}"/>
              </a:ext>
            </a:extLst>
          </p:cNvPr>
          <p:cNvSpPr>
            <a:spLocks noGrp="1"/>
          </p:cNvSpPr>
          <p:nvPr>
            <p:ph idx="16"/>
          </p:nvPr>
        </p:nvSpPr>
        <p:spPr/>
        <p:txBody>
          <a:bodyPr/>
          <a:lstStyle/>
          <a:p>
            <a:r>
              <a:rPr lang="en-US" dirty="0"/>
              <a:t>Appendix </a:t>
            </a:r>
            <a:r>
              <a:rPr lang="en-US" sz="3200" dirty="0"/>
              <a:t>– Relevant Slides from Jun 22, 2023 Workshop</a:t>
            </a:r>
            <a:endParaRPr lang="en-US" dirty="0"/>
          </a:p>
        </p:txBody>
      </p:sp>
    </p:spTree>
    <p:extLst>
      <p:ext uri="{BB962C8B-B14F-4D97-AF65-F5344CB8AC3E}">
        <p14:creationId xmlns:p14="http://schemas.microsoft.com/office/powerpoint/2010/main" val="2819583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90AF01E-7E33-98C2-558C-BC90EE16000A}"/>
              </a:ext>
            </a:extLst>
          </p:cNvPr>
          <p:cNvSpPr>
            <a:spLocks noGrp="1"/>
          </p:cNvSpPr>
          <p:nvPr>
            <p:ph idx="16"/>
          </p:nvPr>
        </p:nvSpPr>
        <p:spPr/>
        <p:txBody>
          <a:bodyPr/>
          <a:lstStyle/>
          <a:p>
            <a:r>
              <a:rPr lang="en-US" sz="2800" dirty="0"/>
              <a:t>Overview of Improvements for Current systems &amp; processes</a:t>
            </a:r>
          </a:p>
          <a:p>
            <a:r>
              <a:rPr lang="en-US" sz="2000" i="1" dirty="0">
                <a:solidFill>
                  <a:schemeClr val="accent1"/>
                </a:solidFill>
              </a:rPr>
              <a:t>Nitika Mago</a:t>
            </a:r>
          </a:p>
        </p:txBody>
      </p:sp>
    </p:spTree>
    <p:extLst>
      <p:ext uri="{BB962C8B-B14F-4D97-AF65-F5344CB8AC3E}">
        <p14:creationId xmlns:p14="http://schemas.microsoft.com/office/powerpoint/2010/main" val="72152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FD0095-95A3-9C9E-6960-4BEA8F574BB1}"/>
              </a:ext>
            </a:extLst>
          </p:cNvPr>
          <p:cNvSpPr txBox="1">
            <a:spLocks/>
          </p:cNvSpPr>
          <p:nvPr/>
        </p:nvSpPr>
        <p:spPr>
          <a:xfrm>
            <a:off x="381000" y="4572000"/>
            <a:ext cx="8534400" cy="1348033"/>
          </a:xfrm>
          <a:prstGeom prst="rect">
            <a:avLst/>
          </a:prstGeom>
        </p:spPr>
        <p:txBody>
          <a:bodyPr numCol="2"/>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200" b="1" u="sng" dirty="0"/>
              <a:t>ESR-GR Telemetry</a:t>
            </a:r>
          </a:p>
          <a:p>
            <a:pPr marL="112713" lvl="1" indent="0">
              <a:buFont typeface="Arial" panose="020B0604020202020204" pitchFamily="34" charset="0"/>
              <a:buNone/>
            </a:pPr>
            <a:r>
              <a:rPr lang="en-US" sz="1100" dirty="0"/>
              <a:t>HSL = 10 MW</a:t>
            </a:r>
          </a:p>
          <a:p>
            <a:pPr marL="112713" lvl="1" indent="0">
              <a:buFont typeface="Arial" panose="020B0604020202020204" pitchFamily="34" charset="0"/>
              <a:buNone/>
            </a:pPr>
            <a:r>
              <a:rPr lang="en-US" sz="1100" dirty="0"/>
              <a:t>REGUP Responsibility = 10 MW</a:t>
            </a:r>
          </a:p>
          <a:p>
            <a:pPr marL="112713" lvl="1" indent="0">
              <a:buFont typeface="Arial" panose="020B0604020202020204" pitchFamily="34" charset="0"/>
              <a:buNone/>
            </a:pPr>
            <a:r>
              <a:rPr lang="en-US" sz="1100" dirty="0"/>
              <a:t>BP = 0</a:t>
            </a:r>
          </a:p>
          <a:p>
            <a:pPr marL="112713" lvl="1" indent="0">
              <a:buFont typeface="Arial" panose="020B0604020202020204" pitchFamily="34" charset="0"/>
              <a:buNone/>
            </a:pPr>
            <a:r>
              <a:rPr lang="en-US" sz="1100" dirty="0">
                <a:solidFill>
                  <a:schemeClr val="accent6"/>
                </a:solidFill>
              </a:rPr>
              <a:t>RUPF = 0.4</a:t>
            </a:r>
          </a:p>
          <a:p>
            <a:pPr marL="112713" lvl="1" indent="0">
              <a:buFont typeface="Arial" panose="020B0604020202020204" pitchFamily="34" charset="0"/>
              <a:buNone/>
            </a:pPr>
            <a:r>
              <a:rPr lang="en-US" sz="1100" dirty="0"/>
              <a:t>MW = BP + </a:t>
            </a:r>
            <a:r>
              <a:rPr lang="en-US" sz="1100" dirty="0" err="1"/>
              <a:t>RegUp</a:t>
            </a:r>
            <a:r>
              <a:rPr lang="en-US" sz="1100" dirty="0"/>
              <a:t> Deployment * RUPF = 0 + 10 * 0.4 = 4 MW</a:t>
            </a:r>
          </a:p>
          <a:p>
            <a:pPr marL="300038" lvl="1" indent="0">
              <a:buFont typeface="Arial" panose="020B0604020202020204" pitchFamily="34" charset="0"/>
              <a:buNone/>
            </a:pPr>
            <a:endParaRPr lang="en-US" sz="1100" dirty="0"/>
          </a:p>
          <a:p>
            <a:pPr marL="300038" lvl="1" indent="0">
              <a:buFont typeface="Arial" panose="020B0604020202020204" pitchFamily="34" charset="0"/>
              <a:buNone/>
            </a:pPr>
            <a:endParaRPr lang="en-US" sz="1100" dirty="0"/>
          </a:p>
          <a:p>
            <a:pPr marL="300038" lvl="1" indent="0">
              <a:buFont typeface="Arial" panose="020B0604020202020204" pitchFamily="34" charset="0"/>
              <a:buNone/>
            </a:pPr>
            <a:endParaRPr lang="en-US" sz="1100" dirty="0"/>
          </a:p>
          <a:p>
            <a:pPr marL="0" indent="0">
              <a:buFont typeface="Arial" panose="020B0604020202020204" pitchFamily="34" charset="0"/>
              <a:buNone/>
            </a:pPr>
            <a:r>
              <a:rPr lang="en-US" sz="1100" b="1" u="sng" dirty="0"/>
              <a:t>ESR-CLR Telemetry</a:t>
            </a:r>
          </a:p>
          <a:p>
            <a:pPr marL="112713" lvl="1" indent="0">
              <a:buFont typeface="Arial" panose="020B0604020202020204" pitchFamily="34" charset="0"/>
              <a:buNone/>
            </a:pPr>
            <a:r>
              <a:rPr lang="en-US" sz="1100" dirty="0"/>
              <a:t>MPC = 10 MW</a:t>
            </a:r>
          </a:p>
          <a:p>
            <a:pPr marL="112713" lvl="1" indent="0">
              <a:buFont typeface="Arial" panose="020B0604020202020204" pitchFamily="34" charset="0"/>
              <a:buNone/>
            </a:pPr>
            <a:r>
              <a:rPr lang="en-US" sz="1100" dirty="0"/>
              <a:t>REGUP Responsibility = 0 MW</a:t>
            </a:r>
          </a:p>
          <a:p>
            <a:pPr marL="112713" lvl="1" indent="0">
              <a:buFont typeface="Arial" panose="020B0604020202020204" pitchFamily="34" charset="0"/>
              <a:buNone/>
            </a:pPr>
            <a:r>
              <a:rPr lang="en-US" sz="1100" dirty="0"/>
              <a:t>BP = 6</a:t>
            </a:r>
          </a:p>
          <a:p>
            <a:pPr marL="112713" lvl="1" indent="0">
              <a:buFont typeface="Arial" panose="020B0604020202020204" pitchFamily="34" charset="0"/>
              <a:buNone/>
            </a:pPr>
            <a:r>
              <a:rPr lang="en-US" sz="1100" dirty="0">
                <a:solidFill>
                  <a:schemeClr val="accent6"/>
                </a:solidFill>
              </a:rPr>
              <a:t>RUPF = 0.6</a:t>
            </a:r>
          </a:p>
          <a:p>
            <a:pPr marL="112713" lvl="1" indent="0">
              <a:buFont typeface="Arial" panose="020B0604020202020204" pitchFamily="34" charset="0"/>
              <a:buNone/>
            </a:pPr>
            <a:r>
              <a:rPr lang="en-US" sz="1100" dirty="0"/>
              <a:t>NPC = BP - </a:t>
            </a:r>
            <a:r>
              <a:rPr lang="en-US" sz="1100" dirty="0" err="1"/>
              <a:t>RegUp</a:t>
            </a:r>
            <a:r>
              <a:rPr lang="en-US" sz="1100" dirty="0"/>
              <a:t> Deployment * RUPF = 6 – (10 * 0.6) = 0 MW</a:t>
            </a:r>
          </a:p>
          <a:p>
            <a:pPr marL="300038" lvl="1" indent="0">
              <a:buFont typeface="Arial" panose="020B0604020202020204" pitchFamily="34" charset="0"/>
              <a:buNone/>
            </a:pPr>
            <a:endParaRPr lang="en-US" sz="1200" dirty="0"/>
          </a:p>
          <a:p>
            <a:pPr marL="0" indent="0">
              <a:buFont typeface="Arial" panose="020B0604020202020204" pitchFamily="34" charset="0"/>
              <a:buNone/>
            </a:pPr>
            <a:endParaRPr lang="en-US" sz="1400" dirty="0"/>
          </a:p>
        </p:txBody>
      </p:sp>
      <p:sp>
        <p:nvSpPr>
          <p:cNvPr id="2" name="Title 1">
            <a:extLst>
              <a:ext uri="{FF2B5EF4-FFF2-40B4-BE49-F238E27FC236}">
                <a16:creationId xmlns:a16="http://schemas.microsoft.com/office/drawing/2014/main" id="{292BA8AD-F7F9-44C5-17F3-1E9461622912}"/>
              </a:ext>
            </a:extLst>
          </p:cNvPr>
          <p:cNvSpPr>
            <a:spLocks noGrp="1"/>
          </p:cNvSpPr>
          <p:nvPr>
            <p:ph type="title"/>
          </p:nvPr>
        </p:nvSpPr>
        <p:spPr/>
        <p:txBody>
          <a:bodyPr/>
          <a:lstStyle/>
          <a:p>
            <a:r>
              <a:rPr lang="en-US" sz="2400" dirty="0"/>
              <a:t>Real Time AS Telemetry</a:t>
            </a:r>
          </a:p>
        </p:txBody>
      </p:sp>
      <p:sp>
        <p:nvSpPr>
          <p:cNvPr id="3" name="Content Placeholder 2">
            <a:extLst>
              <a:ext uri="{FF2B5EF4-FFF2-40B4-BE49-F238E27FC236}">
                <a16:creationId xmlns:a16="http://schemas.microsoft.com/office/drawing/2014/main" id="{51A33702-E972-7BC9-AD5F-97B2B08CE191}"/>
              </a:ext>
            </a:extLst>
          </p:cNvPr>
          <p:cNvSpPr>
            <a:spLocks noGrp="1"/>
          </p:cNvSpPr>
          <p:nvPr>
            <p:ph idx="1"/>
          </p:nvPr>
        </p:nvSpPr>
        <p:spPr/>
        <p:txBody>
          <a:bodyPr/>
          <a:lstStyle/>
          <a:p>
            <a:pPr marL="0" indent="0" algn="just">
              <a:buNone/>
            </a:pPr>
            <a:r>
              <a:rPr lang="en-US" sz="1400" b="1" dirty="0">
                <a:solidFill>
                  <a:schemeClr val="accent1"/>
                </a:solidFill>
              </a:rPr>
              <a:t>Today’s Issue with AS Transitions: </a:t>
            </a:r>
            <a:r>
              <a:rPr lang="en-US" sz="1400" dirty="0"/>
              <a:t>The current combo model for ESR (combo of ESR-GR and ESR-CLR) has complicated the process of the QSE moving the AS responsibilities on an ESR between its modeled ESR-GR and ESR-CLR to self-manage SOC. In addition, under certain scenarios, an ESR-GR and/or ESR-CLR may incur compliance violations and Base Point Deviation charges even when the overall ESR performance meets expectations.</a:t>
            </a:r>
          </a:p>
          <a:p>
            <a:pPr marL="0" indent="0" algn="just">
              <a:buNone/>
            </a:pPr>
            <a:endParaRPr lang="en-US" sz="700" dirty="0"/>
          </a:p>
          <a:p>
            <a:pPr marL="0" indent="0" algn="just">
              <a:buNone/>
            </a:pPr>
            <a:r>
              <a:rPr lang="en-US" sz="1400" b="1" dirty="0">
                <a:solidFill>
                  <a:schemeClr val="accent1"/>
                </a:solidFill>
              </a:rPr>
              <a:t>Proposed Changes: </a:t>
            </a:r>
          </a:p>
          <a:p>
            <a:pPr marL="342900" indent="-342900" algn="just">
              <a:buFont typeface="+mj-lt"/>
              <a:buAutoNum type="alphaLcParenR"/>
            </a:pPr>
            <a:r>
              <a:rPr lang="en-US" sz="1400" dirty="0"/>
              <a:t>All Up-AS Responsibilities will be carried first on the ESR-GR side of the ESR up till HSL and any remaining Up-AS Responsibility on the ESR will then be carried on the ESR-CLR side. Similarly, all the Regulation Down Responsibility will be carried first on the ESR-CLR side of the ESR up till MPC and any remaining Regulation Down Responsibility will then be carried on the ESR-GR side.</a:t>
            </a:r>
          </a:p>
          <a:p>
            <a:pPr marL="342900" indent="-342900" algn="just">
              <a:buFont typeface="+mj-lt"/>
              <a:buAutoNum type="alphaLcParenR"/>
            </a:pPr>
            <a:r>
              <a:rPr lang="en-US" sz="1400" dirty="0"/>
              <a:t>QSE will be required to ensure that the telemetered Regulation Up and Regulation Down participation factors are dynamically calculated for the ESR-GR and ESR-CLR so that ERCOT can compute expected Regulation deployment from both sides of the ESR.</a:t>
            </a:r>
          </a:p>
          <a:p>
            <a:pPr marL="0" indent="0" algn="just">
              <a:buNone/>
            </a:pPr>
            <a:endParaRPr lang="en-US" sz="700" dirty="0"/>
          </a:p>
          <a:p>
            <a:pPr marL="0" indent="0" algn="just">
              <a:buNone/>
            </a:pPr>
            <a:r>
              <a:rPr lang="en-US" sz="1400" b="1" dirty="0">
                <a:solidFill>
                  <a:schemeClr val="accent1"/>
                </a:solidFill>
              </a:rPr>
              <a:t>Example: </a:t>
            </a:r>
            <a:r>
              <a:rPr lang="en-US" sz="1400" dirty="0"/>
              <a:t>A +/-10 MW, 10 MWh ESR is qualified for 10 MW </a:t>
            </a:r>
            <a:r>
              <a:rPr lang="en-US" sz="1400" dirty="0" err="1"/>
              <a:t>RegUp</a:t>
            </a:r>
            <a:r>
              <a:rPr lang="en-US" sz="1400" dirty="0"/>
              <a:t> and charging with a -6 MW BP receives a 10 MW Reg Up deployment. </a:t>
            </a:r>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700" dirty="0"/>
          </a:p>
          <a:p>
            <a:pPr marL="0" indent="0" algn="just">
              <a:buNone/>
            </a:pPr>
            <a:endParaRPr lang="en-US" sz="1000" b="1" dirty="0">
              <a:solidFill>
                <a:schemeClr val="accent1"/>
              </a:solidFill>
            </a:endParaRPr>
          </a:p>
          <a:p>
            <a:pPr marL="0" indent="0" algn="just">
              <a:buNone/>
            </a:pPr>
            <a:r>
              <a:rPr lang="en-US" sz="1400" b="1" dirty="0">
                <a:solidFill>
                  <a:schemeClr val="accent1"/>
                </a:solidFill>
              </a:rPr>
              <a:t>Proposed Implementation Timeline: </a:t>
            </a:r>
            <a:r>
              <a:rPr lang="en-US" sz="1400" dirty="0"/>
              <a:t>(Phase B) ERCOT systems are ready with this feature and will work with QSEs on a timeline to turn it on.</a:t>
            </a:r>
          </a:p>
          <a:p>
            <a:pPr marL="0" indent="0" algn="just">
              <a:buNone/>
            </a:pPr>
            <a:endParaRPr lang="en-US" sz="1400" dirty="0"/>
          </a:p>
        </p:txBody>
      </p:sp>
      <p:sp>
        <p:nvSpPr>
          <p:cNvPr id="4" name="Slide Number Placeholder 3">
            <a:extLst>
              <a:ext uri="{FF2B5EF4-FFF2-40B4-BE49-F238E27FC236}">
                <a16:creationId xmlns:a16="http://schemas.microsoft.com/office/drawing/2014/main" id="{375510A6-CDB4-01AA-A498-DA94760674A9}"/>
              </a:ext>
            </a:extLst>
          </p:cNvPr>
          <p:cNvSpPr>
            <a:spLocks noGrp="1"/>
          </p:cNvSpPr>
          <p:nvPr>
            <p:ph type="sldNum" sz="quarter" idx="4"/>
          </p:nvPr>
        </p:nvSpPr>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3576869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000" dirty="0"/>
              <a:t>DAM/SASM ECRS &amp; Non-Spin Duration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QSE’s representing ESRs take on risk if they choose to offer into the ECRS and Non-Spin in the DAM/SASM.  This is because the DAM/SASM clearing engine does not consider the 2-hour and 4-hour duration requirement for ECRS and Non-Spin respectively.</a:t>
            </a:r>
          </a:p>
          <a:p>
            <a:pPr marL="0" indent="0">
              <a:buNone/>
            </a:pPr>
            <a:endParaRPr lang="en-US" sz="1400" dirty="0"/>
          </a:p>
          <a:p>
            <a:pPr marL="0" indent="0">
              <a:buNone/>
            </a:pPr>
            <a:r>
              <a:rPr lang="en-US" sz="1400" b="1" dirty="0">
                <a:solidFill>
                  <a:schemeClr val="accent1"/>
                </a:solidFill>
              </a:rPr>
              <a:t>Example of operationally infeasible outcome: </a:t>
            </a:r>
            <a:r>
              <a:rPr lang="en-US" sz="1400" dirty="0"/>
              <a:t>A +/-10 MW, 10 MWh ESR is qualified for 10 MW RegUp, 10 MW RRS and 2.5 MW for Non-Spin. </a:t>
            </a:r>
          </a:p>
          <a:p>
            <a:pPr marL="557212" indent="-457200">
              <a:buFont typeface="+mj-lt"/>
              <a:buAutoNum type="alphaLcParenR"/>
            </a:pPr>
            <a:r>
              <a:rPr lang="en-US" sz="1400" dirty="0"/>
              <a:t>QSE representing ESR submits ESR-GR specific Offer of 10 MW with prices for RegUp, RRS-PFR and Non-Spin</a:t>
            </a:r>
          </a:p>
          <a:p>
            <a:pPr marL="557212" indent="-457200">
              <a:buAutoNum type="alphaLcParenR"/>
            </a:pPr>
            <a:r>
              <a:rPr lang="en-US" sz="1400" dirty="0"/>
              <a:t>If the submitted offer for RRS-PFR and Non-Spin are in the money, then DAM/SASM could award 2.5 MW Non-Spin, 7.5 MW of RRS-PFR</a:t>
            </a:r>
          </a:p>
          <a:p>
            <a:pPr marL="557212" indent="-457200">
              <a:buAutoNum type="alphaLcParenR"/>
            </a:pPr>
            <a:r>
              <a:rPr lang="en-US" sz="1400" dirty="0"/>
              <a:t>The above outcome is not operationally feasible for the ESR to provide in Real-Time as the energy required exceeds its 10 MWh capability.</a:t>
            </a:r>
          </a:p>
          <a:p>
            <a:pPr marL="100012" indent="0">
              <a:buNone/>
            </a:pPr>
            <a:endParaRPr lang="en-US" sz="700" dirty="0"/>
          </a:p>
          <a:p>
            <a:pPr marL="100012" indent="0">
              <a:buNone/>
            </a:pPr>
            <a:endParaRPr lang="en-US" sz="14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38</a:t>
            </a:fld>
            <a:endParaRPr lang="en-US" dirty="0"/>
          </a:p>
        </p:txBody>
      </p:sp>
    </p:spTree>
    <p:extLst>
      <p:ext uri="{BB962C8B-B14F-4D97-AF65-F5344CB8AC3E}">
        <p14:creationId xmlns:p14="http://schemas.microsoft.com/office/powerpoint/2010/main" val="3146902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000" dirty="0"/>
              <a:t>DAM/SASM ECRS &amp; Non-Spin Duration Accounting,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dirty="0">
                    <a:solidFill>
                      <a:schemeClr val="accent1"/>
                    </a:solidFill>
                  </a:rPr>
                  <a:t>Proposed Changes: </a:t>
                </a:r>
                <a:r>
                  <a:rPr lang="en-US" sz="1400" dirty="0"/>
                  <a:t>Change DAM/SASM constraint equations so that the 2-hour ECRS and 4-hour Non-Spin requirements are considered. These constraints are only for ESR-GR and ESR-CLR. The concept is to treat every MW award for ECRS or Non-Spin as some multiple MW amount when checking to see if award exceeds the AS MW offer amount or when checking to see that the ESR-GR HSL or ESR-CLR MPC is not exceeded.</a:t>
                </a:r>
              </a:p>
              <a:p>
                <a:pPr lvl="1" indent="-342900">
                  <a:lnSpc>
                    <a:spcPct val="107000"/>
                  </a:lnSpc>
                  <a:spcBef>
                    <a:spcPts val="0"/>
                  </a:spcBef>
                  <a:spcAft>
                    <a:spcPts val="800"/>
                  </a:spcAft>
                  <a:buFont typeface="+mj-lt"/>
                  <a:buAutoNum type="alphaLcParenR"/>
                </a:pPr>
                <a:r>
                  <a:rPr lang="en-US" sz="1400" strike="sngStrike" dirty="0"/>
                  <a:t>AS Offer MW check: Scale ECRS and Non-Spin awards (changes in yellow)</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𝐴𝑆</m:t>
                          </m:r>
                        </m:sub>
                        <m:sup>
                          <m:r>
                            <a:rPr lang="en-US" sz="1400" strike="sngStrike">
                              <a:latin typeface="Cambria Math" panose="02040503050406030204" pitchFamily="18" charset="0"/>
                            </a:rPr>
                            <m:t>𝑂𝑓𝑓𝑒𝑟</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𝐸𝐶𝑅𝑆</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𝑁𝑆𝑃𝐼𝑁</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lvl="1" indent="-342900">
                  <a:lnSpc>
                    <a:spcPct val="107000"/>
                  </a:lnSpc>
                  <a:spcBef>
                    <a:spcPts val="0"/>
                  </a:spcBef>
                  <a:spcAft>
                    <a:spcPts val="800"/>
                  </a:spcAft>
                  <a:buFont typeface="+mj-lt"/>
                  <a:buAutoNum type="alphaLcParenR"/>
                </a:pPr>
                <a:r>
                  <a:rPr lang="en-US" sz="1400" dirty="0"/>
                  <a:t>HSL check: Scale ECRS and Non-Spin awards (changes in </a:t>
                </a:r>
                <a:r>
                  <a:rPr lang="en-US" sz="1400" dirty="0">
                    <a:highlight>
                      <a:srgbClr val="FFFF00"/>
                    </a:highlight>
                  </a:rPr>
                  <a:t>yellow</a:t>
                </a:r>
                <a:r>
                  <a:rPr lang="en-US" sz="1400" dirty="0"/>
                  <a:t>)</a:t>
                </a:r>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
                        <m:sSubPr>
                          <m:ctrlPr>
                            <a:rPr lang="en-US"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𝐻𝑆𝐿</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𝐸𝐶𝑅𝑆</m:t>
                          </m:r>
                        </m:sup>
                      </m:sSup>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𝑁𝑆𝑃𝐼𝑁</m:t>
                          </m:r>
                        </m:sup>
                      </m:sSup>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b="1" dirty="0">
                  <a:solidFill>
                    <a:schemeClr val="accent1"/>
                  </a:solidFill>
                </a:endParaRPr>
              </a:p>
              <a:p>
                <a:pPr marL="0" marR="0" indent="0">
                  <a:lnSpc>
                    <a:spcPct val="107000"/>
                  </a:lnSpc>
                  <a:spcBef>
                    <a:spcPts val="0"/>
                  </a:spcBef>
                  <a:spcAft>
                    <a:spcPts val="800"/>
                  </a:spcAft>
                  <a:buNone/>
                </a:pPr>
                <a:r>
                  <a:rPr lang="en-US" sz="1400" b="1" dirty="0">
                    <a:solidFill>
                      <a:schemeClr val="accent1"/>
                    </a:solidFill>
                  </a:rPr>
                  <a:t>Example </a:t>
                </a:r>
                <a:r>
                  <a:rPr lang="en-US" sz="1400" dirty="0"/>
                  <a:t>For a +/-10 MW, 10 MWh ESR (gen side) that submits a 10 MW AS offer with prices for RegUp, RRS-PFR, ECRS and Non-Spin, the above constraint will be:</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trike="sngStrike" smtClean="0">
                          <a:latin typeface="Cambria Math" panose="02040503050406030204" pitchFamily="18" charset="0"/>
                        </a:rPr>
                        <m:t>10</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2</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4</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10</m:t>
                      </m:r>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4</m:t>
                      </m:r>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t>If ESR awarded 2.5 MW Non-Spin, then, the above constraints prevent any other product (energy or AS) from being awarded to ensure operational feasibility.</a:t>
                </a:r>
              </a:p>
              <a:p>
                <a:pPr marL="0" marR="0" indent="0">
                  <a:lnSpc>
                    <a:spcPct val="107000"/>
                  </a:lnSpc>
                  <a:spcBef>
                    <a:spcPts val="0"/>
                  </a:spcBef>
                  <a:spcAft>
                    <a:spcPts val="800"/>
                  </a:spcAft>
                  <a:buNone/>
                </a:pPr>
                <a:r>
                  <a:rPr lang="en-US" sz="1400" b="1" dirty="0">
                    <a:solidFill>
                      <a:schemeClr val="accent1"/>
                    </a:solidFill>
                  </a:rPr>
                  <a:t>Proposed Implementation Timeline: </a:t>
                </a:r>
                <a:r>
                  <a:rPr lang="en-US" sz="1400" dirty="0"/>
                  <a:t>(Phase C) Upon implementation of Interim Period NPRR</a:t>
                </a:r>
              </a:p>
              <a:p>
                <a:pPr marL="0" marR="0" indent="0">
                  <a:lnSpc>
                    <a:spcPct val="107000"/>
                  </a:lnSpc>
                  <a:spcBef>
                    <a:spcPts val="0"/>
                  </a:spcBef>
                  <a:spcAft>
                    <a:spcPts val="800"/>
                  </a:spcAft>
                  <a:buNone/>
                </a:pPr>
                <a:endParaRPr lang="en-US" sz="1400" dirty="0"/>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214" t="-12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39</a:t>
            </a:fld>
            <a:endParaRPr lang="en-US" dirty="0"/>
          </a:p>
        </p:txBody>
      </p:sp>
    </p:spTree>
    <p:extLst>
      <p:ext uri="{BB962C8B-B14F-4D97-AF65-F5344CB8AC3E}">
        <p14:creationId xmlns:p14="http://schemas.microsoft.com/office/powerpoint/2010/main" val="244019294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BC7E-3B36-6162-D6B3-3E7E8EF2405D}"/>
              </a:ext>
            </a:extLst>
          </p:cNvPr>
          <p:cNvSpPr>
            <a:spLocks noGrp="1"/>
          </p:cNvSpPr>
          <p:nvPr>
            <p:ph type="title"/>
          </p:nvPr>
        </p:nvSpPr>
        <p:spPr/>
        <p:txBody>
          <a:bodyPr/>
          <a:lstStyle/>
          <a:p>
            <a:r>
              <a:rPr lang="en-US" dirty="0"/>
              <a:t>NPRR 1186 Summary of Changes</a:t>
            </a:r>
          </a:p>
        </p:txBody>
      </p:sp>
      <p:sp>
        <p:nvSpPr>
          <p:cNvPr id="3" name="Content Placeholder 2">
            <a:extLst>
              <a:ext uri="{FF2B5EF4-FFF2-40B4-BE49-F238E27FC236}">
                <a16:creationId xmlns:a16="http://schemas.microsoft.com/office/drawing/2014/main" id="{4DE2CFEF-79D5-EFA1-EE98-725C85DABD70}"/>
              </a:ext>
            </a:extLst>
          </p:cNvPr>
          <p:cNvSpPr>
            <a:spLocks noGrp="1"/>
          </p:cNvSpPr>
          <p:nvPr>
            <p:ph idx="1"/>
          </p:nvPr>
        </p:nvSpPr>
        <p:spPr/>
        <p:txBody>
          <a:bodyPr/>
          <a:lstStyle/>
          <a:p>
            <a:r>
              <a:rPr lang="en-US" sz="1400" dirty="0"/>
              <a:t>At a high level with NPRR1186, ERCOT is proposing to,</a:t>
            </a:r>
          </a:p>
          <a:p>
            <a:pPr lvl="1"/>
            <a:r>
              <a:rPr lang="en-US" sz="1400" dirty="0"/>
              <a:t>Alter Day-Ahead Market (DAM) process so that the Day-Ahead Ancillary Service (AS) awards respect the duration requirements for AS. Absent this change, in some cases DAM AS awards may not be operationally feasible.</a:t>
            </a:r>
          </a:p>
          <a:p>
            <a:pPr lvl="1"/>
            <a:endParaRPr lang="en-US" sz="1400" dirty="0"/>
          </a:p>
          <a:p>
            <a:pPr lvl="1"/>
            <a:r>
              <a:rPr lang="en-US" sz="1400" dirty="0"/>
              <a:t>Add 3 new SOC related fields in COP (</a:t>
            </a:r>
            <a:r>
              <a:rPr lang="en-US" sz="1400" dirty="0" err="1"/>
              <a:t>MaxSOC</a:t>
            </a:r>
            <a:r>
              <a:rPr lang="en-US" sz="1400" dirty="0"/>
              <a:t>, </a:t>
            </a:r>
            <a:r>
              <a:rPr lang="en-US" sz="1400" dirty="0" err="1"/>
              <a:t>MinSOC</a:t>
            </a:r>
            <a:r>
              <a:rPr lang="en-US" sz="1400" dirty="0"/>
              <a:t> and Planned Hour Begin SOC) AND Modify the High Ancillary Service Limit (HASL) calculation that is used by Reliability Unit Commitment (RUC) studies such that RUC only counts on SOC that an ESR plans to have in excess of SOC required for AS it is providing in every hour as being available for dispatch. This change will alleviate some of the risks with RUC’s lack of visibility into ESRs. </a:t>
            </a:r>
          </a:p>
          <a:p>
            <a:pPr lvl="2"/>
            <a:r>
              <a:rPr lang="en-US" sz="1200" dirty="0"/>
              <a:t>RUC treats ESRs as online or Out. RUC will not commit an ESR to come online. RUC can count on ESR being available to serve Load.</a:t>
            </a:r>
          </a:p>
          <a:p>
            <a:pPr lvl="1"/>
            <a:endParaRPr lang="en-US" sz="1400" dirty="0"/>
          </a:p>
          <a:p>
            <a:pPr lvl="1"/>
            <a:r>
              <a:rPr lang="en-US" sz="1400" dirty="0"/>
              <a:t>Change the HASL calculation that is used by 5-min Security Constrained Economic Dispatch (SCED) to account for SOC required to support an ESR’s Ancillary Service Resource Responsibility. This change will ensure that SCED issues Base Point such that these preserve the SOC needed to cover an ESR’s remaining AS obligation within the Operating Hour.</a:t>
            </a:r>
          </a:p>
          <a:p>
            <a:endParaRPr lang="en-US" sz="1400" dirty="0"/>
          </a:p>
          <a:p>
            <a:r>
              <a:rPr lang="en-US" sz="1400" dirty="0"/>
              <a:t>With the projected growth in ESRs, the minimal changes in RUC and SCED that have been identified in NPRR1186 are essential for ERCOT to continue reliable grid operations</a:t>
            </a:r>
          </a:p>
          <a:p>
            <a:endParaRPr lang="en-US" dirty="0"/>
          </a:p>
          <a:p>
            <a:endParaRPr lang="en-US" dirty="0"/>
          </a:p>
        </p:txBody>
      </p:sp>
      <p:sp>
        <p:nvSpPr>
          <p:cNvPr id="4" name="Slide Number Placeholder 3">
            <a:extLst>
              <a:ext uri="{FF2B5EF4-FFF2-40B4-BE49-F238E27FC236}">
                <a16:creationId xmlns:a16="http://schemas.microsoft.com/office/drawing/2014/main" id="{912CDCC8-069A-FDBB-47B4-9A20A691C6DF}"/>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215776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84C2-2EED-7BEA-530B-1AE20F63351B}"/>
              </a:ext>
            </a:extLst>
          </p:cNvPr>
          <p:cNvSpPr>
            <a:spLocks noGrp="1"/>
          </p:cNvSpPr>
          <p:nvPr>
            <p:ph type="title"/>
          </p:nvPr>
        </p:nvSpPr>
        <p:spPr/>
        <p:txBody>
          <a:bodyPr/>
          <a:lstStyle/>
          <a:p>
            <a:r>
              <a:rPr lang="en-US" sz="2400" dirty="0"/>
              <a:t>High and Low Ancillary Service Limit Calculation</a:t>
            </a:r>
          </a:p>
        </p:txBody>
      </p:sp>
      <p:sp>
        <p:nvSpPr>
          <p:cNvPr id="3" name="Content Placeholder 2">
            <a:extLst>
              <a:ext uri="{FF2B5EF4-FFF2-40B4-BE49-F238E27FC236}">
                <a16:creationId xmlns:a16="http://schemas.microsoft.com/office/drawing/2014/main" id="{69A57DF6-155F-6553-70D3-6DEF579371DB}"/>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ERCOT’s SCED does not take into account the SOC that needs to be preserved to support an ESR’s AS Responsibility and hence is ignorant of the amount of SOC that is truly available for dispatch.</a:t>
            </a:r>
          </a:p>
          <a:p>
            <a:endParaRPr lang="en-US" sz="700" dirty="0"/>
          </a:p>
          <a:p>
            <a:pPr marL="0" indent="0">
              <a:buNone/>
            </a:pPr>
            <a:r>
              <a:rPr lang="en-US" sz="1400" b="1" dirty="0">
                <a:solidFill>
                  <a:schemeClr val="accent1"/>
                </a:solidFill>
              </a:rPr>
              <a:t>Proposed Change: </a:t>
            </a:r>
            <a:r>
              <a:rPr lang="en-US" sz="1400" dirty="0"/>
              <a:t>Modify RLC to ensure HASL/LASL  for ESR’s take into remaining SOC available for SCED base Point after discounting the SOC required to support the ESR’s AS Responsibilities.  </a:t>
            </a:r>
          </a:p>
          <a:p>
            <a:endParaRPr lang="en-US" sz="700" dirty="0"/>
          </a:p>
          <a:p>
            <a:pPr marL="342900" indent="-342900">
              <a:buFont typeface="+mj-lt"/>
              <a:buAutoNum type="alphaLcParenR"/>
            </a:pPr>
            <a:r>
              <a:rPr lang="en-US" sz="1400" dirty="0">
                <a:solidFill>
                  <a:schemeClr val="accent6"/>
                </a:solidFill>
              </a:rPr>
              <a:t>Updated</a:t>
            </a:r>
            <a:r>
              <a:rPr lang="en-US" sz="1400" dirty="0"/>
              <a:t> ESR-GR HASL </a:t>
            </a:r>
          </a:p>
          <a:p>
            <a:pPr marL="0" indent="0">
              <a:buNone/>
            </a:pPr>
            <a:r>
              <a:rPr lang="en-US" sz="1400" dirty="0"/>
              <a:t>	HASL	= Max (LASL, </a:t>
            </a:r>
            <a:r>
              <a:rPr lang="en-US" sz="1400" dirty="0">
                <a:solidFill>
                  <a:schemeClr val="accent6"/>
                </a:solidFill>
              </a:rPr>
              <a:t>Min (</a:t>
            </a:r>
            <a:r>
              <a:rPr lang="en-US" sz="1400" dirty="0"/>
              <a:t>(HSLTELEM – (RRSTELEM + RUSTELEM + ECRSTELEM + 				NSRSTELEM +NFRCTELEM))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(SOCTELEM – MINSOCTELEM – REQ_AS_SOC ) / TSCED</a:t>
            </a:r>
          </a:p>
          <a:p>
            <a:pPr marL="0" indent="0">
              <a:buNone/>
            </a:pPr>
            <a:endParaRPr lang="en-US" sz="700" dirty="0">
              <a:solidFill>
                <a:schemeClr val="accent6"/>
              </a:solidFill>
            </a:endParaRPr>
          </a:p>
          <a:p>
            <a:pPr marL="342900" indent="-342900">
              <a:buFont typeface="+mj-lt"/>
              <a:buAutoNum type="alphaLcParenR" startAt="2"/>
            </a:pPr>
            <a:r>
              <a:rPr lang="en-US" sz="1400" dirty="0">
                <a:solidFill>
                  <a:schemeClr val="accent6"/>
                </a:solidFill>
              </a:rPr>
              <a:t>Updated </a:t>
            </a:r>
            <a:r>
              <a:rPr lang="en-US" sz="1400" dirty="0"/>
              <a:t>ESR-CLR HASL </a:t>
            </a:r>
          </a:p>
          <a:p>
            <a:pPr marL="0" indent="0">
              <a:buNone/>
            </a:pPr>
            <a:r>
              <a:rPr lang="en-US" sz="1400" dirty="0"/>
              <a:t>	HASL	= Max (LPCTELEM, </a:t>
            </a:r>
            <a:r>
              <a:rPr lang="en-US" sz="1400" dirty="0">
                <a:solidFill>
                  <a:schemeClr val="accent6"/>
                </a:solidFill>
              </a:rPr>
              <a:t>Min (</a:t>
            </a:r>
            <a:r>
              <a:rPr lang="en-US" sz="1400" dirty="0"/>
              <a:t>(MPCTELEM – RDSTELEM)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(MAXSOCTELEM – SOCTELEM – </a:t>
            </a:r>
            <a:r>
              <a:rPr lang="en-US" sz="1400" dirty="0" err="1">
                <a:solidFill>
                  <a:schemeClr val="accent6"/>
                </a:solidFill>
              </a:rPr>
              <a:t>REQ_Headroom_AS_SOC</a:t>
            </a:r>
            <a:r>
              <a:rPr lang="en-US" sz="1400" dirty="0">
                <a:solidFill>
                  <a:schemeClr val="accent6"/>
                </a:solidFill>
              </a:rPr>
              <a:t>) / TSCED </a:t>
            </a:r>
          </a:p>
          <a:p>
            <a:pPr marL="0" indent="0">
              <a:buNone/>
            </a:pPr>
            <a:endParaRPr lang="en-US" sz="700" dirty="0"/>
          </a:p>
          <a:p>
            <a:pPr marL="0" indent="0">
              <a:buNone/>
            </a:pPr>
            <a:endParaRPr lang="en-US" sz="700" b="1" dirty="0">
              <a:solidFill>
                <a:schemeClr val="accent1"/>
              </a:solidFill>
            </a:endParaRPr>
          </a:p>
          <a:p>
            <a:pPr marL="0" indent="0">
              <a:buNone/>
            </a:pPr>
            <a:r>
              <a:rPr lang="en-US" sz="1400" b="1" dirty="0">
                <a:solidFill>
                  <a:schemeClr val="accent1"/>
                </a:solidFill>
              </a:rPr>
              <a:t>Proposed Implementation Timeline: </a:t>
            </a:r>
            <a:r>
              <a:rPr lang="en-US" sz="1400" dirty="0"/>
              <a:t>(Phase C) Upon implementation of Interim Period NPRR</a:t>
            </a:r>
          </a:p>
          <a:p>
            <a:endParaRPr lang="en-US" sz="1400" dirty="0"/>
          </a:p>
        </p:txBody>
      </p:sp>
      <p:sp>
        <p:nvSpPr>
          <p:cNvPr id="4" name="Slide Number Placeholder 3">
            <a:extLst>
              <a:ext uri="{FF2B5EF4-FFF2-40B4-BE49-F238E27FC236}">
                <a16:creationId xmlns:a16="http://schemas.microsoft.com/office/drawing/2014/main" id="{F9BD07EF-DBD2-9218-9C38-3D89DD4485E2}"/>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3618834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1600" dirty="0"/>
              <a:t>Current Operating Plan (COP) &amp; Reliability Unit Commitment (RUC) Changes</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ERCOT’s lookahead studies such as Reliability Unit Commitment (RUC) treat an ESR-GR like any other Generation Resource. The HASL used in RUC study to meet Load Forecast is calculated from the ESR-GR’s COP HSL and COP AS responsibilities. If HASL &gt; 0, then RUC study can dispatch the ESR-GR. There are scenarios where RUC study dispatches ESR-GR for energy when HASL&gt;0 but the ESR may not have sufficient energy to discharge for energy as well as provide its AS responsibility.</a:t>
            </a:r>
          </a:p>
          <a:p>
            <a:pPr marL="0" indent="0">
              <a:buNone/>
            </a:pPr>
            <a:endParaRPr lang="en-US" sz="700" dirty="0"/>
          </a:p>
          <a:p>
            <a:pPr marL="0" indent="0">
              <a:buNone/>
            </a:pPr>
            <a:r>
              <a:rPr lang="en-US" sz="1400" b="1" dirty="0">
                <a:solidFill>
                  <a:schemeClr val="accent1"/>
                </a:solidFill>
              </a:rPr>
              <a:t>Proposed Change: </a:t>
            </a:r>
          </a:p>
          <a:p>
            <a:pPr marL="342900" indent="-342900">
              <a:buFont typeface="+mj-lt"/>
              <a:buAutoNum type="alphaLcParenR"/>
            </a:pPr>
            <a:r>
              <a:rPr lang="en-US" sz="1400" dirty="0"/>
              <a:t>For ESR-GR add the following three (3) new fields in COP</a:t>
            </a:r>
          </a:p>
          <a:p>
            <a:pPr marL="801688" indent="-342900">
              <a:buFont typeface="+mj-lt"/>
              <a:buAutoNum type="arabicPeriod"/>
            </a:pPr>
            <a:r>
              <a:rPr lang="en-US" sz="1400" dirty="0" err="1"/>
              <a:t>MinSOC</a:t>
            </a:r>
            <a:r>
              <a:rPr lang="en-US" sz="1400" dirty="0"/>
              <a:t>: Minimum Operating SOC for given hour</a:t>
            </a:r>
          </a:p>
          <a:p>
            <a:pPr marL="801688" indent="-342900">
              <a:buFont typeface="+mj-lt"/>
              <a:buAutoNum type="arabicPeriod"/>
            </a:pPr>
            <a:r>
              <a:rPr lang="en-US" sz="1400" dirty="0" err="1"/>
              <a:t>MaxSOC</a:t>
            </a:r>
            <a:r>
              <a:rPr lang="en-US" sz="1400" dirty="0"/>
              <a:t>: Maximum Operating SOC for given hour</a:t>
            </a:r>
          </a:p>
          <a:p>
            <a:pPr marL="801688" indent="-342900">
              <a:buFont typeface="+mj-lt"/>
              <a:buAutoNum type="arabicPeriod"/>
            </a:pPr>
            <a:r>
              <a:rPr lang="en-US" sz="1400" dirty="0" err="1"/>
              <a:t>PlannedSOC</a:t>
            </a:r>
            <a:r>
              <a:rPr lang="en-US" sz="1400" dirty="0"/>
              <a:t>: Planned (target) SOC at the beginning of given hour</a:t>
            </a:r>
          </a:p>
          <a:p>
            <a:pPr marL="342900" indent="-342900">
              <a:buFont typeface="+mj-lt"/>
              <a:buAutoNum type="alphaLcParenR" startAt="2"/>
            </a:pPr>
            <a:r>
              <a:rPr lang="en-US" sz="1400" dirty="0"/>
              <a:t>Add the following COP submission validations,</a:t>
            </a:r>
          </a:p>
          <a:p>
            <a:pPr marL="801688" lvl="2" indent="-342900">
              <a:buFont typeface="+mj-lt"/>
              <a:buAutoNum type="arabicPeriod"/>
            </a:pPr>
            <a:r>
              <a:rPr lang="en-US" sz="1400" dirty="0"/>
              <a:t>MinSOC &lt;= Planned SOC &lt;= MaxSOC</a:t>
            </a:r>
          </a:p>
          <a:p>
            <a:pPr marL="801688" lvl="2" indent="-342900">
              <a:buFont typeface="+mj-lt"/>
              <a:buAutoNum type="arabicPeriod"/>
            </a:pPr>
            <a:r>
              <a:rPr lang="en-US" sz="1400" dirty="0"/>
              <a:t>MinSOC must be greater than or equal to the registered nameplate MinSOC</a:t>
            </a:r>
          </a:p>
          <a:p>
            <a:pPr marL="801688" lvl="2" indent="-342900">
              <a:buFont typeface="+mj-lt"/>
              <a:buAutoNum type="arabicPeriod"/>
            </a:pPr>
            <a:r>
              <a:rPr lang="en-US" sz="1400" dirty="0"/>
              <a:t>MaxSOC must be less than or equal to the registered nameplate MaxSOC</a:t>
            </a:r>
          </a:p>
          <a:p>
            <a:pPr marL="342900" indent="-342900">
              <a:buFont typeface="+mj-lt"/>
              <a:buAutoNum type="alphaLcParenR" startAt="3"/>
            </a:pPr>
            <a:r>
              <a:rPr lang="en-US" sz="1400" dirty="0"/>
              <a:t>Changes to RUC in the Interim Period:</a:t>
            </a:r>
          </a:p>
          <a:p>
            <a:pPr marL="801688">
              <a:buFont typeface="+mj-lt"/>
              <a:buAutoNum type="arabicPeriod"/>
            </a:pPr>
            <a:r>
              <a:rPr lang="en-US" sz="1400" dirty="0"/>
              <a:t>In RUC pre-processing, discount COP </a:t>
            </a:r>
            <a:r>
              <a:rPr lang="en-US" sz="1400" dirty="0" err="1"/>
              <a:t>PlannedSOC</a:t>
            </a:r>
            <a:r>
              <a:rPr lang="en-US" sz="1400" dirty="0"/>
              <a:t> by the energy required to support AS responsibilities in the COP</a:t>
            </a:r>
          </a:p>
          <a:p>
            <a:pPr marL="801688">
              <a:buFont typeface="+mj-lt"/>
              <a:buAutoNum type="arabicPeriod"/>
            </a:pPr>
            <a:r>
              <a:rPr lang="en-US" sz="1400" dirty="0"/>
              <a:t>If there is any excess SOC remaining, then use that to calculate effective HASL for the ESR-GR, otherwise do not allow ESR-GR to be dispatched for energy in the RUC study.</a:t>
            </a:r>
          </a:p>
          <a:p>
            <a:pPr marL="801688">
              <a:buFont typeface="+mj-lt"/>
              <a:buAutoNum type="arabicPeriod"/>
            </a:pPr>
            <a:endParaRPr lang="en-US" sz="700" dirty="0"/>
          </a:p>
          <a:p>
            <a:pPr marL="0" indent="0">
              <a:buNone/>
            </a:pPr>
            <a:r>
              <a:rPr lang="en-US" sz="1400" b="1" dirty="0">
                <a:solidFill>
                  <a:schemeClr val="accent1"/>
                </a:solidFill>
              </a:rPr>
              <a:t>Proposed Implementation Timeline: </a:t>
            </a:r>
            <a:r>
              <a:rPr lang="en-US" sz="1400" dirty="0"/>
              <a:t>(Phase C) Upon implementation of Interim Period NPRR</a:t>
            </a:r>
          </a:p>
          <a:p>
            <a:pPr marL="801688">
              <a:buFont typeface="+mj-lt"/>
              <a:buAutoNum type="arabicPeriod"/>
            </a:pPr>
            <a:endParaRPr lang="en-US" sz="14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726588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CE0D-397D-40DE-2254-28AA4FE4C82A}"/>
              </a:ext>
            </a:extLst>
          </p:cNvPr>
          <p:cNvSpPr>
            <a:spLocks noGrp="1"/>
          </p:cNvSpPr>
          <p:nvPr>
            <p:ph type="title"/>
          </p:nvPr>
        </p:nvSpPr>
        <p:spPr/>
        <p:txBody>
          <a:bodyPr/>
          <a:lstStyle/>
          <a:p>
            <a:r>
              <a:rPr lang="en-US" sz="2400" dirty="0"/>
              <a:t>Individual ESR SOC Expectation for AS</a:t>
            </a:r>
          </a:p>
        </p:txBody>
      </p:sp>
      <p:sp>
        <p:nvSpPr>
          <p:cNvPr id="3" name="Content Placeholder 2">
            <a:extLst>
              <a:ext uri="{FF2B5EF4-FFF2-40B4-BE49-F238E27FC236}">
                <a16:creationId xmlns:a16="http://schemas.microsoft.com/office/drawing/2014/main" id="{E55385D5-A922-0808-3F9E-D31D638AA76A}"/>
              </a:ext>
            </a:extLst>
          </p:cNvPr>
          <p:cNvSpPr>
            <a:spLocks noGrp="1"/>
          </p:cNvSpPr>
          <p:nvPr>
            <p:ph idx="1"/>
          </p:nvPr>
        </p:nvSpPr>
        <p:spPr/>
        <p:txBody>
          <a:bodyPr/>
          <a:lstStyle/>
          <a:p>
            <a:pPr marL="0" indent="0">
              <a:buNone/>
            </a:pPr>
            <a:r>
              <a:rPr lang="en-US" sz="1400" b="1" dirty="0">
                <a:solidFill>
                  <a:schemeClr val="accent1"/>
                </a:solidFill>
              </a:rPr>
              <a:t>Today’s Issue: </a:t>
            </a:r>
            <a:r>
              <a:rPr lang="en-US" sz="1400" dirty="0"/>
              <a:t>Since late last year ERCOT has been monitoring SOC that is preserved for the amount of Up-AS responsibility that is provided on an ESR-GR. The methodology used for establishing ERCOT’s current SOC expectation for AS currently discounts SOC for any intra-hour AS deployments. These SOC discounts reset any time the AS responsibility is moved intra-hour forcing the QSE to preserve a lot more SOC for AS than their obligation. </a:t>
            </a:r>
          </a:p>
          <a:p>
            <a:pPr marL="0" indent="0">
              <a:buNone/>
            </a:pPr>
            <a:endParaRPr lang="en-US" sz="700" dirty="0"/>
          </a:p>
          <a:p>
            <a:pPr marL="0" indent="0">
              <a:buNone/>
            </a:pPr>
            <a:r>
              <a:rPr lang="en-US" sz="1400" b="1" dirty="0">
                <a:solidFill>
                  <a:schemeClr val="accent1"/>
                </a:solidFill>
              </a:rPr>
              <a:t>Proposed Changes:</a:t>
            </a:r>
          </a:p>
          <a:p>
            <a:pPr marL="342900" indent="-342900">
              <a:buFont typeface="+mj-lt"/>
              <a:buAutoNum type="alphaLcParenR"/>
            </a:pPr>
            <a:r>
              <a:rPr lang="en-US" sz="1400" dirty="0"/>
              <a:t>QSE to telemeter on an individual ESR basis the next hour AS responsibilities that the ESR is expected to carry.</a:t>
            </a:r>
          </a:p>
          <a:p>
            <a:pPr marL="342900" indent="-342900">
              <a:buFont typeface="+mj-lt"/>
              <a:buAutoNum type="alphaLcParenR"/>
            </a:pPr>
            <a:r>
              <a:rPr lang="en-US" sz="1400" dirty="0"/>
              <a:t>Add validations in Resource Limit Calculator (RLC) to ensure </a:t>
            </a:r>
            <a:r>
              <a:rPr lang="en-US" sz="1400" dirty="0" err="1"/>
              <a:t>minSOC</a:t>
            </a:r>
            <a:r>
              <a:rPr lang="en-US" sz="1400" dirty="0"/>
              <a:t> &lt;= </a:t>
            </a:r>
            <a:r>
              <a:rPr lang="en-US" sz="1400" dirty="0" err="1"/>
              <a:t>currentSOC</a:t>
            </a:r>
            <a:r>
              <a:rPr lang="en-US" sz="1400" dirty="0"/>
              <a:t> &lt;= </a:t>
            </a:r>
            <a:r>
              <a:rPr lang="en-US" sz="1400" dirty="0" err="1"/>
              <a:t>maxSOC</a:t>
            </a:r>
            <a:r>
              <a:rPr lang="en-US" sz="1400" dirty="0"/>
              <a:t>.</a:t>
            </a:r>
          </a:p>
          <a:p>
            <a:pPr marL="342900" indent="-342900">
              <a:buFont typeface="+mj-lt"/>
              <a:buAutoNum type="alphaLcParenR" startAt="4"/>
            </a:pPr>
            <a:r>
              <a:rPr lang="en-US" sz="1400" dirty="0"/>
              <a:t>Validate QSE level next hour telemetered AS Responsibilities with QSE level next hour COP AS Responsibilities. </a:t>
            </a:r>
          </a:p>
          <a:p>
            <a:pPr marL="342900" indent="-342900">
              <a:buFont typeface="+mj-lt"/>
              <a:buAutoNum type="alphaLcParenR" startAt="4"/>
            </a:pPr>
            <a:r>
              <a:rPr lang="en-US" sz="1400" dirty="0"/>
              <a:t>Validate QSE level SOC requirements for supporting AS Responsibilities with the available SOC across the ESRs in its fleet. </a:t>
            </a:r>
          </a:p>
          <a:p>
            <a:pPr marL="542925" marR="0" indent="0">
              <a:spcBef>
                <a:spcPts val="0"/>
              </a:spcBef>
              <a:spcAft>
                <a:spcPts val="0"/>
              </a:spcAft>
              <a:buNone/>
            </a:pPr>
            <a:endParaRPr lang="en-US" sz="700" dirty="0"/>
          </a:p>
          <a:p>
            <a:pPr marL="801688" indent="-342900">
              <a:buFont typeface="+mj-lt"/>
              <a:buAutoNum type="arabicPeriod"/>
            </a:pPr>
            <a:endParaRPr lang="en-US" sz="1400" dirty="0"/>
          </a:p>
        </p:txBody>
      </p:sp>
      <p:sp>
        <p:nvSpPr>
          <p:cNvPr id="4" name="Slide Number Placeholder 3">
            <a:extLst>
              <a:ext uri="{FF2B5EF4-FFF2-40B4-BE49-F238E27FC236}">
                <a16:creationId xmlns:a16="http://schemas.microsoft.com/office/drawing/2014/main" id="{6C364D2E-120A-7B5C-6395-07E99B6DFE13}"/>
              </a:ext>
            </a:extLst>
          </p:cNvPr>
          <p:cNvSpPr>
            <a:spLocks noGrp="1"/>
          </p:cNvSpPr>
          <p:nvPr>
            <p:ph type="sldNum" sz="quarter" idx="4"/>
          </p:nvPr>
        </p:nvSpPr>
        <p:spPr/>
        <p:txBody>
          <a:bodyPr/>
          <a:lstStyle/>
          <a:p>
            <a:fld id="{1D93BD3E-1E9A-4970-A6F7-E7AC52762E0C}" type="slidenum">
              <a:rPr lang="en-US" smtClean="0"/>
              <a:pPr/>
              <a:t>42</a:t>
            </a:fld>
            <a:endParaRPr lang="en-US" dirty="0"/>
          </a:p>
        </p:txBody>
      </p:sp>
    </p:spTree>
    <p:extLst>
      <p:ext uri="{BB962C8B-B14F-4D97-AF65-F5344CB8AC3E}">
        <p14:creationId xmlns:p14="http://schemas.microsoft.com/office/powerpoint/2010/main" val="4038119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CE0D-397D-40DE-2254-28AA4FE4C82A}"/>
              </a:ext>
            </a:extLst>
          </p:cNvPr>
          <p:cNvSpPr>
            <a:spLocks noGrp="1"/>
          </p:cNvSpPr>
          <p:nvPr>
            <p:ph type="title"/>
          </p:nvPr>
        </p:nvSpPr>
        <p:spPr/>
        <p:txBody>
          <a:bodyPr/>
          <a:lstStyle/>
          <a:p>
            <a:r>
              <a:rPr lang="en-US" sz="2400" dirty="0"/>
              <a:t>Individual ESR SOC Expectation for AS, Cont.</a:t>
            </a:r>
          </a:p>
        </p:txBody>
      </p:sp>
      <p:sp>
        <p:nvSpPr>
          <p:cNvPr id="3" name="Content Placeholder 2">
            <a:extLst>
              <a:ext uri="{FF2B5EF4-FFF2-40B4-BE49-F238E27FC236}">
                <a16:creationId xmlns:a16="http://schemas.microsoft.com/office/drawing/2014/main" id="{E55385D5-A922-0808-3F9E-D31D638AA76A}"/>
              </a:ext>
            </a:extLst>
          </p:cNvPr>
          <p:cNvSpPr>
            <a:spLocks noGrp="1"/>
          </p:cNvSpPr>
          <p:nvPr>
            <p:ph idx="1"/>
          </p:nvPr>
        </p:nvSpPr>
        <p:spPr/>
        <p:txBody>
          <a:bodyPr/>
          <a:lstStyle/>
          <a:p>
            <a:pPr marL="342900" indent="-342900">
              <a:buFont typeface="+mj-lt"/>
              <a:buAutoNum type="alphaLcParenR" startAt="6"/>
            </a:pPr>
            <a:r>
              <a:rPr lang="en-US" sz="1400" dirty="0"/>
              <a:t>Add two new calculation to monitor SOC for an ESR at a given instance of time:</a:t>
            </a:r>
          </a:p>
          <a:p>
            <a:pPr marL="801688" indent="-342900">
              <a:buFont typeface="+mj-lt"/>
              <a:buAutoNum type="arabicPeriod"/>
            </a:pPr>
            <a:r>
              <a:rPr lang="en-US" sz="1400" dirty="0"/>
              <a:t>SOC required for discharge without going below its </a:t>
            </a:r>
            <a:r>
              <a:rPr lang="en-US" sz="1400" dirty="0" err="1"/>
              <a:t>minSOC</a:t>
            </a:r>
            <a:endParaRPr lang="en-US" sz="1400" dirty="0"/>
          </a:p>
          <a:p>
            <a:pPr marL="801688" indent="-342900">
              <a:buFont typeface="+mj-lt"/>
              <a:buAutoNum type="arabicPeriod"/>
            </a:pPr>
            <a:r>
              <a:rPr lang="en-US" sz="1400" dirty="0"/>
              <a:t>SOC headroom required for charging without going above its </a:t>
            </a:r>
            <a:r>
              <a:rPr lang="en-US" sz="1400" dirty="0" err="1"/>
              <a:t>maxSOC</a:t>
            </a:r>
            <a:r>
              <a:rPr lang="en-US" sz="1400" dirty="0"/>
              <a:t> </a:t>
            </a:r>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801688" indent="-342900">
              <a:buFont typeface="+mj-lt"/>
              <a:buAutoNum type="arabicPeriod"/>
            </a:pPr>
            <a:endParaRPr lang="en-US" sz="1400" dirty="0"/>
          </a:p>
          <a:p>
            <a:pPr marL="0" indent="0">
              <a:buNone/>
            </a:pPr>
            <a:r>
              <a:rPr lang="en-US" sz="1400" b="1" dirty="0">
                <a:solidFill>
                  <a:schemeClr val="accent1"/>
                </a:solidFill>
              </a:rPr>
              <a:t>Proposed Implementation Timeline: </a:t>
            </a:r>
            <a:r>
              <a:rPr lang="en-US" sz="1400" dirty="0"/>
              <a:t>(Phase C) Upon implementation of Interim Period NPRR</a:t>
            </a:r>
          </a:p>
          <a:p>
            <a:pPr marL="801688">
              <a:buFont typeface="+mj-lt"/>
              <a:buAutoNum type="arabicPeriod"/>
            </a:pPr>
            <a:endParaRPr lang="en-US" sz="1400" dirty="0"/>
          </a:p>
          <a:p>
            <a:pPr marL="342900" indent="-342900"/>
            <a:endParaRPr lang="en-US" sz="1400" dirty="0"/>
          </a:p>
          <a:p>
            <a:pPr marL="542925" marR="0" indent="0">
              <a:spcBef>
                <a:spcPts val="0"/>
              </a:spcBef>
              <a:spcAft>
                <a:spcPts val="0"/>
              </a:spcAft>
              <a:buNone/>
            </a:pPr>
            <a:endParaRPr lang="en-US" sz="700" dirty="0"/>
          </a:p>
          <a:p>
            <a:pPr marL="801688" indent="-342900">
              <a:buFont typeface="+mj-lt"/>
              <a:buAutoNum type="arabicPeriod"/>
            </a:pPr>
            <a:endParaRPr lang="en-US" sz="1400" dirty="0"/>
          </a:p>
        </p:txBody>
      </p:sp>
      <p:sp>
        <p:nvSpPr>
          <p:cNvPr id="4" name="Slide Number Placeholder 3">
            <a:extLst>
              <a:ext uri="{FF2B5EF4-FFF2-40B4-BE49-F238E27FC236}">
                <a16:creationId xmlns:a16="http://schemas.microsoft.com/office/drawing/2014/main" id="{6C364D2E-120A-7B5C-6395-07E99B6DFE13}"/>
              </a:ext>
            </a:extLst>
          </p:cNvPr>
          <p:cNvSpPr>
            <a:spLocks noGrp="1"/>
          </p:cNvSpPr>
          <p:nvPr>
            <p:ph type="sldNum" sz="quarter" idx="4"/>
          </p:nvPr>
        </p:nvSpPr>
        <p:spPr/>
        <p:txBody>
          <a:bodyPr/>
          <a:lstStyle/>
          <a:p>
            <a:fld id="{1D93BD3E-1E9A-4970-A6F7-E7AC52762E0C}" type="slidenum">
              <a:rPr lang="en-US" smtClean="0"/>
              <a:pPr/>
              <a:t>43</a:t>
            </a:fld>
            <a:endParaRPr lang="en-US" dirty="0"/>
          </a:p>
        </p:txBody>
      </p:sp>
      <p:sp>
        <p:nvSpPr>
          <p:cNvPr id="6" name="Content Placeholder 2">
            <a:extLst>
              <a:ext uri="{FF2B5EF4-FFF2-40B4-BE49-F238E27FC236}">
                <a16:creationId xmlns:a16="http://schemas.microsoft.com/office/drawing/2014/main" id="{F8FE40C9-6BAC-19C7-478B-BD1EB828B30D}"/>
              </a:ext>
            </a:extLst>
          </p:cNvPr>
          <p:cNvSpPr txBox="1">
            <a:spLocks/>
          </p:cNvSpPr>
          <p:nvPr/>
        </p:nvSpPr>
        <p:spPr>
          <a:xfrm>
            <a:off x="609600" y="1828800"/>
            <a:ext cx="8305800" cy="3200400"/>
          </a:xfrm>
          <a:prstGeom prst="rect">
            <a:avLst/>
          </a:prstGeom>
        </p:spPr>
        <p:txBody>
          <a:bodyPr numCol="2"/>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336"/>
              </a:spcBef>
              <a:buFont typeface="Arial" panose="020B0604020202020204" pitchFamily="34" charset="0"/>
              <a:buNone/>
            </a:pPr>
            <a:r>
              <a:rPr lang="en-US" sz="1400" dirty="0"/>
              <a:t>These new calculations will consider:</a:t>
            </a:r>
          </a:p>
          <a:p>
            <a:pPr marL="342900" indent="-342900">
              <a:spcBef>
                <a:spcPts val="336"/>
              </a:spcBef>
              <a:buFont typeface="+mj-lt"/>
              <a:buAutoNum type="arabicPeriod"/>
            </a:pPr>
            <a:r>
              <a:rPr lang="en-US" sz="1400" dirty="0"/>
              <a:t>The </a:t>
            </a:r>
            <a:r>
              <a:rPr lang="en-US" sz="1400" b="1" dirty="0"/>
              <a:t>elapsed time within the current Operating Hour </a:t>
            </a:r>
            <a:r>
              <a:rPr lang="en-US" sz="1400" dirty="0"/>
              <a:t>(OH) to account for :</a:t>
            </a:r>
          </a:p>
          <a:p>
            <a:pPr marL="690563" lvl="1" indent="-342900">
              <a:spcBef>
                <a:spcPts val="336"/>
              </a:spcBef>
              <a:buFont typeface="+mj-lt"/>
              <a:buAutoNum type="romanLcPeriod"/>
            </a:pPr>
            <a:r>
              <a:rPr lang="en-US" sz="1400" dirty="0">
                <a:solidFill>
                  <a:srgbClr val="5B6770"/>
                </a:solidFill>
                <a:ea typeface="Times New Roman" panose="02020603050405020304" pitchFamily="18" charset="0"/>
                <a:cs typeface="Times New Roman" panose="02020603050405020304" pitchFamily="18" charset="0"/>
              </a:rPr>
              <a:t>the diminished SOC discharge requirement to support full deployment (discharge) for the remainder of the Operating Hour, or</a:t>
            </a:r>
          </a:p>
          <a:p>
            <a:pPr marL="690563" lvl="1" indent="-342900">
              <a:spcBef>
                <a:spcPts val="336"/>
              </a:spcBef>
              <a:buFont typeface="+mj-lt"/>
              <a:buAutoNum type="romanLcPeriod"/>
            </a:pPr>
            <a:r>
              <a:rPr lang="en-US" sz="1400" dirty="0">
                <a:solidFill>
                  <a:srgbClr val="5B6770"/>
                </a:solidFill>
                <a:ea typeface="Times New Roman" panose="02020603050405020304" pitchFamily="18" charset="0"/>
                <a:cs typeface="Times New Roman" panose="02020603050405020304" pitchFamily="18" charset="0"/>
              </a:rPr>
              <a:t>the diminished SOC headroom requirement to support full deployment (charge) for the remainder of the Operating Hour </a:t>
            </a:r>
          </a:p>
          <a:p>
            <a:pPr marL="342900" indent="-342900">
              <a:spcBef>
                <a:spcPts val="336"/>
              </a:spcBef>
              <a:buFont typeface="+mj-lt"/>
              <a:buAutoNum type="arabicPeriod"/>
            </a:pPr>
            <a:r>
              <a:rPr lang="en-US" sz="1400" dirty="0"/>
              <a:t>The </a:t>
            </a:r>
            <a:r>
              <a:rPr lang="en-US" sz="1400" b="1" dirty="0"/>
              <a:t>ramping of</a:t>
            </a:r>
            <a:r>
              <a:rPr lang="en-US" sz="1400" dirty="0"/>
              <a:t>:</a:t>
            </a:r>
          </a:p>
          <a:p>
            <a:pPr marL="690563" lvl="1" indent="-342900">
              <a:spcBef>
                <a:spcPts val="336"/>
              </a:spcBef>
              <a:buFont typeface="+mj-lt"/>
              <a:buAutoNum type="romanLcPeriod"/>
            </a:pPr>
            <a:r>
              <a:rPr lang="en-US" sz="1400" b="1" dirty="0">
                <a:solidFill>
                  <a:srgbClr val="5B6770"/>
                </a:solidFill>
                <a:cs typeface="Times New Roman" panose="02020603050405020304" pitchFamily="18" charset="0"/>
              </a:rPr>
              <a:t>SOC required </a:t>
            </a:r>
            <a:r>
              <a:rPr lang="en-US" sz="1400" dirty="0">
                <a:solidFill>
                  <a:srgbClr val="5B6770"/>
                </a:solidFill>
                <a:cs typeface="Times New Roman" panose="02020603050405020304" pitchFamily="18" charset="0"/>
              </a:rPr>
              <a:t>to discharge at the tail end of the current Operating Hour </a:t>
            </a:r>
            <a:r>
              <a:rPr lang="en-US" sz="1400" b="1" dirty="0">
                <a:solidFill>
                  <a:srgbClr val="5B6770"/>
                </a:solidFill>
                <a:cs typeface="Times New Roman" panose="02020603050405020304" pitchFamily="18" charset="0"/>
              </a:rPr>
              <a:t>to support the next hour’s AS responsibilities</a:t>
            </a:r>
            <a:r>
              <a:rPr lang="en-US" sz="1400" dirty="0">
                <a:solidFill>
                  <a:srgbClr val="5B6770"/>
                </a:solidFill>
                <a:cs typeface="Times New Roman" panose="02020603050405020304" pitchFamily="18" charset="0"/>
              </a:rPr>
              <a:t>.</a:t>
            </a:r>
          </a:p>
          <a:p>
            <a:pPr marL="690563" lvl="1" indent="-342900">
              <a:spcBef>
                <a:spcPts val="336"/>
              </a:spcBef>
              <a:buFont typeface="+mj-lt"/>
              <a:buAutoNum type="romanLcPeriod"/>
            </a:pPr>
            <a:r>
              <a:rPr lang="en-US" sz="1400" b="1" dirty="0">
                <a:solidFill>
                  <a:srgbClr val="5B6770"/>
                </a:solidFill>
                <a:cs typeface="Times New Roman" panose="02020603050405020304" pitchFamily="18" charset="0"/>
              </a:rPr>
              <a:t>SOC headroom required </a:t>
            </a:r>
            <a:r>
              <a:rPr lang="en-US" sz="1400" dirty="0">
                <a:solidFill>
                  <a:srgbClr val="5B6770"/>
                </a:solidFill>
                <a:cs typeface="Times New Roman" panose="02020603050405020304" pitchFamily="18" charset="0"/>
              </a:rPr>
              <a:t>for charging at the tail end of the current Operating Hour </a:t>
            </a:r>
            <a:r>
              <a:rPr lang="en-US" sz="1400" b="1" dirty="0">
                <a:solidFill>
                  <a:srgbClr val="5B6770"/>
                </a:solidFill>
                <a:cs typeface="Times New Roman" panose="02020603050405020304" pitchFamily="18" charset="0"/>
              </a:rPr>
              <a:t>to support the next hours AS responsibilities</a:t>
            </a:r>
          </a:p>
          <a:p>
            <a:pPr marL="342900" indent="-342900">
              <a:spcBef>
                <a:spcPts val="336"/>
              </a:spcBef>
              <a:buFont typeface="+mj-lt"/>
              <a:buAutoNum type="arabicPeriod"/>
            </a:pPr>
            <a:r>
              <a:rPr lang="en-US" sz="1400" dirty="0"/>
              <a:t>The </a:t>
            </a:r>
            <a:r>
              <a:rPr lang="en-US" sz="1400" b="1" dirty="0"/>
              <a:t>reduction in SOC required</a:t>
            </a:r>
            <a:r>
              <a:rPr lang="en-US" sz="1400" dirty="0"/>
              <a:t> to discharge to support Up-AS Responsibility on the ESR-GR </a:t>
            </a:r>
            <a:r>
              <a:rPr lang="en-US" sz="1400" b="1" dirty="0"/>
              <a:t>if the ESR-CLR Base Point&gt;0</a:t>
            </a:r>
          </a:p>
          <a:p>
            <a:pPr marL="342900" indent="-342900">
              <a:spcBef>
                <a:spcPts val="336"/>
              </a:spcBef>
              <a:buFont typeface="+mj-lt"/>
              <a:buAutoNum type="arabicPeriod"/>
            </a:pPr>
            <a:r>
              <a:rPr lang="en-US" sz="1400" dirty="0"/>
              <a:t>The </a:t>
            </a:r>
            <a:r>
              <a:rPr lang="en-US" sz="1400" b="1" dirty="0"/>
              <a:t>reduction in SOC headroom required</a:t>
            </a:r>
            <a:r>
              <a:rPr lang="en-US" sz="1400" dirty="0"/>
              <a:t> to charge to support </a:t>
            </a:r>
            <a:r>
              <a:rPr lang="en-US" sz="1400" dirty="0" err="1"/>
              <a:t>RegDown</a:t>
            </a:r>
            <a:r>
              <a:rPr lang="en-US" sz="1400" dirty="0"/>
              <a:t> Responsibility on the ESR-CLR </a:t>
            </a:r>
            <a:r>
              <a:rPr lang="en-US" sz="1400" b="1" dirty="0"/>
              <a:t>if the ESR-GR Base Point&gt;0</a:t>
            </a:r>
          </a:p>
          <a:p>
            <a:pPr marL="801688" indent="-342900">
              <a:buFont typeface="+mj-lt"/>
              <a:buAutoNum type="arabicPeriod"/>
            </a:pPr>
            <a:endParaRPr lang="en-US" sz="1400" dirty="0"/>
          </a:p>
        </p:txBody>
      </p:sp>
    </p:spTree>
    <p:extLst>
      <p:ext uri="{BB962C8B-B14F-4D97-AF65-F5344CB8AC3E}">
        <p14:creationId xmlns:p14="http://schemas.microsoft.com/office/powerpoint/2010/main" val="170533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a:extLst>
              <a:ext uri="{FF2B5EF4-FFF2-40B4-BE49-F238E27FC236}">
                <a16:creationId xmlns:a16="http://schemas.microsoft.com/office/drawing/2014/main" id="{9C1733FD-2DDC-938C-0EA2-036717F47CF1}"/>
              </a:ext>
            </a:extLst>
          </p:cNvPr>
          <p:cNvSpPr txBox="1">
            <a:spLocks/>
          </p:cNvSpPr>
          <p:nvPr/>
        </p:nvSpPr>
        <p:spPr>
          <a:xfrm>
            <a:off x="457200" y="1645920"/>
            <a:ext cx="8534400" cy="4426513"/>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RegUp</a:t>
            </a:r>
            <a:r>
              <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example for SOC required to discharge if ESR-GR Base Point &gt;0</a:t>
            </a: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
        <p:nvSpPr>
          <p:cNvPr id="2" name="Title 1">
            <a:extLst>
              <a:ext uri="{FF2B5EF4-FFF2-40B4-BE49-F238E27FC236}">
                <a16:creationId xmlns:a16="http://schemas.microsoft.com/office/drawing/2014/main" id="{814599E8-C2AA-D292-B107-5FF3D1B5D0FB}"/>
              </a:ext>
            </a:extLst>
          </p:cNvPr>
          <p:cNvSpPr>
            <a:spLocks noGrp="1"/>
          </p:cNvSpPr>
          <p:nvPr>
            <p:ph type="title"/>
          </p:nvPr>
        </p:nvSpPr>
        <p:spPr/>
        <p:txBody>
          <a:bodyPr/>
          <a:lstStyle/>
          <a:p>
            <a:r>
              <a:rPr lang="en-US" sz="2800" dirty="0"/>
              <a:t>SOC Requirement Compliance vs Dispatch</a:t>
            </a:r>
          </a:p>
        </p:txBody>
      </p:sp>
      <p:sp>
        <p:nvSpPr>
          <p:cNvPr id="3" name="Content Placeholder 2">
            <a:extLst>
              <a:ext uri="{FF2B5EF4-FFF2-40B4-BE49-F238E27FC236}">
                <a16:creationId xmlns:a16="http://schemas.microsoft.com/office/drawing/2014/main" id="{CC1455F1-1BB9-F742-82E4-BED7BBA174EE}"/>
              </a:ext>
            </a:extLst>
          </p:cNvPr>
          <p:cNvSpPr>
            <a:spLocks noGrp="1"/>
          </p:cNvSpPr>
          <p:nvPr>
            <p:ph idx="1"/>
          </p:nvPr>
        </p:nvSpPr>
        <p:spPr/>
        <p:txBody>
          <a:bodyPr/>
          <a:lstStyle/>
          <a:p>
            <a:r>
              <a:rPr lang="en-US" sz="1400" dirty="0"/>
              <a:t>ERCOT’s comments will include a description of the formulas that will be used to compute SOC requirements for compliance and </a:t>
            </a:r>
            <a:r>
              <a:rPr lang="en-US" sz="1400"/>
              <a:t>5-min dispatch.</a:t>
            </a:r>
            <a:endParaRPr lang="en-US" sz="1400" dirty="0"/>
          </a:p>
        </p:txBody>
      </p:sp>
      <p:sp>
        <p:nvSpPr>
          <p:cNvPr id="4" name="Slide Number Placeholder 3">
            <a:extLst>
              <a:ext uri="{FF2B5EF4-FFF2-40B4-BE49-F238E27FC236}">
                <a16:creationId xmlns:a16="http://schemas.microsoft.com/office/drawing/2014/main" id="{3C523F3A-02A3-BCC1-164E-2B983ED1ED9E}"/>
              </a:ext>
            </a:extLst>
          </p:cNvPr>
          <p:cNvSpPr>
            <a:spLocks noGrp="1"/>
          </p:cNvSpPr>
          <p:nvPr>
            <p:ph type="sldNum" sz="quarter" idx="4"/>
          </p:nvPr>
        </p:nvSpPr>
        <p:spPr/>
        <p:txBody>
          <a:bodyPr/>
          <a:lstStyle/>
          <a:p>
            <a:fld id="{1D93BD3E-1E9A-4970-A6F7-E7AC52762E0C}" type="slidenum">
              <a:rPr lang="en-US" smtClean="0"/>
              <a:pPr/>
              <a:t>44</a:t>
            </a:fld>
            <a:endParaRPr lang="en-US" dirty="0"/>
          </a:p>
        </p:txBody>
      </p:sp>
      <p:pic>
        <p:nvPicPr>
          <p:cNvPr id="5" name="Picture 4">
            <a:extLst>
              <a:ext uri="{FF2B5EF4-FFF2-40B4-BE49-F238E27FC236}">
                <a16:creationId xmlns:a16="http://schemas.microsoft.com/office/drawing/2014/main" id="{73EED2E6-28F4-DF85-C00C-6D73C1B8BD2C}"/>
              </a:ext>
            </a:extLst>
          </p:cNvPr>
          <p:cNvPicPr>
            <a:picLocks noChangeAspect="1"/>
          </p:cNvPicPr>
          <p:nvPr/>
        </p:nvPicPr>
        <p:blipFill>
          <a:blip r:embed="rId2"/>
          <a:stretch>
            <a:fillRect/>
          </a:stretch>
        </p:blipFill>
        <p:spPr>
          <a:xfrm>
            <a:off x="373380" y="2110640"/>
            <a:ext cx="8230023" cy="3733992"/>
          </a:xfrm>
          <a:prstGeom prst="rect">
            <a:avLst/>
          </a:prstGeom>
        </p:spPr>
      </p:pic>
      <p:sp>
        <p:nvSpPr>
          <p:cNvPr id="7" name="TextBox 6">
            <a:extLst>
              <a:ext uri="{FF2B5EF4-FFF2-40B4-BE49-F238E27FC236}">
                <a16:creationId xmlns:a16="http://schemas.microsoft.com/office/drawing/2014/main" id="{43AD6406-0CD2-9185-983C-27DEFFC6F623}"/>
              </a:ext>
            </a:extLst>
          </p:cNvPr>
          <p:cNvSpPr txBox="1"/>
          <p:nvPr/>
        </p:nvSpPr>
        <p:spPr>
          <a:xfrm>
            <a:off x="5444278" y="4331895"/>
            <a:ext cx="2450042" cy="461665"/>
          </a:xfrm>
          <a:prstGeom prst="rect">
            <a:avLst/>
          </a:prstGeom>
          <a:solidFill>
            <a:schemeClr val="accent3">
              <a:lumMod val="20000"/>
              <a:lumOff val="80000"/>
            </a:schemeClr>
          </a:solidFill>
        </p:spPr>
        <p:txBody>
          <a:bodyPr wrap="square" rtlCol="0">
            <a:spAutoFit/>
          </a:bodyPr>
          <a:lstStyle/>
          <a:p>
            <a:r>
              <a:rPr lang="en-US" sz="1200" dirty="0"/>
              <a:t>#2 For Dispatch: Tune-able Parameter </a:t>
            </a:r>
          </a:p>
        </p:txBody>
      </p:sp>
      <p:cxnSp>
        <p:nvCxnSpPr>
          <p:cNvPr id="10" name="Straight Arrow Connector 9">
            <a:extLst>
              <a:ext uri="{FF2B5EF4-FFF2-40B4-BE49-F238E27FC236}">
                <a16:creationId xmlns:a16="http://schemas.microsoft.com/office/drawing/2014/main" id="{4A784418-4CA5-CAD3-F9F4-380B3CCD5851}"/>
              </a:ext>
            </a:extLst>
          </p:cNvPr>
          <p:cNvCxnSpPr>
            <a:cxnSpLocks/>
            <a:stCxn id="7" idx="1"/>
          </p:cNvCxnSpPr>
          <p:nvPr/>
        </p:nvCxnSpPr>
        <p:spPr>
          <a:xfrm flipH="1">
            <a:off x="4572000" y="4562728"/>
            <a:ext cx="872278" cy="69746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ACAF46-DF72-3680-64B2-58A385814223}"/>
              </a:ext>
            </a:extLst>
          </p:cNvPr>
          <p:cNvSpPr txBox="1"/>
          <p:nvPr/>
        </p:nvSpPr>
        <p:spPr>
          <a:xfrm>
            <a:off x="3238500" y="5880337"/>
            <a:ext cx="1893570" cy="461665"/>
          </a:xfrm>
          <a:prstGeom prst="rect">
            <a:avLst/>
          </a:prstGeom>
          <a:solidFill>
            <a:schemeClr val="accent6">
              <a:lumMod val="20000"/>
              <a:lumOff val="80000"/>
            </a:schemeClr>
          </a:solidFill>
        </p:spPr>
        <p:txBody>
          <a:bodyPr wrap="square" rtlCol="0">
            <a:spAutoFit/>
          </a:bodyPr>
          <a:lstStyle/>
          <a:p>
            <a:r>
              <a:rPr lang="en-US" sz="1200" dirty="0"/>
              <a:t>Compliance and Enforcement</a:t>
            </a:r>
          </a:p>
        </p:txBody>
      </p:sp>
      <p:cxnSp>
        <p:nvCxnSpPr>
          <p:cNvPr id="16" name="Straight Arrow Connector 15">
            <a:extLst>
              <a:ext uri="{FF2B5EF4-FFF2-40B4-BE49-F238E27FC236}">
                <a16:creationId xmlns:a16="http://schemas.microsoft.com/office/drawing/2014/main" id="{6EDF3772-614F-2EBF-64AC-216F47A4D04D}"/>
              </a:ext>
            </a:extLst>
          </p:cNvPr>
          <p:cNvCxnSpPr>
            <a:cxnSpLocks/>
          </p:cNvCxnSpPr>
          <p:nvPr/>
        </p:nvCxnSpPr>
        <p:spPr>
          <a:xfrm flipH="1" flipV="1">
            <a:off x="4847272" y="4674796"/>
            <a:ext cx="444606" cy="68882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7CC0391-0760-83C0-74F6-D2B599301906}"/>
              </a:ext>
            </a:extLst>
          </p:cNvPr>
          <p:cNvSpPr txBox="1"/>
          <p:nvPr/>
        </p:nvSpPr>
        <p:spPr>
          <a:xfrm>
            <a:off x="1859280" y="4285728"/>
            <a:ext cx="1379220" cy="276999"/>
          </a:xfrm>
          <a:prstGeom prst="rect">
            <a:avLst/>
          </a:prstGeom>
          <a:solidFill>
            <a:schemeClr val="accent3">
              <a:lumMod val="20000"/>
              <a:lumOff val="80000"/>
            </a:schemeClr>
          </a:solidFill>
          <a:ln>
            <a:solidFill>
              <a:schemeClr val="tx1"/>
            </a:solidFill>
          </a:ln>
        </p:spPr>
        <p:txBody>
          <a:bodyPr wrap="square" rtlCol="0">
            <a:spAutoFit/>
          </a:bodyPr>
          <a:lstStyle/>
          <a:p>
            <a:r>
              <a:rPr lang="en-US" sz="1200" dirty="0"/>
              <a:t>#1 For Dispatch</a:t>
            </a:r>
          </a:p>
        </p:txBody>
      </p:sp>
      <p:cxnSp>
        <p:nvCxnSpPr>
          <p:cNvPr id="28" name="Straight Arrow Connector 27">
            <a:extLst>
              <a:ext uri="{FF2B5EF4-FFF2-40B4-BE49-F238E27FC236}">
                <a16:creationId xmlns:a16="http://schemas.microsoft.com/office/drawing/2014/main" id="{ADF29E96-952D-5E72-95F1-5395DBBA0F56}"/>
              </a:ext>
            </a:extLst>
          </p:cNvPr>
          <p:cNvCxnSpPr>
            <a:cxnSpLocks/>
            <a:stCxn id="27" idx="0"/>
          </p:cNvCxnSpPr>
          <p:nvPr/>
        </p:nvCxnSpPr>
        <p:spPr>
          <a:xfrm flipV="1">
            <a:off x="2548890" y="3931920"/>
            <a:ext cx="0" cy="353808"/>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6BEAD30-C436-7054-8118-DE9111752D71}"/>
              </a:ext>
            </a:extLst>
          </p:cNvPr>
          <p:cNvCxnSpPr>
            <a:cxnSpLocks/>
          </p:cNvCxnSpPr>
          <p:nvPr/>
        </p:nvCxnSpPr>
        <p:spPr>
          <a:xfrm>
            <a:off x="1417320" y="3399257"/>
            <a:ext cx="4026958" cy="208582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96200FB-C9DD-7E52-7AD0-2A5ED3B097CE}"/>
              </a:ext>
            </a:extLst>
          </p:cNvPr>
          <p:cNvCxnSpPr>
            <a:cxnSpLocks/>
          </p:cNvCxnSpPr>
          <p:nvPr/>
        </p:nvCxnSpPr>
        <p:spPr>
          <a:xfrm flipH="1">
            <a:off x="4572000" y="5126784"/>
            <a:ext cx="940858" cy="307091"/>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3" name="Straight Connector 12">
            <a:extLst>
              <a:ext uri="{FF2B5EF4-FFF2-40B4-BE49-F238E27FC236}">
                <a16:creationId xmlns:a16="http://schemas.microsoft.com/office/drawing/2014/main" id="{D55FF8DE-7CA4-C772-60B3-8A6996F845DF}"/>
              </a:ext>
            </a:extLst>
          </p:cNvPr>
          <p:cNvCxnSpPr>
            <a:cxnSpLocks/>
          </p:cNvCxnSpPr>
          <p:nvPr/>
        </p:nvCxnSpPr>
        <p:spPr>
          <a:xfrm flipH="1">
            <a:off x="4488391" y="3189678"/>
            <a:ext cx="955887" cy="2271750"/>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09793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90AF01E-7E33-98C2-558C-BC90EE16000A}"/>
              </a:ext>
            </a:extLst>
          </p:cNvPr>
          <p:cNvSpPr>
            <a:spLocks noGrp="1"/>
          </p:cNvSpPr>
          <p:nvPr>
            <p:ph idx="16"/>
          </p:nvPr>
        </p:nvSpPr>
        <p:spPr/>
        <p:txBody>
          <a:bodyPr/>
          <a:lstStyle/>
          <a:p>
            <a:r>
              <a:rPr lang="en-US" sz="2400" dirty="0"/>
              <a:t>Overview of Improvement to be applied along with RTC+B (Single ESR Model) </a:t>
            </a:r>
          </a:p>
          <a:p>
            <a:r>
              <a:rPr lang="en-US" sz="2000" i="1" dirty="0">
                <a:solidFill>
                  <a:schemeClr val="accent1"/>
                </a:solidFill>
              </a:rPr>
              <a:t>Sai Moorty</a:t>
            </a:r>
          </a:p>
        </p:txBody>
      </p:sp>
    </p:spTree>
    <p:extLst>
      <p:ext uri="{BB962C8B-B14F-4D97-AF65-F5344CB8AC3E}">
        <p14:creationId xmlns:p14="http://schemas.microsoft.com/office/powerpoint/2010/main" val="159464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DAM</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are no changes proposed for the RTC+B version of DAM to perform ESR </a:t>
            </a:r>
            <a:r>
              <a:rPr lang="en-US" sz="1800" dirty="0">
                <a:latin typeface="Arial" panose="020B0604020202020204" pitchFamily="34" charset="0"/>
                <a:ea typeface="Calibri" panose="020F0502020204030204" pitchFamily="34" charset="0"/>
                <a:cs typeface="Times New Roman" panose="02020603050405020304" pitchFamily="18" charset="0"/>
              </a:rPr>
              <a:t>SOC accounting for the following reasons:</a:t>
            </a:r>
          </a:p>
          <a:p>
            <a:pPr marL="800100" lvl="1" indent="-342900">
              <a:lnSpc>
                <a:spcPct val="107000"/>
              </a:lnSpc>
              <a:spcBef>
                <a:spcPts val="0"/>
              </a:spcBef>
              <a:spcAft>
                <a:spcPts val="800"/>
              </a:spcAft>
              <a:buFont typeface="+mj-lt"/>
              <a:buAutoNum type="alphaLcParenR"/>
            </a:pPr>
            <a:r>
              <a:rPr lang="en-US" sz="1600" dirty="0">
                <a:latin typeface="Arial" panose="020B0604020202020204" pitchFamily="34" charset="0"/>
                <a:ea typeface="Calibri" panose="020F0502020204030204" pitchFamily="34" charset="0"/>
                <a:cs typeface="Times New Roman" panose="02020603050405020304" pitchFamily="18" charset="0"/>
              </a:rPr>
              <a:t>Increases scope and risk for RTC+B project delivery with maybe limited benefits as DAM is a financial market rather than a physical market. Also, RTC+B version of DAM introduces virtual AS Offers</a:t>
            </a:r>
          </a:p>
          <a:p>
            <a:pPr marL="800100" lvl="1" indent="-342900">
              <a:lnSpc>
                <a:spcPct val="107000"/>
              </a:lnSpc>
              <a:spcBef>
                <a:spcPts val="0"/>
              </a:spcBef>
              <a:spcAft>
                <a:spcPts val="800"/>
              </a:spcAft>
              <a:buFont typeface="+mj-lt"/>
              <a:buAutoNum type="alphaLcParenR"/>
            </a:pPr>
            <a:r>
              <a:rPr lang="en-US" sz="1600" dirty="0">
                <a:latin typeface="Arial" panose="020B0604020202020204" pitchFamily="34" charset="0"/>
                <a:ea typeface="Calibri" panose="020F0502020204030204" pitchFamily="34" charset="0"/>
                <a:cs typeface="Times New Roman" panose="02020603050405020304" pitchFamily="18" charset="0"/>
              </a:rPr>
              <a:t>DAM performance concerns.</a:t>
            </a:r>
          </a:p>
          <a:p>
            <a:pPr marL="346075" indent="-342900">
              <a:lnSpc>
                <a:spcPct val="107000"/>
              </a:lnSpc>
              <a:spcBef>
                <a:spcPts val="0"/>
              </a:spcBef>
              <a:spcAft>
                <a:spcPts val="800"/>
              </a:spcAft>
              <a:buFont typeface="+mj-lt"/>
              <a:buAutoNum type="arabicPeriod"/>
            </a:pPr>
            <a:endParaRPr lang="en-US" dirty="0">
              <a:latin typeface="Arial" panose="020B0604020202020204" pitchFamily="34" charset="0"/>
              <a:cs typeface="Times New Roman" panose="02020603050405020304" pitchFamily="18" charset="0"/>
            </a:endParaRPr>
          </a:p>
          <a:p>
            <a:pPr marL="346075" indent="-342900">
              <a:lnSpc>
                <a:spcPct val="107000"/>
              </a:lnSpc>
              <a:spcBef>
                <a:spcPts val="0"/>
              </a:spcBef>
              <a:spcAft>
                <a:spcPts val="800"/>
              </a:spcAft>
              <a:buFont typeface="+mj-lt"/>
              <a:buAutoNum type="arabicPeriod"/>
            </a:pPr>
            <a:r>
              <a:rPr lang="en-US" dirty="0">
                <a:latin typeface="Arial" panose="020B0604020202020204" pitchFamily="34" charset="0"/>
                <a:cs typeface="Times New Roman" panose="02020603050405020304" pitchFamily="18" charset="0"/>
              </a:rPr>
              <a:t>If required, modifying RTC+B version of DAM to do ESR SOC accounting can be addressed after RTC+B project goes live.</a:t>
            </a:r>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46</a:t>
            </a:fld>
            <a:endParaRPr lang="en-US" dirty="0"/>
          </a:p>
        </p:txBody>
      </p:sp>
    </p:spTree>
    <p:extLst>
      <p:ext uri="{BB962C8B-B14F-4D97-AF65-F5344CB8AC3E}">
        <p14:creationId xmlns:p14="http://schemas.microsoft.com/office/powerpoint/2010/main" val="1964570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Changes to COP</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400050">
              <a:buFont typeface="+mj-lt"/>
              <a:buAutoNum type="arabicPeriod"/>
            </a:pPr>
            <a:r>
              <a:rPr lang="en-US" sz="1800" dirty="0"/>
              <a:t>Following </a:t>
            </a:r>
            <a:r>
              <a:rPr lang="en-US" dirty="0"/>
              <a:t>t</a:t>
            </a:r>
            <a:r>
              <a:rPr lang="en-US" sz="1800" dirty="0"/>
              <a:t>hree (3) </a:t>
            </a:r>
            <a:r>
              <a:rPr lang="en-US" dirty="0"/>
              <a:t>SOC </a:t>
            </a:r>
            <a:r>
              <a:rPr lang="en-US" sz="1800" dirty="0"/>
              <a:t>fields for single ESR model COP:</a:t>
            </a:r>
            <a:endParaRPr lang="en-US" sz="1800" dirty="0">
              <a:solidFill>
                <a:srgbClr val="00B0F0"/>
              </a:solidFill>
            </a:endParaRPr>
          </a:p>
          <a:p>
            <a:pPr marL="1257300" lvl="2" indent="-400050">
              <a:buFont typeface="+mj-lt"/>
              <a:buAutoNum type="romanLcPeriod"/>
            </a:pPr>
            <a:r>
              <a:rPr lang="en-US" sz="1400" dirty="0"/>
              <a:t>MinSOC: Minimum Operating SOC for given hour</a:t>
            </a:r>
          </a:p>
          <a:p>
            <a:pPr marL="1257300" lvl="2" indent="-400050">
              <a:buFont typeface="+mj-lt"/>
              <a:buAutoNum type="romanLcPeriod"/>
            </a:pPr>
            <a:r>
              <a:rPr lang="en-US" sz="1400" dirty="0"/>
              <a:t>MaxSOC: Maximum Operating SOC for given hour</a:t>
            </a:r>
          </a:p>
          <a:p>
            <a:pPr marL="1257300" lvl="2" indent="-400050">
              <a:buFont typeface="+mj-lt"/>
              <a:buAutoNum type="romanLcPeriod"/>
            </a:pPr>
            <a:r>
              <a:rPr lang="en-US" sz="1400" dirty="0"/>
              <a:t>PlannedSOC: Planned (target) SOC at the beginning of given hour</a:t>
            </a:r>
          </a:p>
          <a:p>
            <a:pPr>
              <a:buFont typeface="+mj-lt"/>
              <a:buAutoNum type="arabicPeriod"/>
            </a:pPr>
            <a:endParaRPr lang="en-US" sz="1800" dirty="0"/>
          </a:p>
          <a:p>
            <a:pPr>
              <a:buFont typeface="+mj-lt"/>
              <a:buAutoNum type="arabicPeriod"/>
            </a:pPr>
            <a:r>
              <a:rPr lang="en-US" sz="1800" dirty="0"/>
              <a:t>COP Submission Validations:</a:t>
            </a:r>
          </a:p>
          <a:p>
            <a:pPr marL="1314450" lvl="2" indent="-400050">
              <a:buFont typeface="+mj-lt"/>
              <a:buAutoNum type="romanLcPeriod"/>
            </a:pPr>
            <a:r>
              <a:rPr lang="en-US" sz="1400" dirty="0"/>
              <a:t>MinSOC &lt;= Planned SOC &lt;= MaxSOC</a:t>
            </a:r>
          </a:p>
          <a:p>
            <a:pPr marL="1314450" lvl="2" indent="-400050">
              <a:buFont typeface="+mj-lt"/>
              <a:buAutoNum type="romanLcPeriod"/>
            </a:pPr>
            <a:r>
              <a:rPr lang="en-US" sz="1400" dirty="0"/>
              <a:t>MinSOC must be greater than or equal to the registered nameplate MinSOC</a:t>
            </a:r>
          </a:p>
          <a:p>
            <a:pPr marL="1314450" lvl="2" indent="-400050">
              <a:buFont typeface="+mj-lt"/>
              <a:buAutoNum type="romanLcPeriod"/>
            </a:pPr>
            <a:r>
              <a:rPr lang="en-US" sz="1400" dirty="0"/>
              <a:t>MaxSOC must be less than or equal to the registered nameplate MaxSOC</a:t>
            </a:r>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47</a:t>
            </a:fld>
            <a:endParaRPr lang="en-US" dirty="0"/>
          </a:p>
        </p:txBody>
      </p:sp>
    </p:spTree>
    <p:extLst>
      <p:ext uri="{BB962C8B-B14F-4D97-AF65-F5344CB8AC3E}">
        <p14:creationId xmlns:p14="http://schemas.microsoft.com/office/powerpoint/2010/main" val="1666465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SCED: ESR SOC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800" dirty="0"/>
                  <a:t>In addition to the existing set of constraints for an ESR, new constraints will be introduced to enable SOC accounting. </a:t>
                </a:r>
              </a:p>
              <a:p>
                <a:pPr marL="0" indent="0">
                  <a:buNone/>
                </a:pPr>
                <a:endParaRPr lang="en-US" sz="1800" dirty="0"/>
              </a:p>
              <a:p>
                <a:pPr marL="0" indent="0">
                  <a:buNone/>
                </a:pPr>
                <a:r>
                  <a:rPr lang="en-US" sz="1800" dirty="0"/>
                  <a:t>The purpose of these additional constraints is to ensure there is sufficient SOC to support the provision of the energy and AS awards and not violate the telemetered minimum SOC (MinSOC MWh) and maximum SOC (MaxSOC MWh)</a:t>
                </a:r>
              </a:p>
              <a:p>
                <a:pPr marL="0" indent="0">
                  <a:buNone/>
                </a:pPr>
                <a:endParaRPr lang="en-US" sz="1800" dirty="0"/>
              </a:p>
              <a:p>
                <a:pPr>
                  <a:buAutoNum type="alphaLcParenR"/>
                </a:pPr>
                <a:r>
                  <a:rPr lang="en-US" sz="1800" dirty="0"/>
                  <a:t>Telemetered MinSOC check: </a:t>
                </a:r>
              </a:p>
              <a:p>
                <a:pPr marL="400050" lvl="1" indent="0">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cs typeface="Times New Roman" panose="02020603050405020304" pitchFamily="18" charset="0"/>
                        </a:rPr>
                        <m:t>𝑇𝑒𝑙𝑒𝑚𝑆𝑂𝐶</m:t>
                      </m:r>
                      <m:r>
                        <a:rPr lang="en-US" sz="1400" b="0" i="1" smtClean="0">
                          <a:latin typeface="Cambria Math" panose="02040503050406030204" pitchFamily="18" charset="0"/>
                          <a:cs typeface="Times New Roman" panose="02020603050405020304" pitchFamily="18" charset="0"/>
                        </a:rPr>
                        <m:t> −</m:t>
                      </m:r>
                      <m:sSubSup>
                        <m:sSubSupPr>
                          <m:ctrlPr>
                            <a:rPr lang="en-US" sz="1400" i="1" smtClean="0">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𝑡</m:t>
                          </m:r>
                        </m:e>
                        <m:sub>
                          <m:r>
                            <a:rPr lang="en-US" sz="1400" i="1">
                              <a:latin typeface="Cambria Math" panose="02040503050406030204" pitchFamily="18" charset="0"/>
                              <a:ea typeface="Cambria Math" panose="02040503050406030204" pitchFamily="18" charset="0"/>
                            </a:rPr>
                            <m:t>𝑒𝑛𝑒</m:t>
                          </m:r>
                        </m:sub>
                        <m:sup>
                          <m:r>
                            <a:rPr lang="en-US" sz="1400" i="1">
                              <a:latin typeface="Cambria Math" panose="02040503050406030204" pitchFamily="18" charset="0"/>
                              <a:ea typeface="Cambria Math" panose="02040503050406030204" pitchFamily="18" charset="0"/>
                            </a:rPr>
                            <m:t>𝑠𝑐𝑒𝑑</m:t>
                          </m:r>
                        </m:sup>
                      </m:sSubSup>
                      <m:r>
                        <a:rPr lang="en-US" sz="1400" b="0" i="1" smtClean="0">
                          <a:latin typeface="Cambria Math" panose="02040503050406030204" pitchFamily="18" charset="0"/>
                          <a:ea typeface="Cambria Math" panose="02040503050406030204" pitchFamily="18" charset="0"/>
                        </a:rPr>
                        <m:t>−</m:t>
                      </m:r>
                      <m:nary>
                        <m:naryPr>
                          <m:chr m:val="∑"/>
                          <m:subHide m:val="on"/>
                          <m:supHide m:val="on"/>
                          <m:ctrlPr>
                            <a:rPr lang="en-US" sz="1400" b="0" i="1" smtClean="0">
                              <a:latin typeface="Cambria Math" panose="02040503050406030204" pitchFamily="18" charset="0"/>
                              <a:ea typeface="Cambria Math" panose="02040503050406030204" pitchFamily="18" charset="0"/>
                            </a:rPr>
                          </m:ctrlPr>
                        </m:naryPr>
                        <m:sub/>
                        <m:sup/>
                        <m:e>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sub>
                            <m:sup>
                              <m:r>
                                <a:rPr lang="en-US" sz="1400" i="1">
                                  <a:latin typeface="Cambria Math" panose="02040503050406030204" pitchFamily="18" charset="0"/>
                                  <a:cs typeface="Times New Roman" panose="02020603050405020304" pitchFamily="18" charset="0"/>
                                </a:rPr>
                                <m:t>𝐴𝑤𝑎𝑟𝑑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𝑡𝑦𝑝𝑒</m:t>
                              </m:r>
                            </m:sub>
                            <m:sup>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𝑠𝑐𝑒𝑑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𝑇𝑒𝑙𝑒𝑚𝑀𝑖𝑛𝑆𝑂𝐶</m:t>
                          </m:r>
                        </m:e>
                      </m:nary>
                    </m:oMath>
                  </m:oMathPara>
                </a14:m>
                <a:endParaRPr lang="en-US" sz="1600" dirty="0"/>
              </a:p>
              <a:p>
                <a:pPr>
                  <a:buAutoNum type="alphaLcParenR"/>
                </a:pPr>
                <a:r>
                  <a:rPr lang="en-US" sz="1800" dirty="0"/>
                  <a:t>Telemetered MaxSOC check:</a:t>
                </a:r>
                <a:endParaRPr lang="en-US" sz="1400" i="1" dirty="0">
                  <a:latin typeface="Cambria Math" panose="02040503050406030204" pitchFamily="18" charset="0"/>
                  <a:cs typeface="Times New Roman" panose="02020603050405020304" pitchFamily="18" charset="0"/>
                </a:endParaRPr>
              </a:p>
              <a:p>
                <a:pPr marL="1257300" lvl="3" indent="0">
                  <a:buNone/>
                </a:pPr>
                <a14:m>
                  <m:oMath xmlns:m="http://schemas.openxmlformats.org/officeDocument/2006/math">
                    <m:r>
                      <a:rPr lang="en-US" sz="1400" i="1">
                        <a:latin typeface="Cambria Math" panose="02040503050406030204" pitchFamily="18" charset="0"/>
                        <a:cs typeface="Times New Roman" panose="02020603050405020304" pitchFamily="18" charset="0"/>
                      </a:rPr>
                      <m:t>𝑇𝑒𝑙𝑒𝑚𝑆𝑂𝐶</m:t>
                    </m:r>
                    <m:r>
                      <a:rPr lang="en-US" sz="1400" i="1">
                        <a:latin typeface="Cambria Math" panose="02040503050406030204" pitchFamily="18" charset="0"/>
                        <a:cs typeface="Times New Roman" panose="02020603050405020304" pitchFamily="18" charset="0"/>
                      </a:rPr>
                      <m:t> −</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𝑒𝑛𝑒</m:t>
                        </m:r>
                      </m:sub>
                      <m:sup>
                        <m:r>
                          <a:rPr lang="en-US" sz="1400" i="1">
                            <a:latin typeface="Cambria Math" panose="02040503050406030204" pitchFamily="18" charset="0"/>
                            <a:cs typeface="Times New Roman" panose="02020603050405020304" pitchFamily="18" charset="0"/>
                          </a:rPr>
                          <m:t>𝑠𝑐𝑒𝑑</m:t>
                        </m:r>
                      </m:sup>
                    </m:sSubSup>
                    <m:r>
                      <a:rPr lang="en-US" sz="1400" i="1">
                        <a:highlight>
                          <a:srgbClr val="FF0000"/>
                        </a:highlight>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𝑅𝑒𝑔𝐷𝑛</m:t>
                        </m:r>
                      </m:sub>
                      <m:sup>
                        <m:r>
                          <a:rPr lang="en-US" sz="1400" i="1">
                            <a:latin typeface="Cambria Math" panose="02040503050406030204" pitchFamily="18" charset="0"/>
                            <a:cs typeface="Times New Roman" panose="02020603050405020304" pitchFamily="18" charset="0"/>
                          </a:rPr>
                          <m:t>𝐴𝑤𝑎𝑟𝑑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𝑅𝑒𝑔𝐷𝑛</m:t>
                        </m:r>
                      </m:sub>
                      <m:sup>
                        <m:r>
                          <a:rPr lang="en-US" sz="1400" i="1">
                            <a:latin typeface="Cambria Math" panose="02040503050406030204" pitchFamily="18" charset="0"/>
                            <a:cs typeface="Times New Roman" panose="02020603050405020304" pitchFamily="18" charset="0"/>
                          </a:rPr>
                          <m:t>𝑠𝑐𝑒𝑑</m:t>
                        </m:r>
                      </m:sup>
                    </m:sSubSup>
                  </m:oMath>
                </a14:m>
                <a:r>
                  <a:rPr lang="en-US" sz="1400" i="1" dirty="0">
                    <a:latin typeface="Cambria Math" panose="02040503050406030204" pitchFamily="18" charset="0"/>
                    <a:cs typeface="Times New Roman" panose="02020603050405020304" pitchFamily="18" charset="0"/>
                  </a:rPr>
                  <a:t> </a:t>
                </a:r>
                <a14:m>
                  <m:oMath xmlns:m="http://schemas.openxmlformats.org/officeDocument/2006/math">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𝑇𝑒𝑙𝑒𝑚𝑀𝑎𝑥𝑆𝑂𝐶</m:t>
                    </m:r>
                  </m:oMath>
                </a14:m>
                <a:endParaRPr lang="en-US" sz="1400" i="1" dirty="0">
                  <a:latin typeface="Cambria Math" panose="02040503050406030204" pitchFamily="18" charset="0"/>
                  <a:cs typeface="Times New Roman" panose="02020603050405020304" pitchFamily="18" charset="0"/>
                </a:endParaRPr>
              </a:p>
              <a:p>
                <a:pPr marL="400050" lvl="1" indent="0">
                  <a:buNone/>
                </a:pPr>
                <a:endParaRPr lang="en-US" sz="1600" dirty="0"/>
              </a:p>
              <a:p>
                <a:pPr marL="0" indent="0">
                  <a:buNone/>
                </a:pPr>
                <a:r>
                  <a:rPr lang="en-US" sz="1800" dirty="0"/>
                  <a:t>Note 1: For simplicity, assumed 100% Charging/Discharging efficiency</a:t>
                </a:r>
              </a:p>
              <a:p>
                <a:pPr marL="0" indent="0">
                  <a:buNone/>
                </a:pPr>
                <a:r>
                  <a:rPr lang="en-US" sz="1800" dirty="0"/>
                  <a:t>Note 2: </a:t>
                </a:r>
                <a14:m>
                  <m:oMath xmlns:m="http://schemas.openxmlformats.org/officeDocument/2006/math">
                    <m:sSubSup>
                      <m:sSubSupPr>
                        <m:ctrlPr>
                          <a:rPr lang="en-US" sz="1800" i="1" smtClean="0">
                            <a:latin typeface="Cambria Math" panose="02040503050406030204" pitchFamily="18" charset="0"/>
                            <a:cs typeface="Times New Roman" panose="02020603050405020304" pitchFamily="18" charset="0"/>
                          </a:rPr>
                        </m:ctrlPr>
                      </m:sSubSupPr>
                      <m:e>
                        <m:r>
                          <a:rPr lang="en-US" sz="1800" i="1">
                            <a:latin typeface="Cambria Math" panose="02040503050406030204" pitchFamily="18" charset="0"/>
                            <a:cs typeface="Times New Roman" panose="02020603050405020304" pitchFamily="18" charset="0"/>
                          </a:rPr>
                          <m:t>𝑀𝑊</m:t>
                        </m:r>
                      </m:e>
                      <m:sub>
                        <m:r>
                          <a:rPr lang="en-US" sz="1800" b="0" i="1" smtClean="0">
                            <a:latin typeface="Cambria Math" panose="02040503050406030204" pitchFamily="18" charset="0"/>
                            <a:cs typeface="Times New Roman" panose="02020603050405020304" pitchFamily="18" charset="0"/>
                          </a:rPr>
                          <m:t>𝑒𝑛𝑒𝑟𝑔𝑦</m:t>
                        </m:r>
                      </m:sub>
                      <m:sup>
                        <m:r>
                          <a:rPr lang="en-US" sz="1800" i="1">
                            <a:latin typeface="Cambria Math" panose="02040503050406030204" pitchFamily="18" charset="0"/>
                            <a:cs typeface="Times New Roman" panose="02020603050405020304" pitchFamily="18" charset="0"/>
                          </a:rPr>
                          <m:t>𝐴𝑤𝑎𝑟𝑑</m:t>
                        </m:r>
                      </m:sup>
                    </m:sSubSup>
                    <m:r>
                      <a:rPr lang="en-US" sz="1800" i="1">
                        <a:latin typeface="Cambria Math" panose="02040503050406030204" pitchFamily="18" charset="0"/>
                        <a:cs typeface="Times New Roman" panose="02020603050405020304" pitchFamily="18" charset="0"/>
                      </a:rPr>
                      <m:t> </m:t>
                    </m:r>
                    <m:r>
                      <a:rPr lang="en-US" sz="1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800" dirty="0"/>
                  <a:t> : Discharging ESR Base Point</a:t>
                </a:r>
              </a:p>
              <a:p>
                <a:pPr marL="0" indent="0">
                  <a:buNone/>
                </a:pPr>
                <a:r>
                  <a:rPr lang="en-US" sz="1800" dirty="0"/>
                  <a:t>Note 3: </a:t>
                </a:r>
                <a14:m>
                  <m:oMath xmlns:m="http://schemas.openxmlformats.org/officeDocument/2006/math">
                    <m:sSubSup>
                      <m:sSubSupPr>
                        <m:ctrlPr>
                          <a:rPr lang="en-US" sz="1800" i="1" smtClean="0">
                            <a:latin typeface="Cambria Math" panose="02040503050406030204" pitchFamily="18" charset="0"/>
                            <a:cs typeface="Times New Roman" panose="02020603050405020304" pitchFamily="18" charset="0"/>
                          </a:rPr>
                        </m:ctrlPr>
                      </m:sSubSupPr>
                      <m:e>
                        <m:r>
                          <a:rPr lang="en-US" sz="1800" i="1">
                            <a:latin typeface="Cambria Math" panose="02040503050406030204" pitchFamily="18" charset="0"/>
                            <a:cs typeface="Times New Roman" panose="02020603050405020304" pitchFamily="18" charset="0"/>
                          </a:rPr>
                          <m:t>𝑀𝑊</m:t>
                        </m:r>
                      </m:e>
                      <m:sub>
                        <m:r>
                          <a:rPr lang="en-US" sz="1800" b="0" i="1" smtClean="0">
                            <a:latin typeface="Cambria Math" panose="02040503050406030204" pitchFamily="18" charset="0"/>
                            <a:cs typeface="Times New Roman" panose="02020603050405020304" pitchFamily="18" charset="0"/>
                          </a:rPr>
                          <m:t>𝑒𝑛𝑒𝑟𝑔𝑦</m:t>
                        </m:r>
                      </m:sub>
                      <m:sup>
                        <m:r>
                          <a:rPr lang="en-US" sz="1800" i="1">
                            <a:latin typeface="Cambria Math" panose="02040503050406030204" pitchFamily="18" charset="0"/>
                            <a:cs typeface="Times New Roman" panose="02020603050405020304" pitchFamily="18" charset="0"/>
                          </a:rPr>
                          <m:t>𝐴𝑤𝑎𝑟𝑑</m:t>
                        </m:r>
                      </m:sup>
                    </m:sSubSup>
                    <m:r>
                      <a:rPr lang="en-US" sz="1800" i="1">
                        <a:latin typeface="Cambria Math" panose="02040503050406030204" pitchFamily="18" charset="0"/>
                        <a:cs typeface="Times New Roman" panose="02020603050405020304" pitchFamily="18" charset="0"/>
                      </a:rPr>
                      <m:t> </m:t>
                    </m:r>
                    <m:r>
                      <a:rPr lang="en-US" sz="1800" i="1" smtClean="0">
                        <a:latin typeface="Cambria Math" panose="02040503050406030204" pitchFamily="18" charset="0"/>
                        <a:ea typeface="Cambria Math" panose="02040503050406030204" pitchFamily="18" charset="0"/>
                        <a:cs typeface="Times New Roman" panose="02020603050405020304" pitchFamily="18" charset="0"/>
                      </a:rPr>
                      <m:t>&lt;</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800" dirty="0"/>
                  <a:t> : Charging ESR Base Point</a:t>
                </a:r>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571" t="-602" r="-929" b="-3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48</a:t>
            </a:fld>
            <a:endParaRPr lang="en-US" dirty="0"/>
          </a:p>
        </p:txBody>
      </p:sp>
    </p:spTree>
    <p:extLst>
      <p:ext uri="{BB962C8B-B14F-4D97-AF65-F5344CB8AC3E}">
        <p14:creationId xmlns:p14="http://schemas.microsoft.com/office/powerpoint/2010/main" val="3493532418"/>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a:buFont typeface="+mj-lt"/>
              <a:buAutoNum type="arabicPeriod"/>
            </a:pPr>
            <a:r>
              <a:rPr lang="en-US" sz="1800" dirty="0"/>
              <a:t>RTC-RUC study will co-optimize energy dispatch and AS from On-Line ESRs such that, the combination of energy from the dispatch MW, AS MW and PlannedSOC for one hour will match the next hour’s PlannedSOC subject to penalty costs for violating this tracking of Planned SOC from one hour to the next. </a:t>
            </a:r>
          </a:p>
          <a:p>
            <a:pPr marL="800100" lvl="1" indent="-342900">
              <a:buFont typeface="+mj-lt"/>
              <a:buAutoNum type="alphaLcParenR"/>
            </a:pPr>
            <a:r>
              <a:rPr lang="en-US" sz="1600" dirty="0"/>
              <a:t>Due to the “tracking” of PlannedSOC from one hour to the next, RUC studies will not consider ESR energy dispatch costs (charging/discharging) and AS costs</a:t>
            </a:r>
          </a:p>
          <a:p>
            <a:pPr>
              <a:buFont typeface="+mj-lt"/>
              <a:buAutoNum type="arabicPeriod" startAt="4"/>
            </a:pPr>
            <a:endParaRPr lang="en-US" sz="18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49</a:t>
            </a:fld>
            <a:endParaRPr lang="en-US" dirty="0"/>
          </a:p>
        </p:txBody>
      </p:sp>
      <p:grpSp>
        <p:nvGrpSpPr>
          <p:cNvPr id="64" name="Group 63">
            <a:extLst>
              <a:ext uri="{FF2B5EF4-FFF2-40B4-BE49-F238E27FC236}">
                <a16:creationId xmlns:a16="http://schemas.microsoft.com/office/drawing/2014/main" id="{D2E41989-1677-199A-D9AD-2DBDC738C18B}"/>
              </a:ext>
            </a:extLst>
          </p:cNvPr>
          <p:cNvGrpSpPr/>
          <p:nvPr/>
        </p:nvGrpSpPr>
        <p:grpSpPr>
          <a:xfrm>
            <a:off x="762000" y="3200400"/>
            <a:ext cx="7936604" cy="2489371"/>
            <a:chOff x="913108" y="4290141"/>
            <a:chExt cx="7936604" cy="2489371"/>
          </a:xfrm>
        </p:grpSpPr>
        <p:grpSp>
          <p:nvGrpSpPr>
            <p:cNvPr id="17" name="Group 16">
              <a:extLst>
                <a:ext uri="{FF2B5EF4-FFF2-40B4-BE49-F238E27FC236}">
                  <a16:creationId xmlns:a16="http://schemas.microsoft.com/office/drawing/2014/main" id="{85842380-748C-76FA-5855-86B5C75FEA6C}"/>
                </a:ext>
              </a:extLst>
            </p:cNvPr>
            <p:cNvGrpSpPr/>
            <p:nvPr/>
          </p:nvGrpSpPr>
          <p:grpSpPr>
            <a:xfrm>
              <a:off x="913108" y="4428641"/>
              <a:ext cx="5483817" cy="533400"/>
              <a:chOff x="914400" y="5562600"/>
              <a:chExt cx="5483817" cy="533400"/>
            </a:xfrm>
          </p:grpSpPr>
          <p:cxnSp>
            <p:nvCxnSpPr>
              <p:cNvPr id="18" name="Straight Connector 17">
                <a:extLst>
                  <a:ext uri="{FF2B5EF4-FFF2-40B4-BE49-F238E27FC236}">
                    <a16:creationId xmlns:a16="http://schemas.microsoft.com/office/drawing/2014/main" id="{956381CA-C19F-114D-E0A6-FEA7B949E4A2}"/>
                  </a:ext>
                </a:extLst>
              </p:cNvPr>
              <p:cNvCxnSpPr/>
              <p:nvPr/>
            </p:nvCxnSpPr>
            <p:spPr>
              <a:xfrm>
                <a:off x="914400" y="5791200"/>
                <a:ext cx="182880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8794A8-11B0-5264-D5B0-A16F049465FC}"/>
                  </a:ext>
                </a:extLst>
              </p:cNvPr>
              <p:cNvCxnSpPr/>
              <p:nvPr/>
            </p:nvCxnSpPr>
            <p:spPr>
              <a:xfrm>
                <a:off x="2740617" y="5562600"/>
                <a:ext cx="182880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C18136-DE88-4F87-7D21-B8FC60F4CF3C}"/>
                  </a:ext>
                </a:extLst>
              </p:cNvPr>
              <p:cNvCxnSpPr/>
              <p:nvPr/>
            </p:nvCxnSpPr>
            <p:spPr>
              <a:xfrm>
                <a:off x="4569417" y="6096000"/>
                <a:ext cx="182880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9005FB7-42E7-0F91-B517-F901ADA474D3}"/>
                </a:ext>
              </a:extLst>
            </p:cNvPr>
            <p:cNvGrpSpPr/>
            <p:nvPr/>
          </p:nvGrpSpPr>
          <p:grpSpPr>
            <a:xfrm>
              <a:off x="916983" y="4752813"/>
              <a:ext cx="5483817" cy="1038387"/>
              <a:chOff x="916983" y="4572000"/>
              <a:chExt cx="5483817" cy="1038387"/>
            </a:xfrm>
          </p:grpSpPr>
          <p:cxnSp>
            <p:nvCxnSpPr>
              <p:cNvPr id="22" name="Straight Connector 21">
                <a:extLst>
                  <a:ext uri="{FF2B5EF4-FFF2-40B4-BE49-F238E27FC236}">
                    <a16:creationId xmlns:a16="http://schemas.microsoft.com/office/drawing/2014/main" id="{CCB6D1A0-234A-B431-CAAA-442A1E66BC48}"/>
                  </a:ext>
                </a:extLst>
              </p:cNvPr>
              <p:cNvCxnSpPr/>
              <p:nvPr/>
            </p:nvCxnSpPr>
            <p:spPr>
              <a:xfrm>
                <a:off x="916983" y="5305587"/>
                <a:ext cx="182880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AEEC2C-6975-B41C-7067-CF121EFAD8A7}"/>
                  </a:ext>
                </a:extLst>
              </p:cNvPr>
              <p:cNvCxnSpPr/>
              <p:nvPr/>
            </p:nvCxnSpPr>
            <p:spPr>
              <a:xfrm>
                <a:off x="2739325" y="4572000"/>
                <a:ext cx="182880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738B48-D569-2224-C979-6683CAAB2515}"/>
                  </a:ext>
                </a:extLst>
              </p:cNvPr>
              <p:cNvCxnSpPr/>
              <p:nvPr/>
            </p:nvCxnSpPr>
            <p:spPr>
              <a:xfrm>
                <a:off x="4572000" y="5610387"/>
                <a:ext cx="182880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A7CB1577-F443-1E62-06BC-76D54918ED56}"/>
                </a:ext>
              </a:extLst>
            </p:cNvPr>
            <p:cNvCxnSpPr>
              <a:cxnSpLocks/>
            </p:cNvCxnSpPr>
            <p:nvPr/>
          </p:nvCxnSpPr>
          <p:spPr>
            <a:xfrm flipV="1">
              <a:off x="913108" y="4752813"/>
              <a:ext cx="1816905" cy="733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3FC9B46-EF35-A3CD-3FAA-939621E36F2A}"/>
                </a:ext>
              </a:extLst>
            </p:cNvPr>
            <p:cNvCxnSpPr>
              <a:cxnSpLocks/>
            </p:cNvCxnSpPr>
            <p:nvPr/>
          </p:nvCxnSpPr>
          <p:spPr>
            <a:xfrm>
              <a:off x="2740617" y="4770622"/>
              <a:ext cx="1833966" cy="997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4234031-6057-4194-625A-39FA2263E1E8}"/>
                </a:ext>
              </a:extLst>
            </p:cNvPr>
            <p:cNvGrpSpPr/>
            <p:nvPr/>
          </p:nvGrpSpPr>
          <p:grpSpPr>
            <a:xfrm>
              <a:off x="914400" y="4290141"/>
              <a:ext cx="7935312" cy="2489371"/>
              <a:chOff x="914400" y="4290141"/>
              <a:chExt cx="7935312" cy="2489371"/>
            </a:xfrm>
          </p:grpSpPr>
          <p:grpSp>
            <p:nvGrpSpPr>
              <p:cNvPr id="16" name="Group 15">
                <a:extLst>
                  <a:ext uri="{FF2B5EF4-FFF2-40B4-BE49-F238E27FC236}">
                    <a16:creationId xmlns:a16="http://schemas.microsoft.com/office/drawing/2014/main" id="{77A06705-6C2E-6B5E-A6A1-35327971BA2F}"/>
                  </a:ext>
                </a:extLst>
              </p:cNvPr>
              <p:cNvGrpSpPr/>
              <p:nvPr/>
            </p:nvGrpSpPr>
            <p:grpSpPr>
              <a:xfrm>
                <a:off x="914400" y="5562600"/>
                <a:ext cx="5483817" cy="533400"/>
                <a:chOff x="914400" y="5562600"/>
                <a:chExt cx="5483817" cy="533400"/>
              </a:xfrm>
            </p:grpSpPr>
            <p:cxnSp>
              <p:nvCxnSpPr>
                <p:cNvPr id="13" name="Straight Connector 12">
                  <a:extLst>
                    <a:ext uri="{FF2B5EF4-FFF2-40B4-BE49-F238E27FC236}">
                      <a16:creationId xmlns:a16="http://schemas.microsoft.com/office/drawing/2014/main" id="{F19D435A-D4A7-8F48-232F-D802C5FFC08B}"/>
                    </a:ext>
                  </a:extLst>
                </p:cNvPr>
                <p:cNvCxnSpPr/>
                <p:nvPr/>
              </p:nvCxnSpPr>
              <p:spPr>
                <a:xfrm>
                  <a:off x="914400" y="5791200"/>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EA0E8B-1781-4212-E9FD-372A048EAA03}"/>
                    </a:ext>
                  </a:extLst>
                </p:cNvPr>
                <p:cNvCxnSpPr/>
                <p:nvPr/>
              </p:nvCxnSpPr>
              <p:spPr>
                <a:xfrm>
                  <a:off x="2740617" y="5562600"/>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5B3A78-6EE5-9F3F-687F-795A4429EEC1}"/>
                    </a:ext>
                  </a:extLst>
                </p:cNvPr>
                <p:cNvCxnSpPr/>
                <p:nvPr/>
              </p:nvCxnSpPr>
              <p:spPr>
                <a:xfrm>
                  <a:off x="4569417" y="6096000"/>
                  <a:ext cx="182880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5B838423-94A5-0892-AF15-82790290AA65}"/>
                  </a:ext>
                </a:extLst>
              </p:cNvPr>
              <p:cNvGrpSpPr/>
              <p:nvPr/>
            </p:nvGrpSpPr>
            <p:grpSpPr>
              <a:xfrm>
                <a:off x="914400" y="4290141"/>
                <a:ext cx="7935312" cy="2489371"/>
                <a:chOff x="914400" y="4290141"/>
                <a:chExt cx="7935312" cy="2489371"/>
              </a:xfrm>
            </p:grpSpPr>
            <p:grpSp>
              <p:nvGrpSpPr>
                <p:cNvPr id="11" name="Group 10">
                  <a:extLst>
                    <a:ext uri="{FF2B5EF4-FFF2-40B4-BE49-F238E27FC236}">
                      <a16:creationId xmlns:a16="http://schemas.microsoft.com/office/drawing/2014/main" id="{96EAC10D-D84A-D58A-9097-6C5FDF76F94F}"/>
                    </a:ext>
                  </a:extLst>
                </p:cNvPr>
                <p:cNvGrpSpPr/>
                <p:nvPr/>
              </p:nvGrpSpPr>
              <p:grpSpPr>
                <a:xfrm>
                  <a:off x="914400" y="4343400"/>
                  <a:ext cx="5486400" cy="1828800"/>
                  <a:chOff x="914400" y="4343400"/>
                  <a:chExt cx="5486400" cy="1828800"/>
                </a:xfrm>
              </p:grpSpPr>
              <p:cxnSp>
                <p:nvCxnSpPr>
                  <p:cNvPr id="7" name="Straight Connector 6">
                    <a:extLst>
                      <a:ext uri="{FF2B5EF4-FFF2-40B4-BE49-F238E27FC236}">
                        <a16:creationId xmlns:a16="http://schemas.microsoft.com/office/drawing/2014/main" id="{F975A8F9-958B-70A1-BB6D-1CE43BB965F9}"/>
                      </a:ext>
                    </a:extLst>
                  </p:cNvPr>
                  <p:cNvCxnSpPr/>
                  <p:nvPr/>
                </p:nvCxnSpPr>
                <p:spPr>
                  <a:xfrm>
                    <a:off x="914400"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254E96-E766-EE54-5CE4-9833C8ADB6B6}"/>
                      </a:ext>
                    </a:extLst>
                  </p:cNvPr>
                  <p:cNvCxnSpPr/>
                  <p:nvPr/>
                </p:nvCxnSpPr>
                <p:spPr>
                  <a:xfrm>
                    <a:off x="2743200"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2540A0-B57E-4ED7-7E1A-E6D6D2743B8C}"/>
                      </a:ext>
                    </a:extLst>
                  </p:cNvPr>
                  <p:cNvCxnSpPr/>
                  <p:nvPr/>
                </p:nvCxnSpPr>
                <p:spPr>
                  <a:xfrm>
                    <a:off x="4569417"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46A383-F875-F401-7BF4-9A3D0F8DD345}"/>
                      </a:ext>
                    </a:extLst>
                  </p:cNvPr>
                  <p:cNvCxnSpPr/>
                  <p:nvPr/>
                </p:nvCxnSpPr>
                <p:spPr>
                  <a:xfrm>
                    <a:off x="6400800" y="4343400"/>
                    <a:ext cx="0" cy="18288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761D6914-5512-2592-1670-DCF1237D81C2}"/>
                    </a:ext>
                  </a:extLst>
                </p:cNvPr>
                <p:cNvGrpSpPr/>
                <p:nvPr/>
              </p:nvGrpSpPr>
              <p:grpSpPr>
                <a:xfrm>
                  <a:off x="6934200" y="4428641"/>
                  <a:ext cx="295488" cy="829159"/>
                  <a:chOff x="6934200" y="4428641"/>
                  <a:chExt cx="295488" cy="829159"/>
                </a:xfrm>
              </p:grpSpPr>
              <p:cxnSp>
                <p:nvCxnSpPr>
                  <p:cNvPr id="27" name="Straight Connector 26">
                    <a:extLst>
                      <a:ext uri="{FF2B5EF4-FFF2-40B4-BE49-F238E27FC236}">
                        <a16:creationId xmlns:a16="http://schemas.microsoft.com/office/drawing/2014/main" id="{A1A84152-D84D-AAD3-50CE-EAF6C2DA075C}"/>
                      </a:ext>
                    </a:extLst>
                  </p:cNvPr>
                  <p:cNvCxnSpPr/>
                  <p:nvPr/>
                </p:nvCxnSpPr>
                <p:spPr>
                  <a:xfrm>
                    <a:off x="6957848" y="4876800"/>
                    <a:ext cx="271840"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71305F7-7791-D97F-7F8C-C56A934FBC10}"/>
                      </a:ext>
                    </a:extLst>
                  </p:cNvPr>
                  <p:cNvCxnSpPr/>
                  <p:nvPr/>
                </p:nvCxnSpPr>
                <p:spPr>
                  <a:xfrm>
                    <a:off x="6934200" y="4428641"/>
                    <a:ext cx="27184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F9B586-96DC-2AF3-CC49-AA5EF1EE3898}"/>
                      </a:ext>
                    </a:extLst>
                  </p:cNvPr>
                  <p:cNvCxnSpPr/>
                  <p:nvPr/>
                </p:nvCxnSpPr>
                <p:spPr>
                  <a:xfrm>
                    <a:off x="6957848" y="5257800"/>
                    <a:ext cx="27184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E0D7A79-394A-D8BF-1CF6-C24EC64D0277}"/>
                    </a:ext>
                  </a:extLst>
                </p:cNvPr>
                <p:cNvSpPr txBox="1"/>
                <p:nvPr/>
              </p:nvSpPr>
              <p:spPr>
                <a:xfrm>
                  <a:off x="7206040" y="4290141"/>
                  <a:ext cx="838200" cy="276999"/>
                </a:xfrm>
                <a:prstGeom prst="rect">
                  <a:avLst/>
                </a:prstGeom>
                <a:noFill/>
              </p:spPr>
              <p:txBody>
                <a:bodyPr wrap="square" rtlCol="0">
                  <a:spAutoFit/>
                </a:bodyPr>
                <a:lstStyle/>
                <a:p>
                  <a:r>
                    <a:rPr lang="en-US" sz="1200" dirty="0">
                      <a:solidFill>
                        <a:srgbClr val="00B0F0"/>
                      </a:solidFill>
                    </a:rPr>
                    <a:t>MaxSOC</a:t>
                  </a:r>
                </a:p>
              </p:txBody>
            </p:sp>
            <p:sp>
              <p:nvSpPr>
                <p:cNvPr id="31" name="TextBox 30">
                  <a:extLst>
                    <a:ext uri="{FF2B5EF4-FFF2-40B4-BE49-F238E27FC236}">
                      <a16:creationId xmlns:a16="http://schemas.microsoft.com/office/drawing/2014/main" id="{ADFE5120-5F0C-38A5-AA14-58C7E819D480}"/>
                    </a:ext>
                  </a:extLst>
                </p:cNvPr>
                <p:cNvSpPr txBox="1"/>
                <p:nvPr/>
              </p:nvSpPr>
              <p:spPr>
                <a:xfrm>
                  <a:off x="7206040" y="4731208"/>
                  <a:ext cx="1099760" cy="276999"/>
                </a:xfrm>
                <a:prstGeom prst="rect">
                  <a:avLst/>
                </a:prstGeom>
                <a:noFill/>
              </p:spPr>
              <p:txBody>
                <a:bodyPr wrap="square" rtlCol="0">
                  <a:spAutoFit/>
                </a:bodyPr>
                <a:lstStyle/>
                <a:p>
                  <a:r>
                    <a:rPr lang="en-US" sz="1200" dirty="0">
                      <a:solidFill>
                        <a:srgbClr val="92D050"/>
                      </a:solidFill>
                    </a:rPr>
                    <a:t>PlannedSOC</a:t>
                  </a:r>
                </a:p>
              </p:txBody>
            </p:sp>
            <p:sp>
              <p:nvSpPr>
                <p:cNvPr id="32" name="TextBox 31">
                  <a:extLst>
                    <a:ext uri="{FF2B5EF4-FFF2-40B4-BE49-F238E27FC236}">
                      <a16:creationId xmlns:a16="http://schemas.microsoft.com/office/drawing/2014/main" id="{700A403E-4E51-EF61-AA64-70D48375F387}"/>
                    </a:ext>
                  </a:extLst>
                </p:cNvPr>
                <p:cNvSpPr txBox="1"/>
                <p:nvPr/>
              </p:nvSpPr>
              <p:spPr>
                <a:xfrm>
                  <a:off x="7239000" y="5098307"/>
                  <a:ext cx="838200" cy="276999"/>
                </a:xfrm>
                <a:prstGeom prst="rect">
                  <a:avLst/>
                </a:prstGeom>
                <a:noFill/>
              </p:spPr>
              <p:txBody>
                <a:bodyPr wrap="square" rtlCol="0">
                  <a:spAutoFit/>
                </a:bodyPr>
                <a:lstStyle/>
                <a:p>
                  <a:r>
                    <a:rPr lang="en-US" sz="1200" dirty="0">
                      <a:solidFill>
                        <a:srgbClr val="C00000"/>
                      </a:solidFill>
                    </a:rPr>
                    <a:t>MinSOC</a:t>
                  </a:r>
                </a:p>
              </p:txBody>
            </p:sp>
            <p:sp>
              <p:nvSpPr>
                <p:cNvPr id="33" name="TextBox 32">
                  <a:extLst>
                    <a:ext uri="{FF2B5EF4-FFF2-40B4-BE49-F238E27FC236}">
                      <a16:creationId xmlns:a16="http://schemas.microsoft.com/office/drawing/2014/main" id="{1A2D3826-A6D7-F1EC-A835-3B938360E5A8}"/>
                    </a:ext>
                  </a:extLst>
                </p:cNvPr>
                <p:cNvSpPr txBox="1"/>
                <p:nvPr/>
              </p:nvSpPr>
              <p:spPr>
                <a:xfrm>
                  <a:off x="2362200" y="6152213"/>
                  <a:ext cx="838200" cy="276999"/>
                </a:xfrm>
                <a:prstGeom prst="rect">
                  <a:avLst/>
                </a:prstGeom>
                <a:noFill/>
              </p:spPr>
              <p:txBody>
                <a:bodyPr wrap="square" rtlCol="0">
                  <a:spAutoFit/>
                </a:bodyPr>
                <a:lstStyle/>
                <a:p>
                  <a:r>
                    <a:rPr lang="en-US" sz="1200" dirty="0">
                      <a:solidFill>
                        <a:srgbClr val="00B0F0"/>
                      </a:solidFill>
                    </a:rPr>
                    <a:t>Hour x</a:t>
                  </a:r>
                </a:p>
              </p:txBody>
            </p:sp>
            <p:sp>
              <p:nvSpPr>
                <p:cNvPr id="34" name="TextBox 33">
                  <a:extLst>
                    <a:ext uri="{FF2B5EF4-FFF2-40B4-BE49-F238E27FC236}">
                      <a16:creationId xmlns:a16="http://schemas.microsoft.com/office/drawing/2014/main" id="{0C63A4A9-5E37-8F3B-6544-18A57780A8AD}"/>
                    </a:ext>
                  </a:extLst>
                </p:cNvPr>
                <p:cNvSpPr txBox="1"/>
                <p:nvPr/>
              </p:nvSpPr>
              <p:spPr>
                <a:xfrm>
                  <a:off x="4267200" y="6133181"/>
                  <a:ext cx="838200" cy="276999"/>
                </a:xfrm>
                <a:prstGeom prst="rect">
                  <a:avLst/>
                </a:prstGeom>
                <a:noFill/>
              </p:spPr>
              <p:txBody>
                <a:bodyPr wrap="square" rtlCol="0">
                  <a:spAutoFit/>
                </a:bodyPr>
                <a:lstStyle/>
                <a:p>
                  <a:r>
                    <a:rPr lang="en-US" sz="1200" dirty="0">
                      <a:solidFill>
                        <a:srgbClr val="00B0F0"/>
                      </a:solidFill>
                    </a:rPr>
                    <a:t>Hour x+1</a:t>
                  </a:r>
                </a:p>
              </p:txBody>
            </p:sp>
            <p:sp>
              <p:nvSpPr>
                <p:cNvPr id="35" name="TextBox 34">
                  <a:extLst>
                    <a:ext uri="{FF2B5EF4-FFF2-40B4-BE49-F238E27FC236}">
                      <a16:creationId xmlns:a16="http://schemas.microsoft.com/office/drawing/2014/main" id="{9C5AC8BE-4A3F-BADF-B837-BA00D445C0DD}"/>
                    </a:ext>
                  </a:extLst>
                </p:cNvPr>
                <p:cNvSpPr txBox="1"/>
                <p:nvPr/>
              </p:nvSpPr>
              <p:spPr>
                <a:xfrm>
                  <a:off x="6096089" y="6119279"/>
                  <a:ext cx="838200" cy="276999"/>
                </a:xfrm>
                <a:prstGeom prst="rect">
                  <a:avLst/>
                </a:prstGeom>
                <a:noFill/>
              </p:spPr>
              <p:txBody>
                <a:bodyPr wrap="square" rtlCol="0">
                  <a:spAutoFit/>
                </a:bodyPr>
                <a:lstStyle/>
                <a:p>
                  <a:r>
                    <a:rPr lang="en-US" sz="1200" dirty="0">
                      <a:solidFill>
                        <a:srgbClr val="00B0F0"/>
                      </a:solidFill>
                    </a:rPr>
                    <a:t>Hour x+2</a:t>
                  </a:r>
                </a:p>
              </p:txBody>
            </p:sp>
            <p:sp>
              <p:nvSpPr>
                <p:cNvPr id="40" name="TextBox 39">
                  <a:extLst>
                    <a:ext uri="{FF2B5EF4-FFF2-40B4-BE49-F238E27FC236}">
                      <a16:creationId xmlns:a16="http://schemas.microsoft.com/office/drawing/2014/main" id="{443E014F-B7AC-67D7-5CD0-9EFF39204239}"/>
                    </a:ext>
                  </a:extLst>
                </p:cNvPr>
                <p:cNvSpPr txBox="1"/>
                <p:nvPr/>
              </p:nvSpPr>
              <p:spPr>
                <a:xfrm>
                  <a:off x="6984075" y="5394517"/>
                  <a:ext cx="1865637" cy="1384995"/>
                </a:xfrm>
                <a:prstGeom prst="rect">
                  <a:avLst/>
                </a:prstGeom>
                <a:noFill/>
                <a:ln>
                  <a:solidFill>
                    <a:schemeClr val="accent1">
                      <a:shade val="95000"/>
                      <a:satMod val="105000"/>
                    </a:schemeClr>
                  </a:solidFill>
                </a:ln>
              </p:spPr>
              <p:txBody>
                <a:bodyPr wrap="square" rtlCol="0">
                  <a:spAutoFit/>
                </a:bodyPr>
                <a:lstStyle/>
                <a:p>
                  <a:r>
                    <a:rPr lang="en-US" sz="1200" dirty="0"/>
                    <a:t>RUC study : Energy for dispatch, AS and PlannedSOC</a:t>
                  </a:r>
                  <a:r>
                    <a:rPr lang="en-US" sz="1200" baseline="-25000" dirty="0"/>
                    <a:t>h</a:t>
                  </a:r>
                  <a:r>
                    <a:rPr lang="en-US" sz="1200" dirty="0"/>
                    <a:t> in one hour will drive ESR SOC to change and be equal to next hour PlannedSOC</a:t>
                  </a:r>
                  <a:r>
                    <a:rPr lang="en-US" sz="1200" baseline="-25000" dirty="0"/>
                    <a:t>h+1</a:t>
                  </a:r>
                </a:p>
              </p:txBody>
            </p:sp>
            <p:cxnSp>
              <p:nvCxnSpPr>
                <p:cNvPr id="42" name="Straight Arrow Connector 41">
                  <a:extLst>
                    <a:ext uri="{FF2B5EF4-FFF2-40B4-BE49-F238E27FC236}">
                      <a16:creationId xmlns:a16="http://schemas.microsoft.com/office/drawing/2014/main" id="{85C9241C-DDD8-4459-409E-94C93AD9ADBA}"/>
                    </a:ext>
                  </a:extLst>
                </p:cNvPr>
                <p:cNvCxnSpPr>
                  <a:cxnSpLocks/>
                </p:cNvCxnSpPr>
                <p:nvPr/>
              </p:nvCxnSpPr>
              <p:spPr>
                <a:xfrm flipH="1" flipV="1">
                  <a:off x="3069633" y="4931409"/>
                  <a:ext cx="3914442" cy="58004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F5FBFF-9114-DBB3-391F-F5D3B6303D58}"/>
                    </a:ext>
                  </a:extLst>
                </p:cNvPr>
                <p:cNvCxnSpPr>
                  <a:cxnSpLocks/>
                </p:cNvCxnSpPr>
                <p:nvPr/>
              </p:nvCxnSpPr>
              <p:spPr>
                <a:xfrm flipH="1" flipV="1">
                  <a:off x="1675108" y="5191710"/>
                  <a:ext cx="5308967" cy="31998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04546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000" dirty="0"/>
              <a:t>DAM/SASM ECRS &amp; Non-Spin Duration Accounting,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i="1" dirty="0">
                    <a:solidFill>
                      <a:schemeClr val="accent6"/>
                    </a:solidFill>
                  </a:rPr>
                  <a:t>Protocol Section: 4.5.1, 6.4.9.2.2</a:t>
                </a:r>
              </a:p>
              <a:p>
                <a:pPr marL="0" indent="0">
                  <a:buNone/>
                </a:pPr>
                <a:r>
                  <a:rPr lang="en-US" sz="1400" b="1" dirty="0">
                    <a:solidFill>
                      <a:schemeClr val="accent1"/>
                    </a:solidFill>
                  </a:rPr>
                  <a:t>Proposed Changes: </a:t>
                </a:r>
                <a:r>
                  <a:rPr lang="en-US" sz="1400" dirty="0"/>
                  <a:t>Change DAM/SASM constraint equations so that the 2-hour ECRS and 4-hour Non-Spin requirements are considered. These constraints are only for ESR-GR and ESR-CLR. The concept is to treat every MW award for ECRS or Non-Spin as some multiple MW amount when checking to see if award exceeds the AS MW offer amount or when checking to see that the ESR-GR HSL or ESR-CLR MPC is not exceeded.</a:t>
                </a:r>
              </a:p>
              <a:p>
                <a:pPr lvl="1" indent="-342900">
                  <a:lnSpc>
                    <a:spcPct val="107000"/>
                  </a:lnSpc>
                  <a:spcBef>
                    <a:spcPts val="0"/>
                  </a:spcBef>
                  <a:spcAft>
                    <a:spcPts val="800"/>
                  </a:spcAft>
                  <a:buFont typeface="+mj-lt"/>
                  <a:buAutoNum type="alphaLcParenR"/>
                </a:pPr>
                <a:r>
                  <a:rPr lang="en-US" sz="1400" strike="sngStrike" dirty="0"/>
                  <a:t>AS Offer MW check: Scale ECRS and Non-Spin awards (changes in yellow)</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𝐴𝑆</m:t>
                          </m:r>
                        </m:sub>
                        <m:sup>
                          <m:r>
                            <a:rPr lang="en-US" sz="1400" strike="sngStrike">
                              <a:latin typeface="Cambria Math" panose="02040503050406030204" pitchFamily="18" charset="0"/>
                            </a:rPr>
                            <m:t>𝑂𝑓𝑓𝑒𝑟</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𝐸𝐶𝑅𝑆</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p>
                        <m:sSupPr>
                          <m:ctrlPr>
                            <a:rPr lang="en-US" sz="1400" i="1" strike="sngStrike">
                              <a:highlight>
                                <a:srgbClr val="FFFF00"/>
                              </a:highlight>
                              <a:latin typeface="Cambria Math" panose="02040503050406030204" pitchFamily="18" charset="0"/>
                            </a:rPr>
                          </m:ctrlPr>
                        </m:sSupPr>
                        <m:e>
                          <m:r>
                            <a:rPr lang="en-US" sz="1400" strike="sngStrike">
                              <a:highlight>
                                <a:srgbClr val="FFFF00"/>
                              </a:highlight>
                              <a:latin typeface="Cambria Math" panose="02040503050406030204" pitchFamily="18" charset="0"/>
                            </a:rPr>
                            <m:t>𝐾</m:t>
                          </m:r>
                        </m:e>
                        <m:sup>
                          <m:r>
                            <a:rPr lang="en-US" sz="1400" strike="sngStrike">
                              <a:highlight>
                                <a:srgbClr val="FFFF00"/>
                              </a:highlight>
                              <a:latin typeface="Cambria Math" panose="02040503050406030204" pitchFamily="18" charset="0"/>
                            </a:rPr>
                            <m:t>𝑁𝑆𝑃𝐼𝑁</m:t>
                          </m:r>
                        </m:sup>
                      </m:s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lvl="1" indent="-342900">
                  <a:lnSpc>
                    <a:spcPct val="107000"/>
                  </a:lnSpc>
                  <a:spcBef>
                    <a:spcPts val="0"/>
                  </a:spcBef>
                  <a:spcAft>
                    <a:spcPts val="800"/>
                  </a:spcAft>
                  <a:buFont typeface="+mj-lt"/>
                  <a:buAutoNum type="alphaLcParenR"/>
                </a:pPr>
                <a:r>
                  <a:rPr lang="en-US" sz="1400" dirty="0"/>
                  <a:t>HSL check: Scale ECRS and Non-Spin awards (changes in </a:t>
                </a:r>
                <a:r>
                  <a:rPr lang="en-US" sz="1400" dirty="0">
                    <a:highlight>
                      <a:srgbClr val="FFFF00"/>
                    </a:highlight>
                  </a:rPr>
                  <a:t>yellow</a:t>
                </a:r>
                <a:r>
                  <a:rPr lang="en-US" sz="1400" dirty="0"/>
                  <a:t>)</a:t>
                </a:r>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
                        <m:sSubPr>
                          <m:ctrlPr>
                            <a:rPr lang="en-US"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𝐻𝑆𝐿</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𝐸𝐶𝑅𝑆</m:t>
                          </m:r>
                        </m:sup>
                      </m:sSup>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𝐾</m:t>
                          </m:r>
                        </m:e>
                        <m:sup>
                          <m:r>
                            <a:rPr lang="en-US" sz="1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𝑁𝑆𝑃𝐼𝑁</m:t>
                          </m:r>
                        </m:sup>
                      </m:sSup>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b="1" dirty="0">
                  <a:solidFill>
                    <a:schemeClr val="accent1"/>
                  </a:solidFill>
                </a:endParaRPr>
              </a:p>
              <a:p>
                <a:pPr marL="0" marR="0" indent="0">
                  <a:lnSpc>
                    <a:spcPct val="107000"/>
                  </a:lnSpc>
                  <a:spcBef>
                    <a:spcPts val="0"/>
                  </a:spcBef>
                  <a:spcAft>
                    <a:spcPts val="800"/>
                  </a:spcAft>
                  <a:buNone/>
                </a:pPr>
                <a:r>
                  <a:rPr lang="en-US" sz="1400" b="1" dirty="0">
                    <a:solidFill>
                      <a:schemeClr val="accent1"/>
                    </a:solidFill>
                  </a:rPr>
                  <a:t>Example </a:t>
                </a:r>
                <a:r>
                  <a:rPr lang="en-US" sz="1400" dirty="0"/>
                  <a:t>For a +/-10 MW, 10 MWh ESR (gen side) that submits a 10 MW AS offer with prices for RegUp, RRS-PFR, ECRS and Non-Spin, the above constraint will be:</a:t>
                </a:r>
              </a:p>
              <a:p>
                <a:pPr marL="9144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trike="sngStrike" smtClean="0">
                          <a:latin typeface="Cambria Math" panose="02040503050406030204" pitchFamily="18" charset="0"/>
                        </a:rPr>
                        <m:t>10</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𝑅𝑒𝑔𝑈𝑝</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𝑅𝑅𝑆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2</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𝐸𝐶𝑅𝑆</m:t>
                          </m:r>
                        </m:sub>
                        <m:sup>
                          <m:r>
                            <a:rPr lang="en-US" sz="1400" strike="sngStrike">
                              <a:latin typeface="Cambria Math" panose="02040503050406030204" pitchFamily="18" charset="0"/>
                            </a:rPr>
                            <m:t>𝐴𝑤𝑎𝑟𝑑</m:t>
                          </m:r>
                        </m:sup>
                      </m:sSubSup>
                      <m:r>
                        <a:rPr lang="en-US" sz="1400" strike="sngStrike">
                          <a:latin typeface="Cambria Math" panose="02040503050406030204" pitchFamily="18" charset="0"/>
                        </a:rPr>
                        <m:t>+</m:t>
                      </m:r>
                      <m:r>
                        <a:rPr lang="en-US" sz="1400" b="0" i="1" strike="sngStrike" smtClean="0">
                          <a:highlight>
                            <a:srgbClr val="FFFF00"/>
                          </a:highlight>
                          <a:latin typeface="Cambria Math" panose="02040503050406030204" pitchFamily="18" charset="0"/>
                        </a:rPr>
                        <m:t>4</m:t>
                      </m:r>
                      <m:r>
                        <a:rPr lang="en-US" sz="1400" strike="sngStrike">
                          <a:latin typeface="Cambria Math" panose="02040503050406030204" pitchFamily="18" charset="0"/>
                        </a:rPr>
                        <m:t>×</m:t>
                      </m:r>
                      <m:sSubSup>
                        <m:sSubSupPr>
                          <m:ctrlPr>
                            <a:rPr lang="en-US" sz="1400" i="1" strike="sngStrike">
                              <a:latin typeface="Cambria Math" panose="02040503050406030204" pitchFamily="18" charset="0"/>
                            </a:rPr>
                          </m:ctrlPr>
                        </m:sSubSupPr>
                        <m:e>
                          <m:r>
                            <a:rPr lang="en-US" sz="1400" strike="sngStrike">
                              <a:latin typeface="Cambria Math" panose="02040503050406030204" pitchFamily="18" charset="0"/>
                            </a:rPr>
                            <m:t>𝑀𝑊</m:t>
                          </m:r>
                        </m:e>
                        <m:sub>
                          <m:r>
                            <a:rPr lang="en-US" sz="1400" strike="sngStrike">
                              <a:latin typeface="Cambria Math" panose="02040503050406030204" pitchFamily="18" charset="0"/>
                            </a:rPr>
                            <m:t>𝑁𝑆𝑃𝐼𝑁</m:t>
                          </m:r>
                        </m:sub>
                        <m:sup>
                          <m:r>
                            <a:rPr lang="en-US" sz="1400" strike="sngStrike">
                              <a:latin typeface="Cambria Math" panose="02040503050406030204" pitchFamily="18" charset="0"/>
                            </a:rPr>
                            <m:t>𝐴𝑤𝑎𝑟𝑑</m:t>
                          </m:r>
                        </m:sup>
                      </m:sSubSup>
                    </m:oMath>
                  </m:oMathPara>
                </a14:m>
                <a:endParaRPr lang="en-US" sz="1400" strike="sngStrike" dirty="0"/>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10</m:t>
                      </m:r>
                      <m:r>
                        <a:rPr lang="en-US" sz="14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𝑅𝑒𝑔𝑈𝑝</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𝐸𝐶𝑅𝑆</m:t>
                          </m:r>
                        </m:sub>
                        <m:sup>
                          <m:r>
                            <a:rPr lang="en-US" sz="1400" i="1">
                              <a:latin typeface="Cambria Math" panose="02040503050406030204" pitchFamily="18" charset="0"/>
                              <a:cs typeface="Times New Roman" panose="02020603050405020304" pitchFamily="18" charset="0"/>
                            </a:rPr>
                            <m:t>𝐴𝑤𝑎𝑟𝑑</m:t>
                          </m:r>
                        </m:sup>
                      </m:sSubSup>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4</m:t>
                      </m:r>
                      <m:r>
                        <a:rPr lang="en-US" sz="14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𝑁𝑆𝑃𝐼𝑁</m:t>
                          </m:r>
                        </m:sub>
                        <m:sup>
                          <m:r>
                            <a:rPr lang="en-US" sz="1400" i="1">
                              <a:latin typeface="Cambria Math" panose="02040503050406030204" pitchFamily="18" charset="0"/>
                              <a:cs typeface="Times New Roman" panose="02020603050405020304" pitchFamily="18" charset="0"/>
                            </a:rPr>
                            <m:t>𝐴𝑤𝑎𝑟𝑑</m:t>
                          </m:r>
                        </m:sup>
                      </m:sSubSup>
                    </m:oMath>
                  </m:oMathPara>
                </a14:m>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t>If ESR awarded 2.5 MW Non-Spin, then, the above constraints prevent any other product (energy or AS) from being awarded to ensure operational feasibility.</a:t>
                </a:r>
              </a:p>
              <a:p>
                <a:pPr marL="0" marR="0" indent="0">
                  <a:lnSpc>
                    <a:spcPct val="107000"/>
                  </a:lnSpc>
                  <a:spcBef>
                    <a:spcPts val="0"/>
                  </a:spcBef>
                  <a:spcAft>
                    <a:spcPts val="800"/>
                  </a:spcAft>
                  <a:buNone/>
                </a:pPr>
                <a:r>
                  <a:rPr lang="en-US" sz="1400" b="1" dirty="0">
                    <a:solidFill>
                      <a:schemeClr val="accent1"/>
                    </a:solidFill>
                  </a:rPr>
                  <a:t>Proposed Implementation Timeline: </a:t>
                </a:r>
                <a:r>
                  <a:rPr lang="en-US" sz="1400" dirty="0"/>
                  <a:t>(Phase C) Upon implementation of Interim Period NPRR</a:t>
                </a:r>
              </a:p>
              <a:p>
                <a:pPr marL="0" marR="0" indent="0">
                  <a:lnSpc>
                    <a:spcPct val="107000"/>
                  </a:lnSpc>
                  <a:spcBef>
                    <a:spcPts val="0"/>
                  </a:spcBef>
                  <a:spcAft>
                    <a:spcPts val="800"/>
                  </a:spcAft>
                  <a:buNone/>
                </a:pPr>
                <a:endParaRPr lang="en-US" sz="1400" dirty="0"/>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214" t="-120" b="-457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4162954764"/>
      </p:ext>
    </p:extLst>
  </p:cSld>
  <p:clrMapOvr>
    <a:masterClrMapping/>
  </p:clrMapOvr>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a:buFont typeface="+mj-lt"/>
              <a:buAutoNum type="arabicPeriod" startAt="2"/>
            </a:pPr>
            <a:r>
              <a:rPr lang="en-US" sz="1800" dirty="0"/>
              <a:t>As proposed for RTC-SCED, </a:t>
            </a:r>
            <a:r>
              <a:rPr lang="en-US" dirty="0"/>
              <a:t>i</a:t>
            </a:r>
            <a:r>
              <a:rPr lang="en-US" sz="1800" dirty="0"/>
              <a:t>n addition to the existing set of constraints for an ESR, new constraints will be introduced to enable SOC accounting in RTC+B RUC studies. </a:t>
            </a:r>
          </a:p>
          <a:p>
            <a:pPr>
              <a:buFont typeface="+mj-lt"/>
              <a:buAutoNum type="arabicPeriod" startAt="2"/>
            </a:pPr>
            <a:endParaRPr lang="en-US" sz="1800" dirty="0"/>
          </a:p>
          <a:p>
            <a:pPr>
              <a:buFont typeface="+mj-lt"/>
              <a:buAutoNum type="arabicPeriod" startAt="2"/>
            </a:pPr>
            <a:r>
              <a:rPr lang="en-US" sz="1800" dirty="0"/>
              <a:t>The additional constraints in RTC+B RUC study for ESRs is to:</a:t>
            </a:r>
          </a:p>
          <a:p>
            <a:pPr marL="800100" lvl="1" indent="-342900">
              <a:buFont typeface="+mj-lt"/>
              <a:buAutoNum type="alphaLcParenR"/>
            </a:pPr>
            <a:r>
              <a:rPr lang="en-US" sz="1600" dirty="0"/>
              <a:t>Guide the RUC study clearing to move from one hour’s COP value of PlannedSOC</a:t>
            </a:r>
            <a:r>
              <a:rPr lang="en-US" sz="1600" baseline="-25000" dirty="0"/>
              <a:t>h</a:t>
            </a:r>
            <a:r>
              <a:rPr lang="en-US" sz="1600" dirty="0"/>
              <a:t> to the next hour’s COP value of PlannedSOC</a:t>
            </a:r>
            <a:r>
              <a:rPr lang="en-US" sz="1600" baseline="-25000" dirty="0"/>
              <a:t>h+1</a:t>
            </a:r>
            <a:r>
              <a:rPr lang="en-US" sz="1600" dirty="0"/>
              <a:t>, </a:t>
            </a:r>
          </a:p>
          <a:p>
            <a:pPr marL="800100" lvl="1" indent="-342900">
              <a:buFont typeface="+mj-lt"/>
              <a:buAutoNum type="alphaLcParenR"/>
            </a:pPr>
            <a:r>
              <a:rPr lang="en-US" sz="1600" dirty="0"/>
              <a:t>Deployment factors for each AS type (by hour) are used to simulate deployment of AS. The deployment factors (especially for ECRS and Non-Spin) can be updated by ERCOT Operator if recent forecasted Net Load indicates higher likelihood of ECRS and Non-Spin deployment</a:t>
            </a:r>
          </a:p>
          <a:p>
            <a:pPr marL="800100" lvl="1" indent="-342900">
              <a:buFont typeface="+mj-lt"/>
              <a:buAutoNum type="alphaLcParenR"/>
            </a:pPr>
            <a:r>
              <a:rPr lang="en-US" sz="1600" dirty="0"/>
              <a:t>Ensure there is sufficient SOC to support the provision of the energy and AS awards and not violate the COP minimum SOC (MinSOC MWh) and COP SOC (MaxSOC MWh).</a:t>
            </a:r>
          </a:p>
          <a:p>
            <a:pPr marL="0" indent="0">
              <a:buNone/>
            </a:pPr>
            <a:endParaRPr lang="en-US" sz="18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50</a:t>
            </a:fld>
            <a:endParaRPr lang="en-US" dirty="0"/>
          </a:p>
        </p:txBody>
      </p:sp>
    </p:spTree>
    <p:extLst>
      <p:ext uri="{BB962C8B-B14F-4D97-AF65-F5344CB8AC3E}">
        <p14:creationId xmlns:p14="http://schemas.microsoft.com/office/powerpoint/2010/main" val="354331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400050" indent="-400050">
                  <a:buFont typeface="+mj-lt"/>
                  <a:buAutoNum type="romanLcPeriod"/>
                </a:pPr>
                <a:r>
                  <a:rPr lang="en-US" sz="1800" dirty="0"/>
                  <a:t>PlannedSOC tracking from one hour to the next: </a:t>
                </a:r>
              </a:p>
              <a:p>
                <a:pPr marL="400050" lvl="1" indent="0">
                  <a:buNone/>
                </a:pPr>
                <a:endParaRPr lang="en-US" sz="1400" i="1" dirty="0">
                  <a:latin typeface="Cambria Math" panose="02040503050406030204" pitchFamily="18" charset="0"/>
                  <a:cs typeface="Times New Roman" panose="02020603050405020304" pitchFamily="18" charset="0"/>
                </a:endParaRPr>
              </a:p>
              <a:p>
                <a:pPr marL="400050" lvl="1" indent="0">
                  <a:buNone/>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i="1">
                              <a:latin typeface="Cambria Math" panose="02040503050406030204" pitchFamily="18" charset="0"/>
                              <a:cs typeface="Times New Roman" panose="02020603050405020304" pitchFamily="18" charset="0"/>
                            </a:rPr>
                            <m:t>h</m:t>
                          </m:r>
                          <m:r>
                            <a:rPr lang="en-US" sz="1400" b="0" i="1" smtClean="0">
                              <a:latin typeface="Cambria Math" panose="02040503050406030204" pitchFamily="18" charset="0"/>
                              <a:cs typeface="Times New Roman" panose="02020603050405020304" pitchFamily="18" charset="0"/>
                            </a:rPr>
                            <m:t>+1</m:t>
                          </m:r>
                        </m:sub>
                      </m:sSub>
                      <m:r>
                        <a:rPr lang="en-US" sz="1400" b="0" i="1" smtClean="0">
                          <a:latin typeface="Cambria Math" panose="02040503050406030204" pitchFamily="18" charset="0"/>
                          <a:cs typeface="Times New Roman" panose="02020603050405020304" pitchFamily="18" charset="0"/>
                        </a:rPr>
                        <m:t>=</m:t>
                      </m:r>
                      <m:sSub>
                        <m:sSubPr>
                          <m:ctrlPr>
                            <a:rPr lang="en-US" sz="1400" b="0" i="1" smtClean="0">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b="0" i="1" smtClean="0">
                              <a:latin typeface="Cambria Math" panose="02040503050406030204" pitchFamily="18" charset="0"/>
                              <a:cs typeface="Times New Roman" panose="02020603050405020304" pitchFamily="18" charset="0"/>
                            </a:rPr>
                            <m:t>h</m:t>
                          </m:r>
                        </m:sub>
                      </m:sSub>
                      <m:r>
                        <a:rPr lang="en-US" sz="1400" b="0" i="1" smtClean="0">
                          <a:latin typeface="Cambria Math" panose="02040503050406030204" pitchFamily="18" charset="0"/>
                          <a:cs typeface="Times New Roman" panose="02020603050405020304" pitchFamily="18" charset="0"/>
                        </a:rPr>
                        <m:t> −</m:t>
                      </m:r>
                      <m:sSubSup>
                        <m:sSubSupPr>
                          <m:ctrlPr>
                            <a:rPr lang="en-US" sz="1400" i="1" smtClean="0">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𝑑𝑖𝑠𝑝𝑎𝑡𝑐h</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𝑡</m:t>
                          </m:r>
                        </m:e>
                        <m:sub>
                          <m:r>
                            <a:rPr lang="en-US" sz="1400" i="1">
                              <a:latin typeface="Cambria Math" panose="02040503050406030204" pitchFamily="18" charset="0"/>
                              <a:ea typeface="Cambria Math" panose="02040503050406030204" pitchFamily="18" charset="0"/>
                            </a:rPr>
                            <m:t>𝑒𝑛𝑒</m:t>
                          </m:r>
                        </m:sub>
                        <m:sup>
                          <m:r>
                            <a:rPr lang="en-US" sz="1400" b="0" i="1" smtClean="0">
                              <a:latin typeface="Cambria Math" panose="02040503050406030204" pitchFamily="18" charset="0"/>
                              <a:ea typeface="Cambria Math" panose="02040503050406030204" pitchFamily="18" charset="0"/>
                            </a:rPr>
                            <m:t>𝑅𝑈𝐶</m:t>
                          </m:r>
                        </m:sup>
                      </m:sSubSup>
                      <m:r>
                        <a:rPr lang="en-US" sz="1400" b="0" i="1" smtClean="0">
                          <a:latin typeface="Cambria Math" panose="02040503050406030204" pitchFamily="18" charset="0"/>
                          <a:ea typeface="Cambria Math" panose="02040503050406030204" pitchFamily="18" charset="0"/>
                        </a:rPr>
                        <m:t>−</m:t>
                      </m:r>
                      <m:nary>
                        <m:naryPr>
                          <m:chr m:val="∑"/>
                          <m:subHide m:val="on"/>
                          <m:supHide m:val="on"/>
                          <m:ctrlPr>
                            <a:rPr lang="en-US" sz="1400" b="0" i="1" smtClean="0">
                              <a:latin typeface="Cambria Math" panose="02040503050406030204" pitchFamily="18" charset="0"/>
                              <a:ea typeface="Cambria Math" panose="02040503050406030204" pitchFamily="18" charset="0"/>
                            </a:rPr>
                          </m:ctrlPr>
                        </m:naryPr>
                        <m:sub/>
                        <m:sup/>
                        <m:e>
                          <m:sSubSup>
                            <m:sSubSupPr>
                              <m:ctrlPr>
                                <a:rPr lang="en-US" sz="1400" i="1">
                                  <a:latin typeface="Cambria Math" panose="02040503050406030204" pitchFamily="18" charset="0"/>
                                  <a:cs typeface="Times New Roman" panose="02020603050405020304" pitchFamily="18" charset="0"/>
                                </a:rPr>
                              </m:ctrlPr>
                            </m:sSubSupPr>
                            <m:e>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𝐾𝑑</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Sub>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𝑝𝑟𝑜𝑐𝑢𝑟𝑒𝑑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𝑡𝑦𝑝𝑒</m:t>
                              </m:r>
                            </m:sub>
                            <m:sup>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𝑅𝑈𝐶</m:t>
                              </m:r>
                            </m:sup>
                          </m:sSubSup>
                        </m:e>
                      </m:nary>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𝐾𝑑</m:t>
                              </m:r>
                            </m:e>
                            <m:sub>
                              <m:r>
                                <a:rPr lang="en-US" sz="1400" i="1">
                                  <a:latin typeface="Cambria Math" panose="02040503050406030204" pitchFamily="18" charset="0"/>
                                  <a:cs typeface="Times New Roman" panose="02020603050405020304" pitchFamily="18" charset="0"/>
                                </a:rPr>
                                <m:t>𝑢𝑝𝐴𝑆</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𝑡𝑦𝑝𝑒</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h</m:t>
                              </m:r>
                            </m:sub>
                          </m:sSub>
                          <m:r>
                            <a:rPr lang="en-US" sz="1400" i="1">
                              <a:latin typeface="Cambria Math" panose="02040503050406030204" pitchFamily="18" charset="0"/>
                              <a:ea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𝑅𝑒𝑔𝐷𝑛</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h</m:t>
                          </m:r>
                        </m:sub>
                        <m:sup>
                          <m:r>
                            <a:rPr lang="en-US" sz="1400" i="1">
                              <a:latin typeface="Cambria Math" panose="02040503050406030204" pitchFamily="18" charset="0"/>
                              <a:cs typeface="Times New Roman" panose="02020603050405020304" pitchFamily="18" charset="0"/>
                            </a:rPr>
                            <m:t>𝑝𝑟𝑜𝑐𝑢𝑟𝑒𝑑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𝑅𝑒𝑔𝐷𝑛</m:t>
                          </m:r>
                        </m:sub>
                        <m:sup>
                          <m:r>
                            <a:rPr lang="en-US" sz="1400" i="1">
                              <a:latin typeface="Cambria Math" panose="02040503050406030204" pitchFamily="18" charset="0"/>
                              <a:cs typeface="Times New Roman" panose="02020603050405020304" pitchFamily="18" charset="0"/>
                            </a:rPr>
                            <m:t>𝑅𝑈𝐶</m:t>
                          </m:r>
                        </m:sup>
                      </m:sSubSup>
                      <m:r>
                        <a:rPr lang="en-US" sz="1400" b="0" i="1" smtClean="0">
                          <a:latin typeface="Cambria Math" panose="02040503050406030204" pitchFamily="18" charset="0"/>
                          <a:cs typeface="Times New Roman" panose="02020603050405020304" pitchFamily="18" charset="0"/>
                        </a:rPr>
                        <m:t>+</m:t>
                      </m:r>
                      <m:sSub>
                        <m:sSubPr>
                          <m:ctrlPr>
                            <a:rPr lang="en-US" sz="1400" b="0" i="1" smtClean="0">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𝑈𝑛𝑑𝑒𝑟𝑉𝑖𝑜𝑙𝑎𝑡𝑖𝑜𝑛</m:t>
                          </m:r>
                        </m:e>
                        <m:sub>
                          <m:r>
                            <a:rPr lang="en-US" sz="1400" b="0" i="1" smtClean="0">
                              <a:latin typeface="Cambria Math" panose="02040503050406030204" pitchFamily="18" charset="0"/>
                              <a:cs typeface="Times New Roman" panose="02020603050405020304" pitchFamily="18" charset="0"/>
                            </a:rPr>
                            <m:t>h</m:t>
                          </m:r>
                        </m:sub>
                      </m:sSub>
                      <m:r>
                        <a:rPr lang="en-US" sz="1400" b="0" i="1" smtClean="0">
                          <a:latin typeface="Cambria Math" panose="02040503050406030204" pitchFamily="18" charset="0"/>
                          <a:cs typeface="Times New Roman" panose="02020603050405020304" pitchFamily="18" charset="0"/>
                        </a:rPr>
                        <m:t>−</m:t>
                      </m:r>
                      <m:sSub>
                        <m:sSubPr>
                          <m:ctrlPr>
                            <a:rPr lang="en-US" sz="1400" i="1">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𝑂𝑣𝑒𝑟</m:t>
                          </m:r>
                          <m:r>
                            <a:rPr lang="en-US" sz="1400" i="1">
                              <a:latin typeface="Cambria Math" panose="02040503050406030204" pitchFamily="18" charset="0"/>
                              <a:cs typeface="Times New Roman" panose="02020603050405020304" pitchFamily="18" charset="0"/>
                            </a:rPr>
                            <m:t>𝑉𝑖𝑜𝑙𝑎𝑡𝑖𝑜𝑛</m:t>
                          </m:r>
                        </m:e>
                        <m:sub>
                          <m:r>
                            <a:rPr lang="en-US" sz="1400" i="1">
                              <a:latin typeface="Cambria Math" panose="02040503050406030204" pitchFamily="18" charset="0"/>
                              <a:cs typeface="Times New Roman" panose="02020603050405020304" pitchFamily="18" charset="0"/>
                            </a:rPr>
                            <m:t>h</m:t>
                          </m:r>
                        </m:sub>
                      </m:sSub>
                    </m:oMath>
                  </m:oMathPara>
                </a14:m>
                <a:endParaRPr lang="en-US" sz="1400" dirty="0"/>
              </a:p>
              <a:p>
                <a:pPr>
                  <a:buAutoNum type="romanLcPeriod"/>
                </a:pPr>
                <a:endParaRPr lang="en-US" sz="1800" dirty="0"/>
              </a:p>
              <a:p>
                <a:pPr>
                  <a:buAutoNum type="romanLcPeriod"/>
                </a:pPr>
                <a:r>
                  <a:rPr lang="en-US" sz="1800" dirty="0"/>
                  <a:t>COP MinSOC check: </a:t>
                </a:r>
              </a:p>
              <a:p>
                <a:pPr marL="400050" lvl="1" indent="0">
                  <a:buNone/>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b="0" i="1" smtClean="0">
                              <a:latin typeface="Cambria Math" panose="02040503050406030204" pitchFamily="18" charset="0"/>
                              <a:cs typeface="Times New Roman" panose="02020603050405020304" pitchFamily="18" charset="0"/>
                            </a:rPr>
                            <m:t>h</m:t>
                          </m:r>
                        </m:sub>
                      </m:sSub>
                      <m:r>
                        <a:rPr lang="en-US" sz="1400" b="0" i="1" smtClean="0">
                          <a:latin typeface="Cambria Math" panose="02040503050406030204" pitchFamily="18" charset="0"/>
                          <a:cs typeface="Times New Roman" panose="02020603050405020304" pitchFamily="18" charset="0"/>
                        </a:rPr>
                        <m:t> −</m:t>
                      </m:r>
                      <m:sSubSup>
                        <m:sSubSupPr>
                          <m:ctrlPr>
                            <a:rPr lang="en-US" sz="1400" i="1" smtClean="0">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𝑒𝑛𝑒𝑟𝑔𝑦</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𝑑𝑖𝑠𝑝𝑎𝑡𝑐h</m:t>
                          </m:r>
                        </m:sup>
                      </m:sSubSup>
                      <m:r>
                        <a:rPr lang="en-US" sz="1400" i="1">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𝑡</m:t>
                          </m:r>
                        </m:e>
                        <m:sub>
                          <m:r>
                            <a:rPr lang="en-US" sz="1400" i="1">
                              <a:latin typeface="Cambria Math" panose="02040503050406030204" pitchFamily="18" charset="0"/>
                              <a:ea typeface="Cambria Math" panose="02040503050406030204" pitchFamily="18" charset="0"/>
                            </a:rPr>
                            <m:t>𝑒𝑛𝑒</m:t>
                          </m:r>
                        </m:sub>
                        <m:sup>
                          <m:r>
                            <a:rPr lang="en-US" sz="1400" b="0" i="1" smtClean="0">
                              <a:latin typeface="Cambria Math" panose="02040503050406030204" pitchFamily="18" charset="0"/>
                              <a:ea typeface="Cambria Math" panose="02040503050406030204" pitchFamily="18" charset="0"/>
                            </a:rPr>
                            <m:t>𝑅𝑈𝐶</m:t>
                          </m:r>
                        </m:sup>
                      </m:sSubSup>
                      <m:r>
                        <a:rPr lang="en-US" sz="1400" b="0" i="1" smtClean="0">
                          <a:latin typeface="Cambria Math" panose="02040503050406030204" pitchFamily="18" charset="0"/>
                          <a:ea typeface="Cambria Math" panose="02040503050406030204" pitchFamily="18" charset="0"/>
                        </a:rPr>
                        <m:t>−</m:t>
                      </m:r>
                      <m:nary>
                        <m:naryPr>
                          <m:chr m:val="∑"/>
                          <m:subHide m:val="on"/>
                          <m:supHide m:val="on"/>
                          <m:ctrlPr>
                            <a:rPr lang="en-US" sz="1400" b="0" i="1" smtClean="0">
                              <a:latin typeface="Cambria Math" panose="02040503050406030204" pitchFamily="18" charset="0"/>
                              <a:ea typeface="Cambria Math" panose="02040503050406030204" pitchFamily="18" charset="0"/>
                            </a:rPr>
                          </m:ctrlPr>
                        </m:naryPr>
                        <m:sub/>
                        <m:sup/>
                        <m:e>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b="0" i="1" smtClean="0">
                                  <a:latin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𝑡𝑦𝑝𝑒</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𝑝𝑟𝑜𝑐𝑢𝑟𝑒𝑑</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𝑢𝑝𝐴𝑆</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𝑡𝑦𝑝𝑒</m:t>
                              </m:r>
                            </m:sub>
                            <m:sup>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𝑅𝑈𝐶</m:t>
                              </m:r>
                            </m:sup>
                          </m:sSubSup>
                          <m:r>
                            <a:rPr lang="en-US" sz="14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mbria Math" panose="02040503050406030204" pitchFamily="18" charset="0"/>
                                  <a:cs typeface="Times New Roman" panose="02020603050405020304" pitchFamily="18" charset="0"/>
                                </a:rPr>
                                <m:t>𝐶𝑂𝑃𝑀𝑖𝑛𝑆𝑂𝐶</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h</m:t>
                              </m:r>
                            </m:sub>
                          </m:sSub>
                        </m:e>
                      </m:nary>
                    </m:oMath>
                  </m:oMathPara>
                </a14:m>
                <a:endParaRPr lang="en-US" sz="1600" dirty="0"/>
              </a:p>
              <a:p>
                <a:pPr>
                  <a:buAutoNum type="romanLcPeriod"/>
                </a:pPr>
                <a:r>
                  <a:rPr lang="en-US" sz="1800" dirty="0"/>
                  <a:t>COP MaxSOC check:</a:t>
                </a:r>
                <a:endParaRPr lang="en-US" sz="1400" i="1" dirty="0">
                  <a:latin typeface="Cambria Math" panose="02040503050406030204" pitchFamily="18" charset="0"/>
                  <a:cs typeface="Times New Roman" panose="02020603050405020304" pitchFamily="18" charset="0"/>
                </a:endParaRPr>
              </a:p>
              <a:p>
                <a:pPr marL="1257300" lvl="3" indent="0">
                  <a:buNone/>
                </a:pP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𝐶𝑂𝑃𝑃𝑙𝑎𝑛𝑛𝑒𝑑𝑆𝑂𝐶</m:t>
                        </m:r>
                      </m:e>
                      <m:sub>
                        <m:r>
                          <a:rPr lang="en-US" sz="1400" i="1">
                            <a:latin typeface="Cambria Math" panose="02040503050406030204" pitchFamily="18" charset="0"/>
                            <a:cs typeface="Times New Roman" panose="02020603050405020304" pitchFamily="18" charset="0"/>
                          </a:rPr>
                          <m:t>h</m:t>
                        </m:r>
                      </m:sub>
                    </m:sSub>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𝑒𝑛𝑒𝑟𝑔𝑦</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𝑑𝑖𝑠𝑝𝑎𝑡𝑐h</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𝑒𝑛𝑒</m:t>
                        </m:r>
                      </m:sub>
                      <m:sup>
                        <m:r>
                          <a:rPr lang="en-US" sz="1400" b="0" i="1" smtClean="0">
                            <a:latin typeface="Cambria Math" panose="02040503050406030204" pitchFamily="18" charset="0"/>
                            <a:cs typeface="Times New Roman" panose="02020603050405020304" pitchFamily="18" charset="0"/>
                          </a:rPr>
                          <m:t>𝑅𝑈𝐶</m:t>
                        </m:r>
                      </m:sup>
                    </m:sSubSup>
                    <m:r>
                      <a:rPr lang="en-US" sz="1400" b="0" i="1" smtClean="0">
                        <a:highlight>
                          <a:srgbClr val="FF0000"/>
                        </a:highlight>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𝑀𝑊</m:t>
                        </m:r>
                      </m:e>
                      <m:sub>
                        <m:r>
                          <a:rPr lang="en-US" sz="1400" i="1">
                            <a:latin typeface="Cambria Math" panose="02040503050406030204" pitchFamily="18" charset="0"/>
                            <a:cs typeface="Times New Roman" panose="02020603050405020304" pitchFamily="18" charset="0"/>
                          </a:rPr>
                          <m:t>𝑅𝑒𝑔𝐷𝑛</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h</m:t>
                        </m:r>
                      </m:sub>
                      <m:sup>
                        <m:r>
                          <a:rPr lang="en-US" sz="1400" b="0" i="1" smtClean="0">
                            <a:latin typeface="Cambria Math" panose="02040503050406030204" pitchFamily="18" charset="0"/>
                            <a:cs typeface="Times New Roman" panose="02020603050405020304" pitchFamily="18" charset="0"/>
                          </a:rPr>
                          <m:t>𝑝𝑟𝑜𝑐𝑢𝑟𝑒𝑑</m:t>
                        </m:r>
                      </m:sup>
                    </m:sSubSup>
                    <m:r>
                      <a:rPr lang="en-US" sz="1400" i="1">
                        <a:latin typeface="Cambria Math" panose="02040503050406030204" pitchFamily="18" charset="0"/>
                        <a:cs typeface="Times New Roman" panose="02020603050405020304" pitchFamily="18" charset="0"/>
                      </a:rPr>
                      <m:t>×∆</m:t>
                    </m:r>
                    <m:sSubSup>
                      <m:sSubSupPr>
                        <m:ctrlPr>
                          <a:rPr lang="en-US" sz="1400" i="1">
                            <a:latin typeface="Cambria Math" panose="02040503050406030204" pitchFamily="18" charset="0"/>
                            <a:cs typeface="Times New Roman" panose="02020603050405020304" pitchFamily="18" charset="0"/>
                          </a:rPr>
                        </m:ctrlPr>
                      </m:sSubSupPr>
                      <m:e>
                        <m:r>
                          <a:rPr lang="en-US" sz="1400" i="1">
                            <a:latin typeface="Cambria Math" panose="02040503050406030204" pitchFamily="18" charset="0"/>
                            <a:cs typeface="Times New Roman" panose="02020603050405020304" pitchFamily="18" charset="0"/>
                          </a:rPr>
                          <m:t>𝑡</m:t>
                        </m:r>
                      </m:e>
                      <m:sub>
                        <m:r>
                          <a:rPr lang="en-US" sz="1400" i="1">
                            <a:latin typeface="Cambria Math" panose="02040503050406030204" pitchFamily="18" charset="0"/>
                            <a:cs typeface="Times New Roman" panose="02020603050405020304" pitchFamily="18" charset="0"/>
                          </a:rPr>
                          <m:t>𝑅𝑒𝑔𝐷𝑛</m:t>
                        </m:r>
                      </m:sub>
                      <m:sup>
                        <m:r>
                          <a:rPr lang="en-US" sz="1400" b="0" i="1" smtClean="0">
                            <a:latin typeface="Cambria Math" panose="02040503050406030204" pitchFamily="18" charset="0"/>
                            <a:cs typeface="Times New Roman" panose="02020603050405020304" pitchFamily="18" charset="0"/>
                          </a:rPr>
                          <m:t>𝑅𝑈𝐶</m:t>
                        </m:r>
                      </m:sup>
                    </m:sSubSup>
                  </m:oMath>
                </a14:m>
                <a:r>
                  <a:rPr lang="en-US" sz="1400" i="1" dirty="0">
                    <a:latin typeface="Cambria Math" panose="02040503050406030204" pitchFamily="18" charset="0"/>
                    <a:cs typeface="Times New Roman" panose="02020603050405020304" pitchFamily="18" charset="0"/>
                  </a:rPr>
                  <a:t> </a:t>
                </a:r>
                <a14:m>
                  <m:oMath xmlns:m="http://schemas.openxmlformats.org/officeDocument/2006/math">
                    <m:r>
                      <a:rPr lang="en-US" sz="1400" i="1">
                        <a:latin typeface="Cambria Math" panose="02040503050406030204" pitchFamily="18" charset="0"/>
                        <a:cs typeface="Times New Roman" panose="02020603050405020304" pitchFamily="18" charset="0"/>
                      </a:rPr>
                      <m:t>≤</m:t>
                    </m:r>
                    <m:sSub>
                      <m:sSubPr>
                        <m:ctrlPr>
                          <a:rPr lang="en-US"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mbria Math" panose="02040503050406030204" pitchFamily="18" charset="0"/>
                            <a:cs typeface="Times New Roman" panose="02020603050405020304" pitchFamily="18" charset="0"/>
                          </a:rPr>
                          <m:t>𝐶𝑂𝑃𝑀</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𝑎𝑥</m:t>
                        </m:r>
                        <m:r>
                          <a:rPr lang="en-US" sz="1400" i="1">
                            <a:latin typeface="Cambria Math" panose="02040503050406030204" pitchFamily="18" charset="0"/>
                            <a:ea typeface="Cambria Math" panose="02040503050406030204" pitchFamily="18" charset="0"/>
                            <a:cs typeface="Times New Roman" panose="02020603050405020304" pitchFamily="18" charset="0"/>
                          </a:rPr>
                          <m:t>𝑆𝑂𝐶</m:t>
                        </m:r>
                      </m:e>
                      <m:sub>
                        <m:r>
                          <a:rPr lang="en-US" sz="1400" i="1">
                            <a:latin typeface="Cambria Math" panose="02040503050406030204" pitchFamily="18" charset="0"/>
                            <a:ea typeface="Cambria Math" panose="02040503050406030204" pitchFamily="18" charset="0"/>
                            <a:cs typeface="Times New Roman" panose="02020603050405020304" pitchFamily="18" charset="0"/>
                          </a:rPr>
                          <m:t>h</m:t>
                        </m:r>
                      </m:sub>
                    </m:sSub>
                  </m:oMath>
                </a14:m>
                <a:endParaRPr lang="en-US" sz="1400" i="1" dirty="0">
                  <a:latin typeface="Cambria Math" panose="02040503050406030204" pitchFamily="18" charset="0"/>
                  <a:cs typeface="Times New Roman" panose="02020603050405020304" pitchFamily="18" charset="0"/>
                </a:endParaRPr>
              </a:p>
              <a:p>
                <a:pPr marL="400050" lvl="1" indent="0">
                  <a:buNone/>
                </a:pPr>
                <a:endParaRPr lang="en-US" sz="1600" dirty="0"/>
              </a:p>
              <a:p>
                <a:pPr marL="0" indent="0">
                  <a:buNone/>
                </a:pPr>
                <a:r>
                  <a:rPr lang="en-US" sz="1600" dirty="0"/>
                  <a:t>Note 1: For simplicity, assumed 100% Charging/Discharging efficiency</a:t>
                </a:r>
              </a:p>
              <a:p>
                <a:pPr marL="0" indent="0">
                  <a:buNone/>
                </a:pPr>
                <a:r>
                  <a:rPr lang="en-US" sz="1600" dirty="0"/>
                  <a:t>Note 2: </a:t>
                </a:r>
                <a14:m>
                  <m:oMath xmlns:m="http://schemas.openxmlformats.org/officeDocument/2006/math">
                    <m:sSubSup>
                      <m:sSubSupPr>
                        <m:ctrlPr>
                          <a:rPr lang="en-US" sz="1600" i="1" smtClean="0">
                            <a:latin typeface="Cambria Math" panose="02040503050406030204" pitchFamily="18" charset="0"/>
                            <a:cs typeface="Times New Roman" panose="02020603050405020304" pitchFamily="18" charset="0"/>
                          </a:rPr>
                        </m:ctrlPr>
                      </m:sSubSupPr>
                      <m:e>
                        <m:r>
                          <a:rPr lang="en-US" sz="1600" i="1">
                            <a:latin typeface="Cambria Math" panose="02040503050406030204" pitchFamily="18" charset="0"/>
                            <a:cs typeface="Times New Roman" panose="02020603050405020304" pitchFamily="18" charset="0"/>
                          </a:rPr>
                          <m:t>𝑀𝑊</m:t>
                        </m:r>
                      </m:e>
                      <m:sub>
                        <m:r>
                          <a:rPr lang="en-US" sz="1600" b="0" i="1" smtClean="0">
                            <a:latin typeface="Cambria Math" panose="02040503050406030204" pitchFamily="18" charset="0"/>
                            <a:cs typeface="Times New Roman" panose="02020603050405020304" pitchFamily="18" charset="0"/>
                          </a:rPr>
                          <m:t>𝑒𝑛𝑒𝑟𝑔𝑦</m:t>
                        </m:r>
                      </m:sub>
                      <m:sup>
                        <m:r>
                          <a:rPr lang="en-US" sz="1600" i="1">
                            <a:latin typeface="Cambria Math" panose="02040503050406030204" pitchFamily="18" charset="0"/>
                            <a:cs typeface="Times New Roman" panose="02020603050405020304" pitchFamily="18" charset="0"/>
                          </a:rPr>
                          <m:t>𝐴𝑤𝑎𝑟𝑑</m:t>
                        </m:r>
                      </m:sup>
                    </m:sSubSup>
                    <m:r>
                      <a:rPr lang="en-US" sz="1600" i="1">
                        <a:latin typeface="Cambria Math" panose="02040503050406030204" pitchFamily="18" charset="0"/>
                        <a:cs typeface="Times New Roman" panose="02020603050405020304" pitchFamily="18" charset="0"/>
                      </a:rPr>
                      <m:t> </m:t>
                    </m:r>
                    <m:r>
                      <a:rPr lang="en-US" sz="1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600" dirty="0"/>
                  <a:t> : Discharging ESR Base Point</a:t>
                </a:r>
              </a:p>
              <a:p>
                <a:pPr marL="0" indent="0">
                  <a:buNone/>
                </a:pPr>
                <a:r>
                  <a:rPr lang="en-US" sz="1600" dirty="0"/>
                  <a:t>Note 3: </a:t>
                </a:r>
                <a14:m>
                  <m:oMath xmlns:m="http://schemas.openxmlformats.org/officeDocument/2006/math">
                    <m:sSubSup>
                      <m:sSubSupPr>
                        <m:ctrlPr>
                          <a:rPr lang="en-US" sz="1600" i="1" smtClean="0">
                            <a:latin typeface="Cambria Math" panose="02040503050406030204" pitchFamily="18" charset="0"/>
                            <a:cs typeface="Times New Roman" panose="02020603050405020304" pitchFamily="18" charset="0"/>
                          </a:rPr>
                        </m:ctrlPr>
                      </m:sSubSupPr>
                      <m:e>
                        <m:r>
                          <a:rPr lang="en-US" sz="1600" i="1">
                            <a:latin typeface="Cambria Math" panose="02040503050406030204" pitchFamily="18" charset="0"/>
                            <a:cs typeface="Times New Roman" panose="02020603050405020304" pitchFamily="18" charset="0"/>
                          </a:rPr>
                          <m:t>𝑀𝑊</m:t>
                        </m:r>
                      </m:e>
                      <m:sub>
                        <m:r>
                          <a:rPr lang="en-US" sz="1600" b="0" i="1" smtClean="0">
                            <a:latin typeface="Cambria Math" panose="02040503050406030204" pitchFamily="18" charset="0"/>
                            <a:cs typeface="Times New Roman" panose="02020603050405020304" pitchFamily="18" charset="0"/>
                          </a:rPr>
                          <m:t>𝑒𝑛𝑒𝑟𝑔𝑦</m:t>
                        </m:r>
                      </m:sub>
                      <m:sup>
                        <m:r>
                          <a:rPr lang="en-US" sz="1600" i="1">
                            <a:latin typeface="Cambria Math" panose="02040503050406030204" pitchFamily="18" charset="0"/>
                            <a:cs typeface="Times New Roman" panose="02020603050405020304" pitchFamily="18" charset="0"/>
                          </a:rPr>
                          <m:t>𝐴𝑤𝑎𝑟𝑑</m:t>
                        </m:r>
                      </m:sup>
                    </m:sSubSup>
                    <m:r>
                      <a:rPr lang="en-US" sz="1600" i="1">
                        <a:latin typeface="Cambria Math" panose="02040503050406030204" pitchFamily="18" charset="0"/>
                        <a:cs typeface="Times New Roman" panose="02020603050405020304" pitchFamily="18" charset="0"/>
                      </a:rPr>
                      <m:t> </m:t>
                    </m:r>
                    <m:r>
                      <a:rPr lang="en-US" sz="1600" i="1" smtClean="0">
                        <a:latin typeface="Cambria Math" panose="02040503050406030204" pitchFamily="18" charset="0"/>
                        <a:ea typeface="Cambria Math" panose="02040503050406030204" pitchFamily="18" charset="0"/>
                        <a:cs typeface="Times New Roman" panose="02020603050405020304" pitchFamily="18" charset="0"/>
                      </a:rPr>
                      <m:t>&lt;</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600" dirty="0"/>
                  <a:t> : Charging ESR Base Point</a:t>
                </a:r>
              </a:p>
              <a:p>
                <a:pPr marL="0" indent="0">
                  <a:buNone/>
                </a:pPr>
                <a:r>
                  <a:rPr lang="en-US" sz="1600" dirty="0"/>
                  <a:t>Note 4: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𝐾𝑑</m:t>
                        </m:r>
                      </m:e>
                      <m:sub>
                        <m:r>
                          <a:rPr lang="en-US" sz="1600" b="0" i="1" smtClean="0">
                            <a:latin typeface="Cambria Math" panose="02040503050406030204" pitchFamily="18" charset="0"/>
                            <a:cs typeface="Times New Roman" panose="02020603050405020304" pitchFamily="18" charset="0"/>
                          </a:rPr>
                          <m:t>𝑢𝑝𝐴𝑆</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𝑡𝑦𝑝𝑒</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h</m:t>
                        </m:r>
                      </m:sub>
                    </m:sSub>
                  </m:oMath>
                </a14:m>
                <a:r>
                  <a:rPr lang="en-US" sz="1600" dirty="0"/>
                  <a:t> and </a:t>
                </a:r>
                <a14:m>
                  <m:oMath xmlns:m="http://schemas.openxmlformats.org/officeDocument/2006/math">
                    <m:sSub>
                      <m:sSubPr>
                        <m:ctrlPr>
                          <a:rPr lang="en-US" sz="1600" i="1">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cs typeface="Times New Roman" panose="02020603050405020304" pitchFamily="18" charset="0"/>
                          </a:rPr>
                          <m:t>𝐾𝑑</m:t>
                        </m:r>
                      </m:e>
                      <m:sub>
                        <m:r>
                          <a:rPr lang="en-US" sz="1600" i="1">
                            <a:latin typeface="Cambria Math" panose="02040503050406030204" pitchFamily="18" charset="0"/>
                            <a:cs typeface="Times New Roman" panose="02020603050405020304" pitchFamily="18" charset="0"/>
                          </a:rPr>
                          <m:t>𝑢𝑝𝐴𝑆</m:t>
                        </m:r>
                        <m:r>
                          <a:rPr lang="en-US" sz="1600" i="1">
                            <a:latin typeface="Cambria Math" panose="02040503050406030204" pitchFamily="18" charset="0"/>
                            <a:cs typeface="Times New Roman" panose="02020603050405020304" pitchFamily="18" charset="0"/>
                          </a:rPr>
                          <m:t>−</m:t>
                        </m:r>
                        <m:r>
                          <a:rPr lang="en-US" sz="1600" i="1">
                            <a:latin typeface="Cambria Math" panose="02040503050406030204" pitchFamily="18" charset="0"/>
                            <a:cs typeface="Times New Roman" panose="02020603050405020304" pitchFamily="18" charset="0"/>
                          </a:rPr>
                          <m:t>𝑡𝑦𝑝𝑒</m:t>
                        </m:r>
                        <m:r>
                          <a:rPr lang="en-US" sz="1600" i="1">
                            <a:latin typeface="Cambria Math" panose="02040503050406030204" pitchFamily="18" charset="0"/>
                            <a:cs typeface="Times New Roman" panose="02020603050405020304" pitchFamily="18" charset="0"/>
                          </a:rPr>
                          <m:t>,</m:t>
                        </m:r>
                        <m:r>
                          <a:rPr lang="en-US" sz="1600" i="1">
                            <a:latin typeface="Cambria Math" panose="02040503050406030204" pitchFamily="18" charset="0"/>
                            <a:cs typeface="Times New Roman" panose="02020603050405020304" pitchFamily="18" charset="0"/>
                          </a:rPr>
                          <m:t>h</m:t>
                        </m:r>
                      </m:sub>
                    </m:sSub>
                  </m:oMath>
                </a14:m>
                <a:r>
                  <a:rPr lang="en-US" sz="1600" dirty="0"/>
                  <a:t> are deployment factors (hourly values between 0 and 1)</a:t>
                </a:r>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5B1FD249-FC30-4C99-921A-16F9590299EA}"/>
                  </a:ext>
                </a:extLst>
              </p:cNvPr>
              <p:cNvSpPr>
                <a:spLocks noGrp="1" noRot="1" noChangeAspect="1" noMove="1" noResize="1" noEditPoints="1" noAdjustHandles="1" noChangeArrowheads="1" noChangeShapeType="1" noTextEdit="1"/>
              </p:cNvSpPr>
              <p:nvPr>
                <p:ph idx="1"/>
              </p:nvPr>
            </p:nvSpPr>
            <p:spPr>
              <a:blipFill>
                <a:blip r:embed="rId3"/>
                <a:stretch>
                  <a:fillRect l="-429" t="-602" b="-577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51</a:t>
            </a:fld>
            <a:endParaRPr lang="en-US" dirty="0"/>
          </a:p>
        </p:txBody>
      </p:sp>
    </p:spTree>
    <p:extLst>
      <p:ext uri="{BB962C8B-B14F-4D97-AF65-F5344CB8AC3E}">
        <p14:creationId xmlns:p14="http://schemas.microsoft.com/office/powerpoint/2010/main" val="3333995063"/>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2400" dirty="0"/>
              <a:t>RTC+B RUC: ESR SOC Accounting</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800" dirty="0"/>
              <a:t>RUC Capacity Short Calculation</a:t>
            </a:r>
          </a:p>
          <a:p>
            <a:pPr marL="0" indent="0">
              <a:buNone/>
            </a:pPr>
            <a:endParaRPr lang="en-US" sz="1800" dirty="0"/>
          </a:p>
          <a:p>
            <a:pPr marL="400050" lvl="1" indent="0">
              <a:buNone/>
            </a:pPr>
            <a:r>
              <a:rPr lang="en-US" sz="1600" dirty="0"/>
              <a:t>The current RTC+B RUC Short calculation will be modified for ESRs such that energy and AS (by type) duration requirements will be factored into calculating the ESR MW capability instead of just using the ESR’s HSL</a:t>
            </a:r>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52</a:t>
            </a:fld>
            <a:endParaRPr lang="en-US" dirty="0"/>
          </a:p>
        </p:txBody>
      </p:sp>
    </p:spTree>
    <p:extLst>
      <p:ext uri="{BB962C8B-B14F-4D97-AF65-F5344CB8AC3E}">
        <p14:creationId xmlns:p14="http://schemas.microsoft.com/office/powerpoint/2010/main" val="2752339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02BAB6-B177-FDF2-5702-BF547F347A32}"/>
              </a:ext>
            </a:extLst>
          </p:cNvPr>
          <p:cNvSpPr>
            <a:spLocks noGrp="1"/>
          </p:cNvSpPr>
          <p:nvPr>
            <p:ph type="sldNum" sz="quarter" idx="4"/>
          </p:nvPr>
        </p:nvSpPr>
        <p:spPr/>
        <p:txBody>
          <a:bodyPr/>
          <a:lstStyle/>
          <a:p>
            <a:fld id="{1D93BD3E-1E9A-4970-A6F7-E7AC52762E0C}" type="slidenum">
              <a:rPr lang="en-US" smtClean="0"/>
              <a:pPr/>
              <a:t>53</a:t>
            </a:fld>
            <a:endParaRPr lang="en-US" dirty="0"/>
          </a:p>
        </p:txBody>
      </p:sp>
      <p:sp>
        <p:nvSpPr>
          <p:cNvPr id="5" name="Content Placeholder 4">
            <a:extLst>
              <a:ext uri="{FF2B5EF4-FFF2-40B4-BE49-F238E27FC236}">
                <a16:creationId xmlns:a16="http://schemas.microsoft.com/office/drawing/2014/main" id="{033609B8-5811-A41F-4C26-5738A7508DBF}"/>
              </a:ext>
            </a:extLst>
          </p:cNvPr>
          <p:cNvSpPr>
            <a:spLocks noGrp="1"/>
          </p:cNvSpPr>
          <p:nvPr>
            <p:ph idx="16"/>
          </p:nvPr>
        </p:nvSpPr>
        <p:spPr/>
        <p:txBody>
          <a:bodyPr/>
          <a:lstStyle/>
          <a:p>
            <a:r>
              <a:rPr lang="en-US" dirty="0"/>
              <a:t>ESR AS Telemetry Change</a:t>
            </a:r>
          </a:p>
        </p:txBody>
      </p:sp>
    </p:spTree>
    <p:extLst>
      <p:ext uri="{BB962C8B-B14F-4D97-AF65-F5344CB8AC3E}">
        <p14:creationId xmlns:p14="http://schemas.microsoft.com/office/powerpoint/2010/main" val="283792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1FE9-54D9-0CCE-E400-015377559CD4}"/>
              </a:ext>
            </a:extLst>
          </p:cNvPr>
          <p:cNvSpPr>
            <a:spLocks noGrp="1"/>
          </p:cNvSpPr>
          <p:nvPr>
            <p:ph type="title"/>
          </p:nvPr>
        </p:nvSpPr>
        <p:spPr/>
        <p:txBody>
          <a:bodyPr/>
          <a:lstStyle/>
          <a:p>
            <a:r>
              <a:rPr lang="en-US" dirty="0"/>
              <a:t>Additional Example Details</a:t>
            </a:r>
          </a:p>
        </p:txBody>
      </p:sp>
      <p:sp>
        <p:nvSpPr>
          <p:cNvPr id="3" name="Content Placeholder 2">
            <a:extLst>
              <a:ext uri="{FF2B5EF4-FFF2-40B4-BE49-F238E27FC236}">
                <a16:creationId xmlns:a16="http://schemas.microsoft.com/office/drawing/2014/main" id="{34D96D97-0398-7816-3480-83C99368C154}"/>
              </a:ext>
            </a:extLst>
          </p:cNvPr>
          <p:cNvSpPr>
            <a:spLocks noGrp="1"/>
          </p:cNvSpPr>
          <p:nvPr>
            <p:ph idx="1"/>
          </p:nvPr>
        </p:nvSpPr>
        <p:spPr/>
        <p:txBody>
          <a:bodyPr/>
          <a:lstStyle/>
          <a:p>
            <a:r>
              <a:rPr lang="en-US" sz="1400" dirty="0"/>
              <a:t>Following slides will show an example discussing the use of dynamic participation factors during a regulation Up Deployment while maintaining Regulation Up Responsibility on the ESR-GR.</a:t>
            </a:r>
          </a:p>
          <a:p>
            <a:endParaRPr lang="en-US" sz="1400" dirty="0"/>
          </a:p>
          <a:p>
            <a:r>
              <a:rPr lang="en-US" sz="1400" dirty="0"/>
              <a:t>ESR Details:</a:t>
            </a:r>
          </a:p>
          <a:p>
            <a:pPr lvl="1"/>
            <a:r>
              <a:rPr lang="en-US" sz="1400" dirty="0"/>
              <a:t>ESR HSL/MPC = =/-100 MW</a:t>
            </a:r>
          </a:p>
          <a:p>
            <a:pPr lvl="1"/>
            <a:r>
              <a:rPr lang="en-US" sz="1400" dirty="0"/>
              <a:t>ESR-Regulation Up Responsibility = 125 MW</a:t>
            </a:r>
          </a:p>
          <a:p>
            <a:pPr lvl="1"/>
            <a:r>
              <a:rPr lang="en-US" sz="1400" dirty="0"/>
              <a:t>ESR-Regulation Down Responsibility = 22 MW</a:t>
            </a:r>
          </a:p>
          <a:p>
            <a:pPr lvl="1"/>
            <a:r>
              <a:rPr lang="en-US" sz="1400" dirty="0"/>
              <a:t>ESR-GR HASL = 0 MW</a:t>
            </a:r>
          </a:p>
          <a:p>
            <a:pPr lvl="1"/>
            <a:r>
              <a:rPr lang="en-US" sz="1400" dirty="0"/>
              <a:t>ESR-CLR HASL = -78MW</a:t>
            </a:r>
          </a:p>
          <a:p>
            <a:pPr lvl="1"/>
            <a:r>
              <a:rPr lang="en-US" sz="1400" dirty="0"/>
              <a:t>ESR-GR LASL = 0 MW</a:t>
            </a:r>
          </a:p>
          <a:p>
            <a:pPr lvl="1"/>
            <a:r>
              <a:rPr lang="en-US" sz="1400" dirty="0"/>
              <a:t>ESR-CLR LASL = -25 MW </a:t>
            </a:r>
          </a:p>
          <a:p>
            <a:pPr lvl="1"/>
            <a:r>
              <a:rPr lang="en-US" sz="1400" dirty="0"/>
              <a:t>ESR-GR BP = 0 MW</a:t>
            </a:r>
          </a:p>
          <a:p>
            <a:pPr lvl="1"/>
            <a:r>
              <a:rPr lang="en-US" sz="1400" dirty="0"/>
              <a:t>ESR-CLR BP = -25 MW satisfying LASL requirements and changes charging to -30MW followed by -78 MW</a:t>
            </a:r>
          </a:p>
          <a:p>
            <a:pPr lvl="1"/>
            <a:r>
              <a:rPr lang="en-US" sz="1400" dirty="0"/>
              <a:t>As the ESR-CLR UDBP begins to ramp to meet the new charging BPs the participation factors for the GR and CLR adjust to represent the portion of regulation being provided from </a:t>
            </a:r>
            <a:r>
              <a:rPr lang="en-US" sz="1400"/>
              <a:t>each side. </a:t>
            </a:r>
            <a:endParaRPr lang="en-US" sz="1400" dirty="0"/>
          </a:p>
          <a:p>
            <a:pPr lvl="1"/>
            <a:r>
              <a:rPr lang="en-US" sz="1400" dirty="0"/>
              <a:t>The Regulation Up Responsibility is not moved at any time. </a:t>
            </a:r>
          </a:p>
          <a:p>
            <a:endParaRPr lang="en-US" sz="1400" dirty="0"/>
          </a:p>
          <a:p>
            <a:endParaRPr lang="en-US" dirty="0"/>
          </a:p>
          <a:p>
            <a:endParaRPr lang="en-US" dirty="0"/>
          </a:p>
        </p:txBody>
      </p:sp>
      <p:sp>
        <p:nvSpPr>
          <p:cNvPr id="4" name="Slide Number Placeholder 3">
            <a:extLst>
              <a:ext uri="{FF2B5EF4-FFF2-40B4-BE49-F238E27FC236}">
                <a16:creationId xmlns:a16="http://schemas.microsoft.com/office/drawing/2014/main" id="{3B1BC171-194E-2CD7-8E0C-5E4C84734DC1}"/>
              </a:ext>
            </a:extLst>
          </p:cNvPr>
          <p:cNvSpPr>
            <a:spLocks noGrp="1"/>
          </p:cNvSpPr>
          <p:nvPr>
            <p:ph type="sldNum" sz="quarter" idx="4"/>
          </p:nvPr>
        </p:nvSpPr>
        <p:spPr/>
        <p:txBody>
          <a:bodyPr/>
          <a:lstStyle/>
          <a:p>
            <a:fld id="{1D93BD3E-1E9A-4970-A6F7-E7AC52762E0C}" type="slidenum">
              <a:rPr lang="en-US" smtClean="0"/>
              <a:pPr/>
              <a:t>54</a:t>
            </a:fld>
            <a:endParaRPr lang="en-US" dirty="0"/>
          </a:p>
        </p:txBody>
      </p:sp>
    </p:spTree>
    <p:extLst>
      <p:ext uri="{BB962C8B-B14F-4D97-AF65-F5344CB8AC3E}">
        <p14:creationId xmlns:p14="http://schemas.microsoft.com/office/powerpoint/2010/main" val="2452541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079C-7889-67D7-F75C-15122675A097}"/>
              </a:ext>
            </a:extLst>
          </p:cNvPr>
          <p:cNvSpPr>
            <a:spLocks noGrp="1"/>
          </p:cNvSpPr>
          <p:nvPr>
            <p:ph type="title"/>
          </p:nvPr>
        </p:nvSpPr>
        <p:spPr/>
        <p:txBody>
          <a:bodyPr/>
          <a:lstStyle/>
          <a:p>
            <a:r>
              <a:rPr lang="en-US" dirty="0"/>
              <a:t>Additional Example Image</a:t>
            </a:r>
          </a:p>
        </p:txBody>
      </p:sp>
      <p:sp>
        <p:nvSpPr>
          <p:cNvPr id="4" name="Slide Number Placeholder 3">
            <a:extLst>
              <a:ext uri="{FF2B5EF4-FFF2-40B4-BE49-F238E27FC236}">
                <a16:creationId xmlns:a16="http://schemas.microsoft.com/office/drawing/2014/main" id="{82E25CEC-B42B-3701-2E79-DF2649CD6912}"/>
              </a:ext>
            </a:extLst>
          </p:cNvPr>
          <p:cNvSpPr>
            <a:spLocks noGrp="1"/>
          </p:cNvSpPr>
          <p:nvPr>
            <p:ph type="sldNum" sz="quarter" idx="4"/>
          </p:nvPr>
        </p:nvSpPr>
        <p:spPr/>
        <p:txBody>
          <a:bodyPr/>
          <a:lstStyle/>
          <a:p>
            <a:fld id="{1D93BD3E-1E9A-4970-A6F7-E7AC52762E0C}" type="slidenum">
              <a:rPr lang="en-US" smtClean="0"/>
              <a:pPr/>
              <a:t>55</a:t>
            </a:fld>
            <a:endParaRPr lang="en-US" dirty="0"/>
          </a:p>
        </p:txBody>
      </p:sp>
      <p:pic>
        <p:nvPicPr>
          <p:cNvPr id="6" name="Content Placeholder 5">
            <a:extLst>
              <a:ext uri="{FF2B5EF4-FFF2-40B4-BE49-F238E27FC236}">
                <a16:creationId xmlns:a16="http://schemas.microsoft.com/office/drawing/2014/main" id="{B3D7225D-1AF8-B5E5-EDC8-8E957604CBCA}"/>
              </a:ext>
            </a:extLst>
          </p:cNvPr>
          <p:cNvPicPr>
            <a:picLocks noGrp="1" noChangeAspect="1"/>
          </p:cNvPicPr>
          <p:nvPr>
            <p:ph idx="1"/>
          </p:nvPr>
        </p:nvPicPr>
        <p:blipFill>
          <a:blip r:embed="rId4"/>
          <a:stretch>
            <a:fillRect/>
          </a:stretch>
        </p:blipFill>
        <p:spPr>
          <a:xfrm>
            <a:off x="304800" y="1057013"/>
            <a:ext cx="8534400" cy="5033393"/>
          </a:xfrm>
          <a:prstGeom prst="rect">
            <a:avLst/>
          </a:prstGeom>
        </p:spPr>
      </p:pic>
    </p:spTree>
    <p:extLst>
      <p:ext uri="{BB962C8B-B14F-4D97-AF65-F5344CB8AC3E}">
        <p14:creationId xmlns:p14="http://schemas.microsoft.com/office/powerpoint/2010/main" val="113604905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263E-77D8-425D-AEF3-5CDF6CE3F838}"/>
              </a:ext>
            </a:extLst>
          </p:cNvPr>
          <p:cNvSpPr>
            <a:spLocks noGrp="1"/>
          </p:cNvSpPr>
          <p:nvPr>
            <p:ph type="title"/>
          </p:nvPr>
        </p:nvSpPr>
        <p:spPr/>
        <p:txBody>
          <a:bodyPr/>
          <a:lstStyle/>
          <a:p>
            <a:r>
              <a:rPr lang="en-US" sz="1600" dirty="0"/>
              <a:t>Current Operating Plan (COP) &amp; Reliability Unit Commitment (RUC) Changes</a:t>
            </a:r>
          </a:p>
        </p:txBody>
      </p:sp>
      <p:sp>
        <p:nvSpPr>
          <p:cNvPr id="3" name="Content Placeholder 2">
            <a:extLst>
              <a:ext uri="{FF2B5EF4-FFF2-40B4-BE49-F238E27FC236}">
                <a16:creationId xmlns:a16="http://schemas.microsoft.com/office/drawing/2014/main" id="{5B1FD249-FC30-4C99-921A-16F9590299EA}"/>
              </a:ext>
            </a:extLst>
          </p:cNvPr>
          <p:cNvSpPr>
            <a:spLocks noGrp="1"/>
          </p:cNvSpPr>
          <p:nvPr>
            <p:ph idx="1"/>
          </p:nvPr>
        </p:nvSpPr>
        <p:spPr/>
        <p:txBody>
          <a:bodyPr/>
          <a:lstStyle/>
          <a:p>
            <a:pPr marL="0" indent="0">
              <a:buNone/>
            </a:pPr>
            <a:r>
              <a:rPr lang="en-US" sz="1400" b="1" i="1" dirty="0">
                <a:solidFill>
                  <a:schemeClr val="accent6"/>
                </a:solidFill>
              </a:rPr>
              <a:t>Protocol Section: 3.9.1, 5.5.2</a:t>
            </a:r>
          </a:p>
          <a:p>
            <a:pPr marL="0" indent="0">
              <a:buNone/>
            </a:pPr>
            <a:r>
              <a:rPr lang="en-US" sz="1400" b="1" dirty="0">
                <a:solidFill>
                  <a:schemeClr val="accent1"/>
                </a:solidFill>
              </a:rPr>
              <a:t>Today’s Issue: </a:t>
            </a:r>
            <a:r>
              <a:rPr lang="en-US" sz="1400" dirty="0"/>
              <a:t>ERCOT’s lookahead studies such as Reliability Unit Commitment (RUC) treat an ESR-GR like any other Generation Resource. The HASL used in RUC study to meet Load Forecast is calculated from the ESR-GR’s COP HSL and COP AS responsibilities. If HASL &gt; 0, then RUC study can dispatch the ESR-GR. There are scenarios where RUC study dispatches ESR-GR for energy when HASL&gt;0 but the ESR may not have sufficient energy to discharge for energy as well as provide its AS responsibility.</a:t>
            </a:r>
          </a:p>
          <a:p>
            <a:pPr marL="0" indent="0">
              <a:buNone/>
            </a:pPr>
            <a:endParaRPr lang="en-US" sz="700" dirty="0"/>
          </a:p>
          <a:p>
            <a:pPr marL="0" indent="0">
              <a:buNone/>
            </a:pPr>
            <a:r>
              <a:rPr lang="en-US" sz="1400" b="1" dirty="0">
                <a:solidFill>
                  <a:schemeClr val="accent1"/>
                </a:solidFill>
              </a:rPr>
              <a:t>Proposed Change: </a:t>
            </a:r>
          </a:p>
          <a:p>
            <a:pPr marL="342900" indent="-342900">
              <a:buFont typeface="+mj-lt"/>
              <a:buAutoNum type="alphaLcParenR"/>
            </a:pPr>
            <a:r>
              <a:rPr lang="en-US" sz="1400" dirty="0"/>
              <a:t>For ESR-GR add the following three (3) new fields in COP</a:t>
            </a:r>
          </a:p>
          <a:p>
            <a:pPr marL="801688" indent="-342900">
              <a:buFont typeface="+mj-lt"/>
              <a:buAutoNum type="arabicPeriod"/>
            </a:pPr>
            <a:r>
              <a:rPr lang="en-US" sz="1400" dirty="0" err="1"/>
              <a:t>MinSOC</a:t>
            </a:r>
            <a:r>
              <a:rPr lang="en-US" sz="1400" dirty="0"/>
              <a:t>: Minimum Operating SOC for given hour</a:t>
            </a:r>
          </a:p>
          <a:p>
            <a:pPr marL="801688" indent="-342900">
              <a:buFont typeface="+mj-lt"/>
              <a:buAutoNum type="arabicPeriod"/>
            </a:pPr>
            <a:r>
              <a:rPr lang="en-US" sz="1400" dirty="0" err="1"/>
              <a:t>MaxSOC</a:t>
            </a:r>
            <a:r>
              <a:rPr lang="en-US" sz="1400" dirty="0"/>
              <a:t>: Maximum Operating SOC for given hour</a:t>
            </a:r>
          </a:p>
          <a:p>
            <a:pPr marL="801688" indent="-342900">
              <a:buFont typeface="+mj-lt"/>
              <a:buAutoNum type="arabicPeriod"/>
            </a:pPr>
            <a:r>
              <a:rPr lang="en-US" sz="1400" dirty="0" err="1"/>
              <a:t>PlannedSOC</a:t>
            </a:r>
            <a:r>
              <a:rPr lang="en-US" sz="1400" dirty="0"/>
              <a:t>: Planned (target) SOC at the beginning of given hour</a:t>
            </a:r>
          </a:p>
          <a:p>
            <a:pPr marL="342900" indent="-342900">
              <a:buFont typeface="+mj-lt"/>
              <a:buAutoNum type="alphaLcParenR" startAt="2"/>
            </a:pPr>
            <a:r>
              <a:rPr lang="en-US" sz="1400" dirty="0"/>
              <a:t>Add the following COP submission validations,</a:t>
            </a:r>
          </a:p>
          <a:p>
            <a:pPr marL="801688" lvl="2" indent="-342900">
              <a:buFont typeface="+mj-lt"/>
              <a:buAutoNum type="arabicPeriod"/>
            </a:pPr>
            <a:r>
              <a:rPr lang="en-US" sz="1400" dirty="0"/>
              <a:t>MinSOC &lt;= Planned SOC &lt;= MaxSOC</a:t>
            </a:r>
          </a:p>
          <a:p>
            <a:pPr marL="801688" lvl="2" indent="-342900">
              <a:buFont typeface="+mj-lt"/>
              <a:buAutoNum type="arabicPeriod"/>
            </a:pPr>
            <a:r>
              <a:rPr lang="en-US" sz="1400" dirty="0"/>
              <a:t>MinSOC must be greater than or equal to the registered nameplate MinSOC</a:t>
            </a:r>
          </a:p>
          <a:p>
            <a:pPr marL="801688" lvl="2" indent="-342900">
              <a:buFont typeface="+mj-lt"/>
              <a:buAutoNum type="arabicPeriod"/>
            </a:pPr>
            <a:r>
              <a:rPr lang="en-US" sz="1400" dirty="0"/>
              <a:t>MaxSOC must be less than or equal to the registered nameplate MaxSOC</a:t>
            </a:r>
          </a:p>
          <a:p>
            <a:pPr marL="342900" indent="-342900">
              <a:buFont typeface="+mj-lt"/>
              <a:buAutoNum type="alphaLcParenR" startAt="3"/>
            </a:pPr>
            <a:r>
              <a:rPr lang="en-US" sz="1400" dirty="0"/>
              <a:t>Changes to RUC in the Interim Period:</a:t>
            </a:r>
          </a:p>
          <a:p>
            <a:pPr marL="801688">
              <a:buFont typeface="+mj-lt"/>
              <a:buAutoNum type="arabicPeriod"/>
            </a:pPr>
            <a:r>
              <a:rPr lang="en-US" sz="1400" dirty="0"/>
              <a:t>In RUC pre-processing, discount COP </a:t>
            </a:r>
            <a:r>
              <a:rPr lang="en-US" sz="1400" dirty="0" err="1"/>
              <a:t>PlannedSOC</a:t>
            </a:r>
            <a:r>
              <a:rPr lang="en-US" sz="1400" dirty="0"/>
              <a:t> by the energy required to support AS responsibilities in the COP</a:t>
            </a:r>
          </a:p>
          <a:p>
            <a:pPr marL="801688">
              <a:buFont typeface="+mj-lt"/>
              <a:buAutoNum type="arabicPeriod"/>
            </a:pPr>
            <a:r>
              <a:rPr lang="en-US" sz="1400" dirty="0"/>
              <a:t>If there is any excess SOC remaining, then use that to calculate effective HASL for the ESR-GR, otherwise do not allow ESR-GR to be dispatched for energy in the RUC study.</a:t>
            </a:r>
          </a:p>
          <a:p>
            <a:pPr marL="801688">
              <a:buFont typeface="+mj-lt"/>
              <a:buAutoNum type="arabicPeriod"/>
            </a:pPr>
            <a:endParaRPr lang="en-US" sz="700" dirty="0"/>
          </a:p>
          <a:p>
            <a:pPr marL="0" indent="0">
              <a:buNone/>
            </a:pPr>
            <a:r>
              <a:rPr lang="en-US" sz="1400" b="1" dirty="0">
                <a:solidFill>
                  <a:schemeClr val="accent1"/>
                </a:solidFill>
              </a:rPr>
              <a:t>Proposed Implementation Timeline: </a:t>
            </a:r>
            <a:r>
              <a:rPr lang="en-US" sz="1400" dirty="0"/>
              <a:t>(Phase C) Upon implementation of Interim Period NPRR</a:t>
            </a:r>
          </a:p>
          <a:p>
            <a:pPr marL="801688">
              <a:buFont typeface="+mj-lt"/>
              <a:buAutoNum type="arabicPeriod"/>
            </a:pPr>
            <a:endParaRPr lang="en-US" sz="1400" dirty="0"/>
          </a:p>
          <a:p>
            <a:pPr marL="0" indent="0">
              <a:buNone/>
            </a:pPr>
            <a:endParaRPr lang="en-US" sz="1800" dirty="0"/>
          </a:p>
        </p:txBody>
      </p:sp>
      <p:sp>
        <p:nvSpPr>
          <p:cNvPr id="4" name="Footer Placeholder 3">
            <a:extLst>
              <a:ext uri="{FF2B5EF4-FFF2-40B4-BE49-F238E27FC236}">
                <a16:creationId xmlns:a16="http://schemas.microsoft.com/office/drawing/2014/main" id="{DF864BBE-692E-4D0D-B22F-6D98EB3D4571}"/>
              </a:ext>
            </a:extLst>
          </p:cNvPr>
          <p:cNvSpPr>
            <a:spLocks noGrp="1"/>
          </p:cNvSpPr>
          <p:nvPr>
            <p:ph type="ftr" sz="quarter" idx="11"/>
          </p:nvPr>
        </p:nvSpPr>
        <p:spPr/>
        <p:txBody>
          <a:bodyPr/>
          <a:lstStyle/>
          <a:p>
            <a:r>
              <a:rPr lang="en-US" dirty="0"/>
              <a:t>FOR DISCUSSION ONLY</a:t>
            </a:r>
          </a:p>
        </p:txBody>
      </p:sp>
      <p:sp>
        <p:nvSpPr>
          <p:cNvPr id="5" name="Slide Number Placeholder 4">
            <a:extLst>
              <a:ext uri="{FF2B5EF4-FFF2-40B4-BE49-F238E27FC236}">
                <a16:creationId xmlns:a16="http://schemas.microsoft.com/office/drawing/2014/main" id="{941EE081-238B-4276-9911-7037BDB629B1}"/>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61970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84C2-2EED-7BEA-530B-1AE20F63351B}"/>
              </a:ext>
            </a:extLst>
          </p:cNvPr>
          <p:cNvSpPr>
            <a:spLocks noGrp="1"/>
          </p:cNvSpPr>
          <p:nvPr>
            <p:ph type="title"/>
          </p:nvPr>
        </p:nvSpPr>
        <p:spPr/>
        <p:txBody>
          <a:bodyPr/>
          <a:lstStyle/>
          <a:p>
            <a:r>
              <a:rPr lang="en-US" sz="2000" dirty="0"/>
              <a:t>High and Low Ancillary Service Limit Calculation and SOC Requirements</a:t>
            </a:r>
          </a:p>
        </p:txBody>
      </p:sp>
      <p:sp>
        <p:nvSpPr>
          <p:cNvPr id="3" name="Content Placeholder 2">
            <a:extLst>
              <a:ext uri="{FF2B5EF4-FFF2-40B4-BE49-F238E27FC236}">
                <a16:creationId xmlns:a16="http://schemas.microsoft.com/office/drawing/2014/main" id="{69A57DF6-155F-6553-70D3-6DEF579371DB}"/>
              </a:ext>
            </a:extLst>
          </p:cNvPr>
          <p:cNvSpPr>
            <a:spLocks noGrp="1"/>
          </p:cNvSpPr>
          <p:nvPr>
            <p:ph idx="1"/>
          </p:nvPr>
        </p:nvSpPr>
        <p:spPr/>
        <p:txBody>
          <a:bodyPr/>
          <a:lstStyle/>
          <a:p>
            <a:pPr marL="0" indent="0">
              <a:buNone/>
            </a:pPr>
            <a:r>
              <a:rPr lang="en-US" sz="1400" b="1" i="1" dirty="0">
                <a:solidFill>
                  <a:schemeClr val="accent6"/>
                </a:solidFill>
              </a:rPr>
              <a:t>Protocol Section: 6.5.5.2, 6.5.7.2, 8.1</a:t>
            </a:r>
          </a:p>
          <a:p>
            <a:pPr marL="0" indent="0">
              <a:buNone/>
            </a:pPr>
            <a:r>
              <a:rPr lang="en-US" sz="1400" b="1" dirty="0">
                <a:solidFill>
                  <a:schemeClr val="accent1"/>
                </a:solidFill>
              </a:rPr>
              <a:t>Today’s Issue: </a:t>
            </a:r>
            <a:r>
              <a:rPr lang="en-US" sz="1400" dirty="0"/>
              <a:t>ERCOT’s SCED does not take into account the SOC that needs to be preserved to support an ESR’s AS Responsibility and hence is ignorant of the amount of SOC that is truly available for dispatch.</a:t>
            </a:r>
          </a:p>
          <a:p>
            <a:endParaRPr lang="en-US" sz="700" dirty="0"/>
          </a:p>
          <a:p>
            <a:pPr marL="0" indent="0">
              <a:buNone/>
            </a:pPr>
            <a:r>
              <a:rPr lang="en-US" sz="1400" b="1" dirty="0">
                <a:solidFill>
                  <a:schemeClr val="accent1"/>
                </a:solidFill>
              </a:rPr>
              <a:t>Proposed Change: </a:t>
            </a:r>
            <a:r>
              <a:rPr lang="en-US" sz="1400" dirty="0"/>
              <a:t>Modify RLC to ensure HASL/LASL  for ESR’s take into remaining SOC available for SCED base Point after discounting the SOC required to support the ESR’s AS Responsibilities.  </a:t>
            </a:r>
          </a:p>
          <a:p>
            <a:endParaRPr lang="en-US" sz="700" dirty="0"/>
          </a:p>
          <a:p>
            <a:pPr marL="342900" indent="-342900">
              <a:buFont typeface="+mj-lt"/>
              <a:buAutoNum type="alphaLcParenR"/>
            </a:pPr>
            <a:r>
              <a:rPr lang="en-US" sz="1400" dirty="0">
                <a:solidFill>
                  <a:schemeClr val="accent6"/>
                </a:solidFill>
              </a:rPr>
              <a:t>Updated</a:t>
            </a:r>
            <a:r>
              <a:rPr lang="en-US" sz="1400" dirty="0"/>
              <a:t> ESR-GR HASL </a:t>
            </a:r>
          </a:p>
          <a:p>
            <a:pPr marL="0" indent="0">
              <a:buNone/>
            </a:pPr>
            <a:r>
              <a:rPr lang="en-US" sz="1400" dirty="0"/>
              <a:t>	HASL	= Max (LASL, </a:t>
            </a:r>
            <a:r>
              <a:rPr lang="en-US" sz="1400" dirty="0">
                <a:solidFill>
                  <a:schemeClr val="accent6"/>
                </a:solidFill>
              </a:rPr>
              <a:t>Min (</a:t>
            </a:r>
            <a:r>
              <a:rPr lang="en-US" sz="1400" dirty="0"/>
              <a:t>(HSLTELEM – (RRSTELEM + RUSTELEM + ECRSTELEM + 				NSRSTELEM +NFRCTELEM))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(SOCTELEM – MINSOCTELEM – REQ_AS_SOC ) / TSCED</a:t>
            </a:r>
          </a:p>
          <a:p>
            <a:pPr marL="0" indent="0">
              <a:buNone/>
            </a:pPr>
            <a:endParaRPr lang="en-US" sz="700" dirty="0">
              <a:solidFill>
                <a:schemeClr val="accent6"/>
              </a:solidFill>
            </a:endParaRPr>
          </a:p>
          <a:p>
            <a:pPr marL="342900" indent="-342900">
              <a:buFont typeface="+mj-lt"/>
              <a:buAutoNum type="alphaLcParenR" startAt="2"/>
            </a:pPr>
            <a:r>
              <a:rPr lang="en-US" sz="1400" dirty="0">
                <a:solidFill>
                  <a:schemeClr val="accent6"/>
                </a:solidFill>
              </a:rPr>
              <a:t>Updated </a:t>
            </a:r>
            <a:r>
              <a:rPr lang="en-US" sz="1400" dirty="0"/>
              <a:t>ESR-CLR HASL </a:t>
            </a:r>
          </a:p>
          <a:p>
            <a:pPr marL="0" indent="0">
              <a:buNone/>
            </a:pPr>
            <a:r>
              <a:rPr lang="en-US" sz="1400" dirty="0"/>
              <a:t>	HASL	= Max (LPCTELEM, </a:t>
            </a:r>
            <a:r>
              <a:rPr lang="en-US" sz="1400" dirty="0">
                <a:solidFill>
                  <a:schemeClr val="accent6"/>
                </a:solidFill>
              </a:rPr>
              <a:t>Min (</a:t>
            </a:r>
            <a:r>
              <a:rPr lang="en-US" sz="1400" dirty="0"/>
              <a:t>(MPCTELEM – RDSTELEM)</a:t>
            </a:r>
            <a:r>
              <a:rPr lang="en-US" sz="1400" dirty="0">
                <a:solidFill>
                  <a:schemeClr val="accent6"/>
                </a:solidFill>
              </a:rPr>
              <a:t>, </a:t>
            </a:r>
            <a:r>
              <a:rPr lang="en-US" sz="1400" dirty="0" err="1">
                <a:solidFill>
                  <a:schemeClr val="accent6"/>
                </a:solidFill>
              </a:rPr>
              <a:t>MaxBP</a:t>
            </a:r>
            <a:r>
              <a:rPr lang="en-US" sz="1400" dirty="0">
                <a:solidFill>
                  <a:schemeClr val="accent6"/>
                </a:solidFill>
              </a:rPr>
              <a:t>)</a:t>
            </a:r>
            <a:r>
              <a:rPr lang="en-US" sz="1400" dirty="0"/>
              <a:t>)</a:t>
            </a:r>
          </a:p>
          <a:p>
            <a:pPr marL="0" indent="0">
              <a:buNone/>
            </a:pPr>
            <a:r>
              <a:rPr lang="en-US" sz="1400" dirty="0"/>
              <a:t>	</a:t>
            </a:r>
            <a:r>
              <a:rPr lang="en-US" sz="1400" dirty="0" err="1">
                <a:solidFill>
                  <a:schemeClr val="accent6"/>
                </a:solidFill>
              </a:rPr>
              <a:t>MaxBP</a:t>
            </a:r>
            <a:r>
              <a:rPr lang="en-US" sz="1400" dirty="0">
                <a:solidFill>
                  <a:schemeClr val="accent6"/>
                </a:solidFill>
              </a:rPr>
              <a:t>	= (MAXSOCTELEM – SOCTELEM – </a:t>
            </a:r>
            <a:r>
              <a:rPr lang="en-US" sz="1400" dirty="0" err="1">
                <a:solidFill>
                  <a:schemeClr val="accent6"/>
                </a:solidFill>
              </a:rPr>
              <a:t>REQ_Headroom_AS_SOC</a:t>
            </a:r>
            <a:r>
              <a:rPr lang="en-US" sz="1400" dirty="0">
                <a:solidFill>
                  <a:schemeClr val="accent6"/>
                </a:solidFill>
              </a:rPr>
              <a:t>) / TSCED </a:t>
            </a:r>
          </a:p>
          <a:p>
            <a:pPr marL="0" indent="0">
              <a:buNone/>
            </a:pPr>
            <a:endParaRPr lang="en-US" sz="700" dirty="0"/>
          </a:p>
          <a:p>
            <a:pPr marL="0" indent="0">
              <a:buNone/>
            </a:pPr>
            <a:endParaRPr lang="en-US" sz="700" b="1" dirty="0">
              <a:solidFill>
                <a:schemeClr val="accent1"/>
              </a:solidFill>
            </a:endParaRPr>
          </a:p>
          <a:p>
            <a:pPr marL="0" indent="0">
              <a:buNone/>
            </a:pPr>
            <a:r>
              <a:rPr lang="en-US" sz="1400" b="1" dirty="0">
                <a:solidFill>
                  <a:schemeClr val="accent1"/>
                </a:solidFill>
              </a:rPr>
              <a:t>Proposed Implementation Timeline: </a:t>
            </a:r>
            <a:r>
              <a:rPr lang="en-US" sz="1400" dirty="0"/>
              <a:t>(Phase C) Upon implementation of Interim Period NPRR</a:t>
            </a:r>
          </a:p>
          <a:p>
            <a:endParaRPr lang="en-US" sz="1400" dirty="0"/>
          </a:p>
        </p:txBody>
      </p:sp>
      <p:sp>
        <p:nvSpPr>
          <p:cNvPr id="4" name="Slide Number Placeholder 3">
            <a:extLst>
              <a:ext uri="{FF2B5EF4-FFF2-40B4-BE49-F238E27FC236}">
                <a16:creationId xmlns:a16="http://schemas.microsoft.com/office/drawing/2014/main" id="{F9BD07EF-DBD2-9218-9C38-3D89DD4485E2}"/>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310877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2232-7825-257C-C625-4885629CD601}"/>
              </a:ext>
            </a:extLst>
          </p:cNvPr>
          <p:cNvSpPr>
            <a:spLocks noGrp="1"/>
          </p:cNvSpPr>
          <p:nvPr>
            <p:ph type="title"/>
          </p:nvPr>
        </p:nvSpPr>
        <p:spPr/>
        <p:txBody>
          <a:bodyPr/>
          <a:lstStyle/>
          <a:p>
            <a:r>
              <a:rPr lang="en-US" dirty="0"/>
              <a:t>State of Charge Requirements for AS</a:t>
            </a:r>
          </a:p>
        </p:txBody>
      </p:sp>
      <p:sp>
        <p:nvSpPr>
          <p:cNvPr id="3" name="Content Placeholder 2">
            <a:extLst>
              <a:ext uri="{FF2B5EF4-FFF2-40B4-BE49-F238E27FC236}">
                <a16:creationId xmlns:a16="http://schemas.microsoft.com/office/drawing/2014/main" id="{F3405EA8-F7D2-2637-EDD1-5BAD15EAFDBD}"/>
              </a:ext>
            </a:extLst>
          </p:cNvPr>
          <p:cNvSpPr>
            <a:spLocks noGrp="1"/>
          </p:cNvSpPr>
          <p:nvPr>
            <p:ph idx="1"/>
          </p:nvPr>
        </p:nvSpPr>
        <p:spPr/>
        <p:txBody>
          <a:bodyPr/>
          <a:lstStyle/>
          <a:p>
            <a:r>
              <a:rPr lang="en-US" sz="1100" dirty="0"/>
              <a:t>NPRR1186 also proposes to update the SOC requirements for AS and a </a:t>
            </a:r>
            <a:r>
              <a:rPr lang="en-US" sz="1100" u="sng" dirty="0"/>
              <a:t>create a framework </a:t>
            </a:r>
            <a:r>
              <a:rPr lang="en-US" sz="1100" dirty="0"/>
              <a:t>within ERCOT’s EMS to calculate SOC that is available for SCED dispatch by taking into account the following</a:t>
            </a:r>
          </a:p>
          <a:p>
            <a:pPr marL="1028700" lvl="2" indent="-342900">
              <a:buFont typeface="+mj-lt"/>
              <a:buAutoNum type="arabicPeriod"/>
            </a:pPr>
            <a:r>
              <a:rPr lang="en-US" sz="1100" dirty="0"/>
              <a:t>SOC that ESR is required to preserve for the AS obligation it is carrying in the current hour.</a:t>
            </a:r>
          </a:p>
          <a:p>
            <a:pPr marL="1371600" lvl="3" indent="-342900">
              <a:buFont typeface="+mj-lt"/>
              <a:buAutoNum type="arabicPeriod"/>
            </a:pPr>
            <a:r>
              <a:rPr lang="en-US" sz="1050" dirty="0"/>
              <a:t>SOC requirement for AS will diminish as the clock progresses such that at the end of the Operating Hour the SOC requirement for that an Ancillary Service will reduce by an amount that reflects the energy depleted if the Ancillary Service was fully deployed for one hour.</a:t>
            </a:r>
          </a:p>
          <a:p>
            <a:pPr marL="1028700" lvl="2" indent="-342900">
              <a:buFont typeface="+mj-lt"/>
              <a:buAutoNum type="arabicPeriod"/>
            </a:pPr>
            <a:r>
              <a:rPr lang="en-US" sz="1100" dirty="0"/>
              <a:t>X</a:t>
            </a:r>
            <a:r>
              <a:rPr lang="en-US" sz="1100" dirty="0">
                <a:solidFill>
                  <a:srgbClr val="FF0000"/>
                </a:solidFill>
              </a:rPr>
              <a:t>*</a:t>
            </a:r>
            <a:r>
              <a:rPr lang="en-US" sz="1100" dirty="0"/>
              <a:t> minutes prior to end of current Operating Hour any additional SOC needed to support the ESR’s next hour AS obligation </a:t>
            </a:r>
          </a:p>
          <a:p>
            <a:pPr marL="1028700" lvl="2" indent="-342900">
              <a:buFont typeface="+mj-lt"/>
              <a:buAutoNum type="arabicPeriod"/>
            </a:pPr>
            <a:r>
              <a:rPr lang="en-US" sz="1100" dirty="0"/>
              <a:t>Discount SOC requirement to account for the ESR’s current withdrawal BP</a:t>
            </a:r>
            <a:r>
              <a:rPr lang="en-US" sz="1050" dirty="0"/>
              <a:t>. </a:t>
            </a:r>
          </a:p>
          <a:p>
            <a:pPr lvl="2"/>
            <a:endParaRPr lang="en-US" sz="200" dirty="0"/>
          </a:p>
          <a:p>
            <a:r>
              <a:rPr lang="en-US" sz="1100" dirty="0"/>
              <a:t>Example below demonstrates the SOC requirement over the course of on hour for a 100 MW/100MWh battery that is providing 100 MW of Regulation Up. In this example </a:t>
            </a:r>
            <a:r>
              <a:rPr lang="en-US" sz="1100" i="1" dirty="0" err="1"/>
              <a:t>SOCReq</a:t>
            </a:r>
            <a:r>
              <a:rPr lang="en-US" sz="1100" i="1" dirty="0"/>
              <a:t> with X=0 </a:t>
            </a:r>
            <a:r>
              <a:rPr lang="en-US" sz="1100" dirty="0"/>
              <a:t>demonstrates the SOC requirement for compliance monitoring. </a:t>
            </a:r>
            <a:r>
              <a:rPr lang="en-US" sz="1100" i="1" dirty="0"/>
              <a:t>HASL-GR</a:t>
            </a:r>
            <a:r>
              <a:rPr lang="en-US" sz="1100" dirty="0"/>
              <a:t> and </a:t>
            </a:r>
            <a:r>
              <a:rPr lang="en-US" sz="1100" i="1" dirty="0"/>
              <a:t>HASL-CLR</a:t>
            </a:r>
            <a:r>
              <a:rPr lang="en-US" sz="1100" dirty="0"/>
              <a:t> have been computed using </a:t>
            </a:r>
            <a:r>
              <a:rPr lang="en-US" sz="1100" i="1" dirty="0" err="1"/>
              <a:t>SOCReq</a:t>
            </a:r>
            <a:r>
              <a:rPr lang="en-US" sz="1100" i="1" dirty="0"/>
              <a:t> with X=0</a:t>
            </a:r>
            <a:r>
              <a:rPr lang="en-US" sz="1100" dirty="0"/>
              <a:t>. For illustrative purposes </a:t>
            </a:r>
            <a:r>
              <a:rPr lang="en-US" sz="1100" i="1" dirty="0" err="1"/>
              <a:t>SOCReq</a:t>
            </a:r>
            <a:r>
              <a:rPr lang="en-US" sz="1100" i="1" dirty="0"/>
              <a:t> with X=16</a:t>
            </a:r>
            <a:r>
              <a:rPr lang="en-US" sz="1100" dirty="0"/>
              <a:t> has been included to show how SOC requirements change if a ramp up based on next Hour’s AS obligation is included in the SCED that runs at 45 minutes past current hour</a:t>
            </a:r>
            <a:r>
              <a:rPr lang="en-US" sz="1100" i="1" dirty="0"/>
              <a:t>. </a:t>
            </a:r>
            <a:endParaRPr lang="en-US" sz="1100" dirty="0"/>
          </a:p>
          <a:p>
            <a:pPr lvl="1"/>
            <a:endParaRPr lang="en-US" dirty="0"/>
          </a:p>
        </p:txBody>
      </p:sp>
      <p:sp>
        <p:nvSpPr>
          <p:cNvPr id="4" name="Slide Number Placeholder 3">
            <a:extLst>
              <a:ext uri="{FF2B5EF4-FFF2-40B4-BE49-F238E27FC236}">
                <a16:creationId xmlns:a16="http://schemas.microsoft.com/office/drawing/2014/main" id="{C93403AF-6987-0867-C312-66AEC0F33F7D}"/>
              </a:ext>
            </a:extLst>
          </p:cNvPr>
          <p:cNvSpPr>
            <a:spLocks noGrp="1"/>
          </p:cNvSpPr>
          <p:nvPr>
            <p:ph type="sldNum" sz="quarter" idx="4"/>
          </p:nvPr>
        </p:nvSpPr>
        <p:spPr/>
        <p:txBody>
          <a:bodyPr/>
          <a:lstStyle/>
          <a:p>
            <a:fld id="{1D93BD3E-1E9A-4970-A6F7-E7AC52762E0C}" type="slidenum">
              <a:rPr lang="en-US" smtClean="0"/>
              <a:pPr/>
              <a:t>8</a:t>
            </a:fld>
            <a:endParaRPr lang="en-US" dirty="0"/>
          </a:p>
        </p:txBody>
      </p:sp>
      <p:sp>
        <p:nvSpPr>
          <p:cNvPr id="7" name="TextBox 6">
            <a:extLst>
              <a:ext uri="{FF2B5EF4-FFF2-40B4-BE49-F238E27FC236}">
                <a16:creationId xmlns:a16="http://schemas.microsoft.com/office/drawing/2014/main" id="{A34BFD3F-8E13-DDBE-6460-A4A4BCA4A878}"/>
              </a:ext>
            </a:extLst>
          </p:cNvPr>
          <p:cNvSpPr txBox="1"/>
          <p:nvPr/>
        </p:nvSpPr>
        <p:spPr>
          <a:xfrm>
            <a:off x="2343150" y="6476895"/>
            <a:ext cx="4533900" cy="261610"/>
          </a:xfrm>
          <a:prstGeom prst="rect">
            <a:avLst/>
          </a:prstGeom>
          <a:noFill/>
        </p:spPr>
        <p:txBody>
          <a:bodyPr wrap="square" rtlCol="0">
            <a:spAutoFit/>
          </a:bodyPr>
          <a:lstStyle/>
          <a:p>
            <a:r>
              <a:rPr lang="en-US" sz="1100" dirty="0">
                <a:solidFill>
                  <a:srgbClr val="FF0000"/>
                </a:solidFill>
              </a:rPr>
              <a:t>*X is a parameter that can be altered based on discussions. </a:t>
            </a:r>
          </a:p>
        </p:txBody>
      </p:sp>
      <p:pic>
        <p:nvPicPr>
          <p:cNvPr id="9" name="Picture 8">
            <a:extLst>
              <a:ext uri="{FF2B5EF4-FFF2-40B4-BE49-F238E27FC236}">
                <a16:creationId xmlns:a16="http://schemas.microsoft.com/office/drawing/2014/main" id="{5E9CE624-D6CB-FC14-3D1E-664288EF3B5E}"/>
              </a:ext>
            </a:extLst>
          </p:cNvPr>
          <p:cNvPicPr>
            <a:picLocks noChangeAspect="1"/>
          </p:cNvPicPr>
          <p:nvPr/>
        </p:nvPicPr>
        <p:blipFill>
          <a:blip r:embed="rId2"/>
          <a:stretch>
            <a:fillRect/>
          </a:stretch>
        </p:blipFill>
        <p:spPr>
          <a:xfrm>
            <a:off x="1995281" y="3429000"/>
            <a:ext cx="6096000" cy="2993081"/>
          </a:xfrm>
          <a:prstGeom prst="rect">
            <a:avLst/>
          </a:prstGeom>
        </p:spPr>
      </p:pic>
    </p:spTree>
    <p:extLst>
      <p:ext uri="{BB962C8B-B14F-4D97-AF65-F5344CB8AC3E}">
        <p14:creationId xmlns:p14="http://schemas.microsoft.com/office/powerpoint/2010/main" val="148441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D235A-CA3B-1822-FF3C-CA62F0DB0752}"/>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5" name="Content Placeholder 4">
            <a:extLst>
              <a:ext uri="{FF2B5EF4-FFF2-40B4-BE49-F238E27FC236}">
                <a16:creationId xmlns:a16="http://schemas.microsoft.com/office/drawing/2014/main" id="{F578E541-6DA0-25A9-2A16-041B5F1698F0}"/>
              </a:ext>
            </a:extLst>
          </p:cNvPr>
          <p:cNvSpPr>
            <a:spLocks noGrp="1"/>
          </p:cNvSpPr>
          <p:nvPr>
            <p:ph idx="16"/>
          </p:nvPr>
        </p:nvSpPr>
        <p:spPr/>
        <p:txBody>
          <a:bodyPr/>
          <a:lstStyle/>
          <a:p>
            <a:r>
              <a:rPr lang="en-US" dirty="0"/>
              <a:t>NPRR 1186 Examples</a:t>
            </a:r>
          </a:p>
          <a:p>
            <a:r>
              <a:rPr lang="en-US" sz="2800" i="1" dirty="0">
                <a:solidFill>
                  <a:schemeClr val="accent1"/>
                </a:solidFill>
              </a:rPr>
              <a:t>Jackson DuBro</a:t>
            </a:r>
          </a:p>
        </p:txBody>
      </p:sp>
    </p:spTree>
    <p:extLst>
      <p:ext uri="{BB962C8B-B14F-4D97-AF65-F5344CB8AC3E}">
        <p14:creationId xmlns:p14="http://schemas.microsoft.com/office/powerpoint/2010/main" val="2115503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25173</TotalTime>
  <Words>7417</Words>
  <Application>Microsoft Office PowerPoint</Application>
  <PresentationFormat>On-screen Show (4:3)</PresentationFormat>
  <Paragraphs>692</Paragraphs>
  <Slides>55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Cambria Math</vt:lpstr>
      <vt:lpstr>Courier New</vt:lpstr>
      <vt:lpstr>Times New Roman</vt:lpstr>
      <vt:lpstr>Wingdings</vt:lpstr>
      <vt:lpstr>1_Office Theme</vt:lpstr>
      <vt:lpstr>2_Custom Design</vt:lpstr>
      <vt:lpstr>3_Custom Design</vt:lpstr>
      <vt:lpstr>PowerPoint Presentation</vt:lpstr>
      <vt:lpstr>Background &amp; NPRR 1186 Introduction</vt:lpstr>
      <vt:lpstr>PowerPoint Presentation</vt:lpstr>
      <vt:lpstr>NPRR 1186 Summary of Changes</vt:lpstr>
      <vt:lpstr>DAM/SASM ECRS &amp; Non-Spin Duration Accounting, Contd.</vt:lpstr>
      <vt:lpstr>Current Operating Plan (COP) &amp; Reliability Unit Commitment (RUC) Changes</vt:lpstr>
      <vt:lpstr>High and Low Ancillary Service Limit Calculation and SOC Requirements</vt:lpstr>
      <vt:lpstr>State of Charge Requirements for AS</vt:lpstr>
      <vt:lpstr>PowerPoint Presentation</vt:lpstr>
      <vt:lpstr>Example Workbook Introduction</vt:lpstr>
      <vt:lpstr>How to Use the Example Workbook</vt:lpstr>
      <vt:lpstr>Additional Information for the Examples</vt:lpstr>
      <vt:lpstr>PowerPoint Presentation</vt:lpstr>
      <vt:lpstr>ESR AS Telemetry Change – Not tied to NPRR1186</vt:lpstr>
      <vt:lpstr>Treat Dual Model Telemetry as Single Model ESR</vt:lpstr>
      <vt:lpstr>Example 1 – 50 MW RegUp and 0 MW RegDown</vt:lpstr>
      <vt:lpstr>Example 2 – 50 MW RegUp and 50 MW RegDown</vt:lpstr>
      <vt:lpstr>Example 2 – 125 MW RegUp and 50 MW RegDown</vt:lpstr>
      <vt:lpstr>Additional Example 1 Details</vt:lpstr>
      <vt:lpstr>Additional Example 1</vt:lpstr>
      <vt:lpstr>Additional Example 1 - Zoom</vt:lpstr>
      <vt:lpstr>Additional Example 2 Details</vt:lpstr>
      <vt:lpstr>Additional Example 2</vt:lpstr>
      <vt:lpstr>Additional Example 2-Zoom</vt:lpstr>
      <vt:lpstr>Additional Example 3 Details</vt:lpstr>
      <vt:lpstr>Additional Example 3</vt:lpstr>
      <vt:lpstr>PowerPoint Presentation</vt:lpstr>
      <vt:lpstr>NPRR1186 Does and Does Not</vt:lpstr>
      <vt:lpstr>Evolution of Battery Energy Storage Resources </vt:lpstr>
      <vt:lpstr>Today: (June 2023)</vt:lpstr>
      <vt:lpstr>Changes Implemented Before the Interim Period</vt:lpstr>
      <vt:lpstr>Interim Period:  Changes Implemented with NPRR1186</vt:lpstr>
      <vt:lpstr>RTC+B Period:  Changes in NPRRXX Implemented with the RTC+B project</vt:lpstr>
      <vt:lpstr>Next Steps</vt:lpstr>
      <vt:lpstr>PowerPoint Presentation</vt:lpstr>
      <vt:lpstr>PowerPoint Presentation</vt:lpstr>
      <vt:lpstr>Real Time AS Telemetry</vt:lpstr>
      <vt:lpstr>DAM/SASM ECRS &amp; Non-Spin Duration Accounting</vt:lpstr>
      <vt:lpstr>DAM/SASM ECRS &amp; Non-Spin Duration Accounting, Contd.</vt:lpstr>
      <vt:lpstr>High and Low Ancillary Service Limit Calculation</vt:lpstr>
      <vt:lpstr>Current Operating Plan (COP) &amp; Reliability Unit Commitment (RUC) Changes</vt:lpstr>
      <vt:lpstr>Individual ESR SOC Expectation for AS</vt:lpstr>
      <vt:lpstr>Individual ESR SOC Expectation for AS, Cont.</vt:lpstr>
      <vt:lpstr>SOC Requirement Compliance vs Dispatch</vt:lpstr>
      <vt:lpstr>PowerPoint Presentation</vt:lpstr>
      <vt:lpstr>RTC+B DAM</vt:lpstr>
      <vt:lpstr>RTC+B: Changes to COP</vt:lpstr>
      <vt:lpstr>RTC+B SCED: ESR SOC Accounting</vt:lpstr>
      <vt:lpstr>RTC+B RUC: ESR SOC Accounting</vt:lpstr>
      <vt:lpstr>RTC+B RUC: ESR SOC Accounting</vt:lpstr>
      <vt:lpstr>RTC+B RUC: ESR SOC Accounting</vt:lpstr>
      <vt:lpstr>RTC+B RUC: ESR SOC Accounting</vt:lpstr>
      <vt:lpstr>PowerPoint Presentation</vt:lpstr>
      <vt:lpstr>Additional Example Details</vt:lpstr>
      <vt:lpstr>Additional Example Image</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Hinojosa, Luis</cp:lastModifiedBy>
  <cp:revision>632</cp:revision>
  <dcterms:created xsi:type="dcterms:W3CDTF">2016-04-16T13:25:21Z</dcterms:created>
  <dcterms:modified xsi:type="dcterms:W3CDTF">2023-07-21T19:26:25Z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2023-07-19T16:51:22Z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587b8b00-3fa1-45cc-af34-c76bde18b593</vt:lpwstr>
  </property>
  <property fmtid="{D5CDD505-2E9C-101B-9397-08002B2CF9AE}" pid="8" name="MSIP_Label_7084cbda-52b8-46fb-a7b7-cb5bd465ed85_ContentBits">
    <vt:lpwstr>0</vt:lpwstr>
  </property>
</Properties>
</file>