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135" r:id="rId2"/>
    <p:sldId id="1134" r:id="rId3"/>
    <p:sldId id="1136" r:id="rId4"/>
    <p:sldId id="1130" r:id="rId5"/>
    <p:sldId id="1131" r:id="rId6"/>
    <p:sldId id="1140" r:id="rId7"/>
    <p:sldId id="1137" r:id="rId8"/>
    <p:sldId id="1145" r:id="rId9"/>
    <p:sldId id="1146" r:id="rId10"/>
    <p:sldId id="1144" r:id="rId11"/>
    <p:sldId id="256" r:id="rId12"/>
    <p:sldId id="1132" r:id="rId13"/>
    <p:sldId id="1133" r:id="rId14"/>
    <p:sldId id="114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C47D-1CE2-413C-A42F-8013714F2F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DF07C4D-CD50-4CA7-9D6D-C74188DC99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C129DF-DA0A-40DD-8EDE-43AD685CB7CE}"/>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8B05FF23-8721-4E50-9DB4-20ED06D5A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ADB3B2-2A1F-44BC-9111-A1D27F52FBEC}"/>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70576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61E69-42CD-471D-A39A-834B27B9F1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33CD8B-8404-4BB7-96C6-40E36052F9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FA3DC2-DB8D-4909-A2E2-74461866D164}"/>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8696C78D-DAB0-4909-8606-E3266B8E03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DC8A75-AFEC-4D12-AE5F-9D8A48AAC6C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596302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76F8D-2037-47E3-A74E-9F58D57FA9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CD6158-56FA-4493-85BC-EDAE355B8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6CF1E7-CAA8-45D4-9B3A-CA9237B6EFE2}"/>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F81CAD08-FCEF-4563-88A3-581A8F5C65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C526FC-3564-4B0B-8D72-A68AF20C3F6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64904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92DCE-F78D-4EC9-ABAB-28F5A10ABE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100DF-D0D1-4870-8CC2-79C1063762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716D3A-2552-4982-87E0-6AC0BE19A0DE}"/>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02CEE84A-E2E9-40A8-9FDB-90A5D9F0F7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7B279D-5085-42A1-856E-63D32778F2A0}"/>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3409040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CF7CC-4CD2-4B1C-8453-7BEE19D197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56D56FC-1A31-4323-8F73-C89060302D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33BD6E0-1DFB-4B60-A053-A170DF8B7F11}"/>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1EA3AD3E-67D1-455F-BAD9-D7DA783A0F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70BC51-D5C9-4B30-95CA-EAA0499CB0C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83633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7D2C-6F0C-4A8F-8CD6-1C89C10EFF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46E5BE-69D6-4DBC-A6B8-4D26A3214B2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72FF47-CC70-454A-9EEB-76C9F6F482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112FC-912B-47EE-AB68-C65BADCC4521}"/>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6" name="Footer Placeholder 5">
            <a:extLst>
              <a:ext uri="{FF2B5EF4-FFF2-40B4-BE49-F238E27FC236}">
                <a16:creationId xmlns:a16="http://schemas.microsoft.com/office/drawing/2014/main" id="{EEEF5D72-9E90-4871-B27B-DB93FD2AEF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1BC402-678A-4537-B63D-33B3B3EF50F5}"/>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861010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06BDB-20CF-41C9-8C2E-E7984E47F68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4CBE24-03BD-401E-AF3A-0EE17F0305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39F3812-3F85-42D9-B48C-860D5CE524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F3F69C-BC30-4D1A-BD5F-A02331E566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B5E5BE-B11C-4EF7-BF12-344BE0C116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4312F1B-DDB6-47D7-9555-F899EA1B07AE}"/>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8" name="Footer Placeholder 7">
            <a:extLst>
              <a:ext uri="{FF2B5EF4-FFF2-40B4-BE49-F238E27FC236}">
                <a16:creationId xmlns:a16="http://schemas.microsoft.com/office/drawing/2014/main" id="{52FDB4BD-54B7-414D-8D5D-4C6F1482C5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B73657D-6647-4119-B3E0-ED7719D0B39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079345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46D78-0C5D-436E-8219-CDECD9AA9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BE3232-DE48-4131-9CF3-F43D8AFBFD33}"/>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4" name="Footer Placeholder 3">
            <a:extLst>
              <a:ext uri="{FF2B5EF4-FFF2-40B4-BE49-F238E27FC236}">
                <a16:creationId xmlns:a16="http://schemas.microsoft.com/office/drawing/2014/main" id="{077B1F46-0693-49A5-804C-09C59CF84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66DF0D1-E545-41C5-A2AA-1DCE3FCC607B}"/>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174631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335D95-6F31-416C-B0E4-CFEB563D368F}"/>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3" name="Footer Placeholder 2">
            <a:extLst>
              <a:ext uri="{FF2B5EF4-FFF2-40B4-BE49-F238E27FC236}">
                <a16:creationId xmlns:a16="http://schemas.microsoft.com/office/drawing/2014/main" id="{F7F940D4-DA7E-4AC1-93C7-03A3C96398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7B732E-5E4D-41F4-A80A-60C86E08D272}"/>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246590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D0511-6355-491A-9294-E83850FAB9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460C296-91D3-4B69-9911-4CA851AC6B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57B1D9-CB14-4619-9781-70C316F9EB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03FE32-930F-4B4E-8BFC-F7857599B6C7}"/>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6" name="Footer Placeholder 5">
            <a:extLst>
              <a:ext uri="{FF2B5EF4-FFF2-40B4-BE49-F238E27FC236}">
                <a16:creationId xmlns:a16="http://schemas.microsoft.com/office/drawing/2014/main" id="{D6F6187B-0564-4277-9C02-75884F059B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848283-9961-4E4A-91E5-99EA941C3FD4}"/>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814791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3C3FF-D6EE-4B9F-8657-B9AB324AAF8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446719-2938-426F-AE45-7A3751F3EA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30DB69C-35A0-4C97-A518-A33EA665E4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BC9F4C-0612-4E19-BE76-9BADA7BF75FC}"/>
              </a:ext>
            </a:extLst>
          </p:cNvPr>
          <p:cNvSpPr>
            <a:spLocks noGrp="1"/>
          </p:cNvSpPr>
          <p:nvPr>
            <p:ph type="dt" sz="half" idx="10"/>
          </p:nvPr>
        </p:nvSpPr>
        <p:spPr/>
        <p:txBody>
          <a:bodyPr/>
          <a:lstStyle/>
          <a:p>
            <a:fld id="{888D4F99-19F7-4184-8A3F-7D883BAD107F}" type="datetimeFigureOut">
              <a:rPr lang="en-US" smtClean="0"/>
              <a:t>7/24/2023</a:t>
            </a:fld>
            <a:endParaRPr lang="en-US"/>
          </a:p>
        </p:txBody>
      </p:sp>
      <p:sp>
        <p:nvSpPr>
          <p:cNvPr id="6" name="Footer Placeholder 5">
            <a:extLst>
              <a:ext uri="{FF2B5EF4-FFF2-40B4-BE49-F238E27FC236}">
                <a16:creationId xmlns:a16="http://schemas.microsoft.com/office/drawing/2014/main" id="{00AB30CC-324D-4DAF-97B6-3F518EFD77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118BE4-61DF-44F6-8ABC-FE001CAEED37}"/>
              </a:ext>
            </a:extLst>
          </p:cNvPr>
          <p:cNvSpPr>
            <a:spLocks noGrp="1"/>
          </p:cNvSpPr>
          <p:nvPr>
            <p:ph type="sldNum" sz="quarter" idx="12"/>
          </p:nvPr>
        </p:nvSpPr>
        <p:spPr/>
        <p:txBody>
          <a:bodyPr/>
          <a:lstStyle/>
          <a:p>
            <a:fld id="{D4BBDD67-18CD-4D29-9232-B4C42101E495}" type="slidenum">
              <a:rPr lang="en-US" smtClean="0"/>
              <a:t>‹#›</a:t>
            </a:fld>
            <a:endParaRPr lang="en-US"/>
          </a:p>
        </p:txBody>
      </p:sp>
    </p:spTree>
    <p:extLst>
      <p:ext uri="{BB962C8B-B14F-4D97-AF65-F5344CB8AC3E}">
        <p14:creationId xmlns:p14="http://schemas.microsoft.com/office/powerpoint/2010/main" val="5179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5C4691-FAB5-44C7-991C-E554C5C1B8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C4B742-645D-46C5-A3C8-66AD51BDF5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A9D426-6B3B-4947-A9ED-9A343CBB71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D4F99-19F7-4184-8A3F-7D883BAD107F}" type="datetimeFigureOut">
              <a:rPr lang="en-US" smtClean="0"/>
              <a:t>7/24/2023</a:t>
            </a:fld>
            <a:endParaRPr lang="en-US"/>
          </a:p>
        </p:txBody>
      </p:sp>
      <p:sp>
        <p:nvSpPr>
          <p:cNvPr id="5" name="Footer Placeholder 4">
            <a:extLst>
              <a:ext uri="{FF2B5EF4-FFF2-40B4-BE49-F238E27FC236}">
                <a16:creationId xmlns:a16="http://schemas.microsoft.com/office/drawing/2014/main" id="{C7DEB096-3D66-4D48-8EF0-DDBFA0C52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31052A1-BA78-4A43-BE55-81E1FB45DC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BBDD67-18CD-4D29-9232-B4C42101E495}" type="slidenum">
              <a:rPr lang="en-US" smtClean="0"/>
              <a:t>‹#›</a:t>
            </a:fld>
            <a:endParaRPr lang="en-US"/>
          </a:p>
        </p:txBody>
      </p:sp>
    </p:spTree>
    <p:extLst>
      <p:ext uri="{BB962C8B-B14F-4D97-AF65-F5344CB8AC3E}">
        <p14:creationId xmlns:p14="http://schemas.microsoft.com/office/powerpoint/2010/main" val="18659877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600200"/>
            <a:ext cx="7772400" cy="1676400"/>
          </a:xfrm>
        </p:spPr>
        <p:txBody>
          <a:bodyPr>
            <a:noAutofit/>
          </a:bodyPr>
          <a:lstStyle/>
          <a:p>
            <a:r>
              <a:rPr lang="en-US" sz="3600" b="1" dirty="0">
                <a:latin typeface="+mn-lt"/>
              </a:rPr>
              <a:t>Credit Finance Sub Group update to the Technical Advisory Committee</a:t>
            </a:r>
          </a:p>
        </p:txBody>
      </p:sp>
      <p:sp>
        <p:nvSpPr>
          <p:cNvPr id="3" name="Subtitle 2"/>
          <p:cNvSpPr>
            <a:spLocks noGrp="1"/>
          </p:cNvSpPr>
          <p:nvPr>
            <p:ph type="subTitle" idx="1"/>
          </p:nvPr>
        </p:nvSpPr>
        <p:spPr>
          <a:xfrm>
            <a:off x="3109404" y="5181600"/>
            <a:ext cx="6400800" cy="685800"/>
          </a:xfrm>
        </p:spPr>
        <p:txBody>
          <a:bodyPr>
            <a:normAutofit/>
          </a:bodyPr>
          <a:lstStyle/>
          <a:p>
            <a:r>
              <a:rPr lang="en-US" dirty="0"/>
              <a:t>25 July 2023</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3566604" y="3962401"/>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Loretto Martin, NRG,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76D86-036C-EC56-EE89-1A5B8BA90945}"/>
              </a:ext>
            </a:extLst>
          </p:cNvPr>
          <p:cNvSpPr>
            <a:spLocks noGrp="1"/>
          </p:cNvSpPr>
          <p:nvPr>
            <p:ph type="title"/>
          </p:nvPr>
        </p:nvSpPr>
        <p:spPr/>
        <p:txBody>
          <a:bodyPr/>
          <a:lstStyle/>
          <a:p>
            <a:pPr algn="ctr"/>
            <a:r>
              <a:rPr lang="en-US" b="1" dirty="0"/>
              <a:t>New CFSG Voting Member</a:t>
            </a:r>
          </a:p>
        </p:txBody>
      </p:sp>
      <p:sp>
        <p:nvSpPr>
          <p:cNvPr id="3" name="Content Placeholder 2">
            <a:extLst>
              <a:ext uri="{FF2B5EF4-FFF2-40B4-BE49-F238E27FC236}">
                <a16:creationId xmlns:a16="http://schemas.microsoft.com/office/drawing/2014/main" id="{A489388D-0B55-FD7C-68E7-7075333928E9}"/>
              </a:ext>
            </a:extLst>
          </p:cNvPr>
          <p:cNvSpPr>
            <a:spLocks noGrp="1"/>
          </p:cNvSpPr>
          <p:nvPr>
            <p:ph idx="1"/>
          </p:nvPr>
        </p:nvSpPr>
        <p:spPr/>
        <p:txBody>
          <a:bodyPr/>
          <a:lstStyle/>
          <a:p>
            <a:pPr marL="0" indent="0">
              <a:buNone/>
            </a:pPr>
            <a:r>
              <a:rPr lang="en-US" dirty="0"/>
              <a:t>Name: Anthony Lerch</a:t>
            </a:r>
          </a:p>
          <a:p>
            <a:pPr marL="0" indent="0">
              <a:buNone/>
            </a:pPr>
            <a:r>
              <a:rPr lang="en-US" dirty="0"/>
              <a:t>Position/Title: Senior Analyst, Credit Risk</a:t>
            </a:r>
          </a:p>
          <a:p>
            <a:pPr marL="0" indent="0">
              <a:buNone/>
            </a:pPr>
            <a:r>
              <a:rPr lang="en-US" dirty="0"/>
              <a:t>ERCOT Member Name: Constellation Energy Generation</a:t>
            </a:r>
          </a:p>
          <a:p>
            <a:pPr marL="0" indent="0">
              <a:buNone/>
            </a:pPr>
            <a:r>
              <a:rPr lang="en-US" dirty="0"/>
              <a:t>ERCOT Member Market Segment: Independent Generator</a:t>
            </a:r>
          </a:p>
        </p:txBody>
      </p:sp>
    </p:spTree>
    <p:extLst>
      <p:ext uri="{BB962C8B-B14F-4D97-AF65-F5344CB8AC3E}">
        <p14:creationId xmlns:p14="http://schemas.microsoft.com/office/powerpoint/2010/main" val="484559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D38AC-05D9-4176-BBDB-E15B79F14695}"/>
              </a:ext>
            </a:extLst>
          </p:cNvPr>
          <p:cNvSpPr>
            <a:spLocks noGrp="1"/>
          </p:cNvSpPr>
          <p:nvPr>
            <p:ph type="ctrTitle"/>
          </p:nvPr>
        </p:nvSpPr>
        <p:spPr>
          <a:xfrm>
            <a:off x="1524000" y="655639"/>
            <a:ext cx="9144000" cy="735012"/>
          </a:xfrm>
        </p:spPr>
        <p:txBody>
          <a:bodyPr>
            <a:normAutofit/>
          </a:bodyPr>
          <a:lstStyle/>
          <a:p>
            <a:r>
              <a:rPr lang="en-US" sz="3600" b="1" dirty="0">
                <a:latin typeface="+mn-lt"/>
                <a:cs typeface="Times New Roman" panose="02020603050405020304" pitchFamily="18" charset="0"/>
              </a:rPr>
              <a:t>Monthly Highlights May – June 2023</a:t>
            </a:r>
            <a:endParaRPr lang="en-US" sz="3600" b="1" dirty="0"/>
          </a:p>
        </p:txBody>
      </p:sp>
      <p:sp>
        <p:nvSpPr>
          <p:cNvPr id="5" name="TextBox 4">
            <a:extLst>
              <a:ext uri="{FF2B5EF4-FFF2-40B4-BE49-F238E27FC236}">
                <a16:creationId xmlns:a16="http://schemas.microsoft.com/office/drawing/2014/main" id="{CDCFF607-9103-4ED4-B8CA-ADCE0DAAEF4F}"/>
              </a:ext>
            </a:extLst>
          </p:cNvPr>
          <p:cNvSpPr txBox="1"/>
          <p:nvPr/>
        </p:nvSpPr>
        <p:spPr>
          <a:xfrm>
            <a:off x="1619250" y="1638300"/>
            <a:ext cx="9401176" cy="3170099"/>
          </a:xfrm>
          <a:prstGeom prst="rect">
            <a:avLst/>
          </a:prstGeom>
          <a:noFill/>
        </p:spPr>
        <p:txBody>
          <a:bodyPr wrap="square">
            <a:spAutoFit/>
          </a:bodyPr>
          <a:lstStyle/>
          <a:p>
            <a:pPr marL="342900" indent="-342900">
              <a:spcAft>
                <a:spcPts val="600"/>
              </a:spcAft>
              <a:buFont typeface="Arial" panose="020B0604020202020204" pitchFamily="34" charset="0"/>
              <a:buChar char="•"/>
            </a:pPr>
            <a:r>
              <a:rPr lang="en-US" sz="2000" dirty="0">
                <a:cs typeface="Times New Roman" panose="02020603050405020304" pitchFamily="18" charset="0"/>
              </a:rPr>
              <a:t>Market-wide average Total Potential Exposure (TPE) slightly increased from $1.10 billion in May 2023 to $1.46 billion in June 2023</a:t>
            </a:r>
          </a:p>
          <a:p>
            <a:pPr marL="342900" indent="-342900">
              <a:spcAft>
                <a:spcPts val="600"/>
              </a:spcAft>
              <a:buFont typeface="Arial" panose="020B0604020202020204" pitchFamily="34" charset="0"/>
              <a:buChar char="•"/>
            </a:pPr>
            <a:r>
              <a:rPr lang="en-US" sz="2000" dirty="0">
                <a:cs typeface="Times New Roman" panose="02020603050405020304" pitchFamily="18" charset="0"/>
              </a:rPr>
              <a:t>TPEA increased due to higher forward adjustment factors and Real-Time and Day-Ahead Settlement Point prices</a:t>
            </a:r>
          </a:p>
          <a:p>
            <a:pPr marL="342900" indent="-342900">
              <a:spcAft>
                <a:spcPts val="600"/>
              </a:spcAft>
              <a:buFont typeface="Arial" panose="020B0604020202020204" pitchFamily="34" charset="0"/>
              <a:buChar char="•"/>
            </a:pPr>
            <a:r>
              <a:rPr lang="en-US" sz="2000" dirty="0">
                <a:cs typeface="Times New Roman" panose="02020603050405020304" pitchFamily="18" charset="0"/>
              </a:rPr>
              <a:t>Discretionary Collateral is defined as Secured Collateral in excess of TPE, CRR Locked ACL and DAM Exposure</a:t>
            </a:r>
          </a:p>
          <a:p>
            <a:pPr marL="342900" indent="-342900">
              <a:spcAft>
                <a:spcPts val="600"/>
              </a:spcAft>
              <a:buFont typeface="Arial" panose="020B0604020202020204" pitchFamily="34" charset="0"/>
              <a:buChar char="•"/>
            </a:pPr>
            <a:r>
              <a:rPr lang="en-US" sz="2000" dirty="0">
                <a:cs typeface="Times New Roman" panose="02020603050405020304" pitchFamily="18" charset="0"/>
              </a:rPr>
              <a:t>Average Discretionary Collateral increased from $3.10 billion in May 2023 to $3.66 billion in June 2023 </a:t>
            </a:r>
          </a:p>
          <a:p>
            <a:pPr marL="342900" indent="-342900">
              <a:spcAft>
                <a:spcPts val="600"/>
              </a:spcAft>
              <a:buFont typeface="Arial" panose="020B0604020202020204" pitchFamily="34" charset="0"/>
              <a:buChar char="•"/>
            </a:pPr>
            <a:r>
              <a:rPr lang="en-US" sz="2000" dirty="0">
                <a:cs typeface="Times New Roman" panose="02020603050405020304" pitchFamily="18" charset="0"/>
              </a:rPr>
              <a:t>No unusual collateral call activity</a:t>
            </a:r>
          </a:p>
        </p:txBody>
      </p:sp>
    </p:spTree>
    <p:extLst>
      <p:ext uri="{BB962C8B-B14F-4D97-AF65-F5344CB8AC3E}">
        <p14:creationId xmlns:p14="http://schemas.microsoft.com/office/powerpoint/2010/main" val="47330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C2AA3-8A92-4E93-826D-4991323BFA0B}"/>
              </a:ext>
            </a:extLst>
          </p:cNvPr>
          <p:cNvSpPr>
            <a:spLocks noGrp="1"/>
          </p:cNvSpPr>
          <p:nvPr>
            <p:ph type="title"/>
          </p:nvPr>
        </p:nvSpPr>
        <p:spPr/>
        <p:txBody>
          <a:bodyPr/>
          <a:lstStyle/>
          <a:p>
            <a:r>
              <a:rPr lang="en-US" sz="4400" b="1" dirty="0"/>
              <a:t>Available Credit by Type Compared to Total Potential Exposure (TPE) YTD June 2023</a:t>
            </a:r>
            <a:endParaRPr lang="en-US" b="1" dirty="0"/>
          </a:p>
        </p:txBody>
      </p:sp>
      <p:sp>
        <p:nvSpPr>
          <p:cNvPr id="4" name="Content Placeholder 3">
            <a:extLst>
              <a:ext uri="{FF2B5EF4-FFF2-40B4-BE49-F238E27FC236}">
                <a16:creationId xmlns:a16="http://schemas.microsoft.com/office/drawing/2014/main" id="{464192D8-ABCA-428E-9033-30D6E831C0AF}"/>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6C9436D6-F137-C943-E7D8-B7BEC7EC3C77}"/>
              </a:ext>
            </a:extLst>
          </p:cNvPr>
          <p:cNvPicPr>
            <a:picLocks noChangeAspect="1"/>
          </p:cNvPicPr>
          <p:nvPr/>
        </p:nvPicPr>
        <p:blipFill>
          <a:blip r:embed="rId2"/>
          <a:stretch>
            <a:fillRect/>
          </a:stretch>
        </p:blipFill>
        <p:spPr>
          <a:xfrm>
            <a:off x="1156595" y="1825625"/>
            <a:ext cx="10111769" cy="4801078"/>
          </a:xfrm>
          <a:prstGeom prst="rect">
            <a:avLst/>
          </a:prstGeom>
        </p:spPr>
      </p:pic>
    </p:spTree>
    <p:extLst>
      <p:ext uri="{BB962C8B-B14F-4D97-AF65-F5344CB8AC3E}">
        <p14:creationId xmlns:p14="http://schemas.microsoft.com/office/powerpoint/2010/main" val="1744205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63115-A32D-4B9A-B2FF-012E96271313}"/>
              </a:ext>
            </a:extLst>
          </p:cNvPr>
          <p:cNvSpPr>
            <a:spLocks noGrp="1"/>
          </p:cNvSpPr>
          <p:nvPr>
            <p:ph type="title"/>
          </p:nvPr>
        </p:nvSpPr>
        <p:spPr>
          <a:xfrm>
            <a:off x="838199" y="365125"/>
            <a:ext cx="10923166" cy="1325563"/>
          </a:xfrm>
        </p:spPr>
        <p:txBody>
          <a:bodyPr/>
          <a:lstStyle/>
          <a:p>
            <a:pPr algn="ctr"/>
            <a:r>
              <a:rPr lang="en-US" sz="4400" dirty="0">
                <a:cs typeface="Times New Roman" panose="02020603050405020304" pitchFamily="18" charset="0"/>
              </a:rPr>
              <a:t>Discretionary Collateral YTD June 2023</a:t>
            </a:r>
            <a:endParaRPr lang="en-US" dirty="0"/>
          </a:p>
        </p:txBody>
      </p:sp>
      <p:pic>
        <p:nvPicPr>
          <p:cNvPr id="5" name="Content Placeholder 4">
            <a:extLst>
              <a:ext uri="{FF2B5EF4-FFF2-40B4-BE49-F238E27FC236}">
                <a16:creationId xmlns:a16="http://schemas.microsoft.com/office/drawing/2014/main" id="{2440B39A-5FED-0A46-C76C-145FED72AF39}"/>
              </a:ext>
            </a:extLst>
          </p:cNvPr>
          <p:cNvPicPr>
            <a:picLocks noGrp="1" noChangeAspect="1"/>
          </p:cNvPicPr>
          <p:nvPr>
            <p:ph idx="1"/>
          </p:nvPr>
        </p:nvPicPr>
        <p:blipFill>
          <a:blip r:embed="rId2"/>
          <a:stretch>
            <a:fillRect/>
          </a:stretch>
        </p:blipFill>
        <p:spPr>
          <a:xfrm>
            <a:off x="1691254" y="1825625"/>
            <a:ext cx="8809491" cy="4351338"/>
          </a:xfrm>
          <a:prstGeom prst="rect">
            <a:avLst/>
          </a:prstGeom>
        </p:spPr>
      </p:pic>
    </p:spTree>
    <p:extLst>
      <p:ext uri="{BB962C8B-B14F-4D97-AF65-F5344CB8AC3E}">
        <p14:creationId xmlns:p14="http://schemas.microsoft.com/office/powerpoint/2010/main" val="19944851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0">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4" descr="Question marks in a line and one question mark is lit">
            <a:extLst>
              <a:ext uri="{FF2B5EF4-FFF2-40B4-BE49-F238E27FC236}">
                <a16:creationId xmlns:a16="http://schemas.microsoft.com/office/drawing/2014/main" id="{6B2C015A-608E-460E-AEF9-3985F551079A}"/>
              </a:ext>
            </a:extLst>
          </p:cNvPr>
          <p:cNvPicPr>
            <a:picLocks noChangeAspect="1"/>
          </p:cNvPicPr>
          <p:nvPr/>
        </p:nvPicPr>
        <p:blipFill rotWithShape="1">
          <a:blip r:embed="rId2"/>
          <a:srcRect t="1980" r="23298" b="7112"/>
          <a:stretch/>
        </p:blipFill>
        <p:spPr>
          <a:xfrm>
            <a:off x="3523488" y="10"/>
            <a:ext cx="8668512" cy="6857990"/>
          </a:xfrm>
          <a:prstGeom prst="rect">
            <a:avLst/>
          </a:prstGeom>
        </p:spPr>
      </p:pic>
      <p:sp>
        <p:nvSpPr>
          <p:cNvPr id="29" name="Rectangle 22">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6D4A7F-F05A-475E-92CE-D3F0E16C2A51}"/>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a:t>Questions?</a:t>
            </a:r>
          </a:p>
        </p:txBody>
      </p:sp>
      <p:sp>
        <p:nvSpPr>
          <p:cNvPr id="30" name="Rectangle 2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7" name="Rectangle 2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74959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EC8F-2D4F-4A40-B1DE-C737D9B7B006}"/>
              </a:ext>
            </a:extLst>
          </p:cNvPr>
          <p:cNvSpPr>
            <a:spLocks noGrp="1"/>
          </p:cNvSpPr>
          <p:nvPr>
            <p:ph type="title"/>
          </p:nvPr>
        </p:nvSpPr>
        <p:spPr/>
        <p:txBody>
          <a:bodyPr>
            <a:normAutofit fontScale="90000"/>
          </a:bodyPr>
          <a:lstStyle/>
          <a:p>
            <a:pPr algn="ctr"/>
            <a:r>
              <a:rPr lang="en-US" sz="7200" b="1" dirty="0"/>
              <a:t>General Update</a:t>
            </a:r>
            <a:br>
              <a:rPr lang="en-US" sz="4400" b="1" dirty="0"/>
            </a:br>
            <a:endParaRPr lang="en-US" dirty="0"/>
          </a:p>
        </p:txBody>
      </p:sp>
      <p:sp>
        <p:nvSpPr>
          <p:cNvPr id="3" name="Content Placeholder 2">
            <a:extLst>
              <a:ext uri="{FF2B5EF4-FFF2-40B4-BE49-F238E27FC236}">
                <a16:creationId xmlns:a16="http://schemas.microsoft.com/office/drawing/2014/main" id="{3FFE9BD2-307A-4E7D-A5B1-8A2D4D3A467B}"/>
              </a:ext>
            </a:extLst>
          </p:cNvPr>
          <p:cNvSpPr>
            <a:spLocks noGrp="1"/>
          </p:cNvSpPr>
          <p:nvPr>
            <p:ph idx="1"/>
          </p:nvPr>
        </p:nvSpPr>
        <p:spPr>
          <a:xfrm>
            <a:off x="838200" y="1619075"/>
            <a:ext cx="10515600" cy="4557888"/>
          </a:xfrm>
        </p:spPr>
        <p:txBody>
          <a:bodyPr>
            <a:noAutofit/>
          </a:bodyPr>
          <a:lstStyle/>
          <a:p>
            <a:pPr lvl="1">
              <a:spcBef>
                <a:spcPts val="0"/>
              </a:spcBef>
              <a:defRPr/>
            </a:pPr>
            <a:r>
              <a:rPr lang="en-US" sz="3200" dirty="0"/>
              <a:t>19 July CFSG meeting</a:t>
            </a:r>
            <a:endParaRPr lang="en-US" sz="3200" dirty="0">
              <a:cs typeface="Arial" panose="020B0604020202020204" pitchFamily="34" charset="0"/>
            </a:endParaRPr>
          </a:p>
          <a:p>
            <a:pPr lvl="1">
              <a:spcBef>
                <a:spcPts val="0"/>
              </a:spcBef>
              <a:defRPr/>
            </a:pPr>
            <a:r>
              <a:rPr lang="en-US" sz="3200" dirty="0"/>
              <a:t>Voting matters</a:t>
            </a:r>
          </a:p>
          <a:p>
            <a:pPr lvl="2">
              <a:spcBef>
                <a:spcPts val="0"/>
              </a:spcBef>
              <a:defRPr/>
            </a:pPr>
            <a:r>
              <a:rPr lang="en-US" sz="2800" dirty="0"/>
              <a:t>NPRR 1175 on background checks</a:t>
            </a:r>
          </a:p>
          <a:p>
            <a:pPr lvl="2">
              <a:spcBef>
                <a:spcPts val="0"/>
              </a:spcBef>
              <a:defRPr/>
            </a:pPr>
            <a:r>
              <a:rPr lang="en-US" sz="2800" dirty="0"/>
              <a:t>Operational NPRR’s without credit impacts</a:t>
            </a:r>
          </a:p>
          <a:p>
            <a:pPr lvl="1">
              <a:spcBef>
                <a:spcPts val="0"/>
              </a:spcBef>
              <a:defRPr/>
            </a:pPr>
            <a:r>
              <a:rPr lang="en-US" sz="3200" dirty="0"/>
              <a:t>Discussion items</a:t>
            </a:r>
          </a:p>
          <a:p>
            <a:pPr lvl="2">
              <a:spcBef>
                <a:spcPts val="0"/>
              </a:spcBef>
              <a:defRPr/>
            </a:pPr>
            <a:r>
              <a:rPr lang="en-US" sz="2800" dirty="0"/>
              <a:t>New invoice report</a:t>
            </a:r>
          </a:p>
          <a:p>
            <a:pPr lvl="2">
              <a:spcBef>
                <a:spcPts val="0"/>
              </a:spcBef>
              <a:defRPr/>
            </a:pPr>
            <a:r>
              <a:rPr lang="en-US" sz="2800" dirty="0"/>
              <a:t>New voting member</a:t>
            </a:r>
          </a:p>
          <a:p>
            <a:pPr lvl="2">
              <a:spcBef>
                <a:spcPts val="0"/>
              </a:spcBef>
              <a:defRPr/>
            </a:pPr>
            <a:r>
              <a:rPr lang="en-US" sz="2800" dirty="0"/>
              <a:t>Change in ERCOT collateral forms</a:t>
            </a:r>
          </a:p>
          <a:p>
            <a:pPr lvl="2">
              <a:spcBef>
                <a:spcPts val="0"/>
              </a:spcBef>
              <a:defRPr/>
            </a:pPr>
            <a:r>
              <a:rPr lang="en-US" sz="2800" dirty="0"/>
              <a:t>Volt default update</a:t>
            </a:r>
          </a:p>
          <a:p>
            <a:pPr lvl="2">
              <a:spcBef>
                <a:spcPts val="0"/>
              </a:spcBef>
              <a:defRPr/>
            </a:pPr>
            <a:r>
              <a:rPr lang="en-US" sz="2800" dirty="0"/>
              <a:t>Credit calculation discussion</a:t>
            </a:r>
          </a:p>
          <a:p>
            <a:pPr lvl="1">
              <a:spcBef>
                <a:spcPts val="0"/>
              </a:spcBef>
              <a:defRPr/>
            </a:pPr>
            <a:r>
              <a:rPr lang="en-US" sz="3200" dirty="0"/>
              <a:t>Regular credit exposure updates</a:t>
            </a:r>
          </a:p>
        </p:txBody>
      </p:sp>
    </p:spTree>
    <p:extLst>
      <p:ext uri="{BB962C8B-B14F-4D97-AF65-F5344CB8AC3E}">
        <p14:creationId xmlns:p14="http://schemas.microsoft.com/office/powerpoint/2010/main" val="2712649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D3362-1899-4EC3-9D1B-D87355DB9F64}"/>
              </a:ext>
            </a:extLst>
          </p:cNvPr>
          <p:cNvSpPr>
            <a:spLocks noGrp="1"/>
          </p:cNvSpPr>
          <p:nvPr>
            <p:ph type="title"/>
          </p:nvPr>
        </p:nvSpPr>
        <p:spPr/>
        <p:txBody>
          <a:bodyPr/>
          <a:lstStyle/>
          <a:p>
            <a:pPr algn="ctr"/>
            <a:r>
              <a:rPr lang="en-US" b="1" dirty="0"/>
              <a:t>NPRR’s Reviewed</a:t>
            </a:r>
          </a:p>
        </p:txBody>
      </p:sp>
      <p:sp>
        <p:nvSpPr>
          <p:cNvPr id="3" name="Content Placeholder 2">
            <a:extLst>
              <a:ext uri="{FF2B5EF4-FFF2-40B4-BE49-F238E27FC236}">
                <a16:creationId xmlns:a16="http://schemas.microsoft.com/office/drawing/2014/main" id="{4E2942D8-46C5-494A-A41B-18E9D3AF7D30}"/>
              </a:ext>
            </a:extLst>
          </p:cNvPr>
          <p:cNvSpPr>
            <a:spLocks noGrp="1"/>
          </p:cNvSpPr>
          <p:nvPr>
            <p:ph idx="1"/>
          </p:nvPr>
        </p:nvSpPr>
        <p:spPr/>
        <p:txBody>
          <a:bodyPr>
            <a:normAutofit fontScale="92500"/>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1164NPRR Black Start and Isochronous Control Capable Identification  </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1171NPRR Requirements for DGRs and DESRs on Circuits Subject to Load Shedding</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1174NPRR Market Participant’s Return of Settlement Funds to ERCOT Following Receipt of Overpayment</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1175NPRR Revisions to Market Entry Financial Qualifications and Continued Participation Requirements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1185NPRR HDL Override Payment Provisions for Verbal Dispatch Instructions</a:t>
            </a:r>
          </a:p>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1189NPRR Updates to Language to Clarify the Allowable Regulation Ancillary Service Trades</a:t>
            </a:r>
          </a:p>
          <a:p>
            <a:pPr marL="0" marR="0">
              <a:lnSpc>
                <a:spcPct val="107000"/>
              </a:lnSpc>
              <a:spcBef>
                <a:spcPts val="0"/>
              </a:spcBef>
              <a:spcAft>
                <a:spcPts val="800"/>
              </a:spcAft>
            </a:pPr>
            <a:r>
              <a:rPr lang="en-US" sz="24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CFSG voted to consider operational without credit implications</a:t>
            </a:r>
          </a:p>
        </p:txBody>
      </p:sp>
    </p:spTree>
    <p:extLst>
      <p:ext uri="{BB962C8B-B14F-4D97-AF65-F5344CB8AC3E}">
        <p14:creationId xmlns:p14="http://schemas.microsoft.com/office/powerpoint/2010/main" val="2360931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AAA7-8B13-490E-A894-C9C4F7508497}"/>
              </a:ext>
            </a:extLst>
          </p:cNvPr>
          <p:cNvSpPr>
            <a:spLocks noGrp="1"/>
          </p:cNvSpPr>
          <p:nvPr>
            <p:ph type="title"/>
          </p:nvPr>
        </p:nvSpPr>
        <p:spPr/>
        <p:txBody>
          <a:bodyPr>
            <a:normAutofit/>
          </a:bodyPr>
          <a:lstStyle/>
          <a:p>
            <a:pPr algn="ctr"/>
            <a:r>
              <a:rPr lang="en-US" b="1" dirty="0"/>
              <a:t>Change in Collateral forms discussion and vote</a:t>
            </a:r>
          </a:p>
        </p:txBody>
      </p:sp>
      <p:sp>
        <p:nvSpPr>
          <p:cNvPr id="3" name="Content Placeholder 2">
            <a:extLst>
              <a:ext uri="{FF2B5EF4-FFF2-40B4-BE49-F238E27FC236}">
                <a16:creationId xmlns:a16="http://schemas.microsoft.com/office/drawing/2014/main" id="{B7EF5B78-0A57-43F7-8CC1-E447DFEE382E}"/>
              </a:ext>
            </a:extLst>
          </p:cNvPr>
          <p:cNvSpPr>
            <a:spLocks noGrp="1"/>
          </p:cNvSpPr>
          <p:nvPr>
            <p:ph idx="1"/>
          </p:nvPr>
        </p:nvSpPr>
        <p:spPr/>
        <p:txBody>
          <a:bodyPr>
            <a:normAutofit fontScale="92500" lnSpcReduction="20000"/>
          </a:bodyPr>
          <a:lstStyle/>
          <a:p>
            <a:r>
              <a:rPr lang="en-US" dirty="0"/>
              <a:t>Working on changes to credit-related forms: letters of credit, surety bonds and parental guaranties. ERCOT NPRR not filed yet and under discussion.</a:t>
            </a:r>
          </a:p>
          <a:p>
            <a:r>
              <a:rPr lang="en-US" b="1" u="sng" dirty="0"/>
              <a:t>Parental guaranties </a:t>
            </a:r>
            <a:r>
              <a:rPr lang="en-US" dirty="0"/>
              <a:t>effectively eliminated with NPRR 1112 disallowing unsecured credit in the ERCOT market October 2023. And assuming that NPRR 1165, which would get rid of financial-statement only guarantee agreements, is approved by the Board.</a:t>
            </a:r>
          </a:p>
          <a:p>
            <a:r>
              <a:rPr lang="en-US" dirty="0"/>
              <a:t>Changes to </a:t>
            </a:r>
            <a:r>
              <a:rPr lang="en-US" b="1" u="sng" dirty="0"/>
              <a:t>Letters of Credit </a:t>
            </a:r>
            <a:r>
              <a:rPr lang="en-US" dirty="0"/>
              <a:t>reflect market standard electronic communications (pdf’s via email vs hard copies by courier or faxed)</a:t>
            </a:r>
          </a:p>
          <a:p>
            <a:r>
              <a:rPr lang="en-US" dirty="0"/>
              <a:t>Agency rating applied to U.S. Branches of foreign banks still under review </a:t>
            </a:r>
          </a:p>
          <a:p>
            <a:r>
              <a:rPr lang="en-US" dirty="0"/>
              <a:t>Potential for up to six banks to not meet new standards; ERCOT credit will inform MP’s if implementation would require replacement</a:t>
            </a:r>
          </a:p>
          <a:p>
            <a:r>
              <a:rPr lang="en-US" b="1" u="sng" dirty="0"/>
              <a:t>Surety bonds </a:t>
            </a:r>
            <a:r>
              <a:rPr lang="en-US" dirty="0"/>
              <a:t>will require AM Best ratings under review</a:t>
            </a:r>
          </a:p>
          <a:p>
            <a:endParaRPr lang="en-US" dirty="0"/>
          </a:p>
          <a:p>
            <a:endParaRPr lang="en-US" dirty="0"/>
          </a:p>
        </p:txBody>
      </p:sp>
      <p:sp>
        <p:nvSpPr>
          <p:cNvPr id="4" name="Slide Number Placeholder 3">
            <a:extLst>
              <a:ext uri="{FF2B5EF4-FFF2-40B4-BE49-F238E27FC236}">
                <a16:creationId xmlns:a16="http://schemas.microsoft.com/office/drawing/2014/main" id="{38AB387B-76D6-4BBC-A11E-17A00A5FD31A}"/>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416315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853AD-A990-47D8-8BD8-632A72F9B064}"/>
              </a:ext>
            </a:extLst>
          </p:cNvPr>
          <p:cNvSpPr>
            <a:spLocks noGrp="1"/>
          </p:cNvSpPr>
          <p:nvPr>
            <p:ph type="title"/>
          </p:nvPr>
        </p:nvSpPr>
        <p:spPr/>
        <p:txBody>
          <a:bodyPr>
            <a:normAutofit/>
          </a:bodyPr>
          <a:lstStyle/>
          <a:p>
            <a:pPr algn="ctr"/>
            <a:r>
              <a:rPr lang="en-US" b="1" dirty="0"/>
              <a:t>NPRR 1175 on background checks</a:t>
            </a:r>
            <a:endParaRPr lang="en-US" dirty="0"/>
          </a:p>
        </p:txBody>
      </p:sp>
      <p:sp>
        <p:nvSpPr>
          <p:cNvPr id="3" name="Content Placeholder 2">
            <a:extLst>
              <a:ext uri="{FF2B5EF4-FFF2-40B4-BE49-F238E27FC236}">
                <a16:creationId xmlns:a16="http://schemas.microsoft.com/office/drawing/2014/main" id="{A4AB3D59-45A9-4A06-8AF4-363FF7BCC7DF}"/>
              </a:ext>
            </a:extLst>
          </p:cNvPr>
          <p:cNvSpPr>
            <a:spLocks noGrp="1"/>
          </p:cNvSpPr>
          <p:nvPr>
            <p:ph idx="1"/>
          </p:nvPr>
        </p:nvSpPr>
        <p:spPr>
          <a:xfrm>
            <a:off x="838200" y="1551963"/>
            <a:ext cx="10515600" cy="4625000"/>
          </a:xfrm>
        </p:spPr>
        <p:txBody>
          <a:bodyPr>
            <a:noAutofit/>
          </a:bodyPr>
          <a:lstStyle/>
          <a:p>
            <a:pPr marL="0" marR="0">
              <a:lnSpc>
                <a:spcPct val="107000"/>
              </a:lnSpc>
              <a:spcBef>
                <a:spcPts val="0"/>
              </a:spcBef>
              <a:spcAft>
                <a:spcPts val="80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 QSE must be able to demonstrate to ERCOT’s reasonable satisfaction that it does not pose an “Unreasonable Financial Risk.” risk of financial default posed to ERCOT or its Market Participants by Entity or Principals. Indicators of Unreasonable Financial Risk may include, but are not limited to: </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past market manipulation, trading violations, or other finance-related violations based upon a final adjudication in state or federal regulatory or legal proceedings; </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financial defaults in ERCOT or other energy markets resulting in losses or uplifts; or indications of imminent bankruptcy or insolvency</a:t>
            </a:r>
          </a:p>
          <a:p>
            <a:pPr marL="457200" lvl="1">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past civil judgement or criminal conviction that reflects problematic behavior on the part of the Entity or its Principals.</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rPr>
              <a:t>PRS recommended approval of NPRR1175 as amended by the 6/26/23 CFSG comments.  7/19 approval captures CFSG’s official opinion on the credit implications for TAC.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D28837A-E472-492F-A124-69467B5C0689}"/>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473377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A835-CDFF-4E1F-8CEB-67A17A8D3E1D}"/>
              </a:ext>
            </a:extLst>
          </p:cNvPr>
          <p:cNvSpPr>
            <a:spLocks noGrp="1"/>
          </p:cNvSpPr>
          <p:nvPr>
            <p:ph type="title"/>
          </p:nvPr>
        </p:nvSpPr>
        <p:spPr/>
        <p:txBody>
          <a:bodyPr/>
          <a:lstStyle/>
          <a:p>
            <a:pPr algn="ctr"/>
            <a:r>
              <a:rPr lang="en-US" b="1" dirty="0"/>
              <a:t>NPRR 1175 on background checks cont’d</a:t>
            </a:r>
          </a:p>
        </p:txBody>
      </p:sp>
      <p:sp>
        <p:nvSpPr>
          <p:cNvPr id="3" name="Content Placeholder 2">
            <a:extLst>
              <a:ext uri="{FF2B5EF4-FFF2-40B4-BE49-F238E27FC236}">
                <a16:creationId xmlns:a16="http://schemas.microsoft.com/office/drawing/2014/main" id="{4558874E-5C7B-440B-977E-73147FA0DF6E}"/>
              </a:ext>
            </a:extLst>
          </p:cNvPr>
          <p:cNvSpPr>
            <a:spLocks noGrp="1"/>
          </p:cNvSpPr>
          <p:nvPr>
            <p:ph idx="1"/>
          </p:nvPr>
        </p:nvSpPr>
        <p:spPr/>
        <p:txBody>
          <a:bodyPr>
            <a:normAutofit/>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Language has also been added to alleviate concerns that instances such as mere phone calls from a regulatory agency must be disclosed to ERCOT.  This is not ERCOT’s intent.  ERCOT clarified that only such investigations that are “formal” must be disclosed. </a:t>
            </a:r>
          </a:p>
          <a:p>
            <a:pPr marL="457200" lvl="1">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Adds "formal" in the following: Any complaint, </a:t>
            </a:r>
            <a:r>
              <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formal</a:t>
            </a:r>
            <a:r>
              <a:rPr lang="en-US" sz="1800" dirty="0">
                <a:effectLst/>
                <a:latin typeface="Calibri" panose="020F0502020204030204" pitchFamily="34" charset="0"/>
                <a:ea typeface="Calibri" panose="020F0502020204030204" pitchFamily="34" charset="0"/>
                <a:cs typeface="Times New Roman" panose="02020603050405020304" pitchFamily="18" charset="0"/>
              </a:rPr>
              <a:t> investigation, or disciplinary action concerning financial matters initiated by or with the Securities and Exchange Commission (SEC), Commodities Futures Trading Commission (CFTC), Federal Energy Regulatory Commission (FERC), a self-regulatory organization, Independent System Operator or Regional Transmission Organization, or a state public utility commission or securities board involving the applicant, its predecessors, Affiliates, or Principals within the last ten years;</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In addition, ERCOT added language to clarify the intention that the background checks required by NPRR1175 will be conducted by a third-party, not ERCOT.  ERCOT’s role will be to review the background check reports and make a determination based on the information in those reports.</a:t>
            </a:r>
          </a:p>
          <a:p>
            <a:pPr marL="0" marR="0">
              <a:lnSpc>
                <a:spcPct val="107000"/>
              </a:lnSpc>
              <a:spcBef>
                <a:spcPts val="0"/>
              </a:spcBef>
              <a:spcAft>
                <a:spcPts val="800"/>
              </a:spcAft>
            </a:pPr>
            <a:r>
              <a:rPr lang="en-US" sz="1800" b="1" u="sng" dirty="0">
                <a:solidFill>
                  <a:srgbClr val="FF0000"/>
                </a:solidFill>
                <a:latin typeface="Calibri" panose="020F0502020204030204" pitchFamily="34" charset="0"/>
                <a:ea typeface="Calibri" panose="020F0502020204030204" pitchFamily="34" charset="0"/>
                <a:cs typeface="Times New Roman" panose="02020603050405020304" pitchFamily="18" charset="0"/>
              </a:rPr>
              <a:t>CFSG voted to endorse 1175 100% in favor as having positive credit implications</a:t>
            </a:r>
            <a:endParaRPr lang="en-US" sz="18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6193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4950-8D17-40FE-8849-D0147B56BA9D}"/>
              </a:ext>
            </a:extLst>
          </p:cNvPr>
          <p:cNvSpPr>
            <a:spLocks noGrp="1"/>
          </p:cNvSpPr>
          <p:nvPr>
            <p:ph type="title"/>
          </p:nvPr>
        </p:nvSpPr>
        <p:spPr/>
        <p:txBody>
          <a:bodyPr/>
          <a:lstStyle/>
          <a:p>
            <a:pPr algn="ctr"/>
            <a:r>
              <a:rPr lang="en-US" b="1" dirty="0"/>
              <a:t>Discussion on Credit Calculations</a:t>
            </a:r>
          </a:p>
        </p:txBody>
      </p:sp>
      <p:sp>
        <p:nvSpPr>
          <p:cNvPr id="3" name="Content Placeholder 2">
            <a:extLst>
              <a:ext uri="{FF2B5EF4-FFF2-40B4-BE49-F238E27FC236}">
                <a16:creationId xmlns:a16="http://schemas.microsoft.com/office/drawing/2014/main" id="{E576354E-FB10-4F71-BF86-A32A9FC92F02}"/>
              </a:ext>
            </a:extLst>
          </p:cNvPr>
          <p:cNvSpPr>
            <a:spLocks noGrp="1"/>
          </p:cNvSpPr>
          <p:nvPr>
            <p:ph idx="1"/>
          </p:nvPr>
        </p:nvSpPr>
        <p:spPr>
          <a:xfrm>
            <a:off x="838200" y="1526796"/>
            <a:ext cx="10515600" cy="4857226"/>
          </a:xfrm>
        </p:spPr>
        <p:txBody>
          <a:bodyPr>
            <a:no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Shams Siddiqi/Rainbow Energy withdrew NPRR 1146 which proposed to alter the credit calculation resulting in collateral obligations to ERCOT based on substantial instances of overcollateralization</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Proposed to alter calculation based on billed and unbilled settlements, transition day counts and forward adjustment factors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Primary concern during Uri that MP’s faced collateral obligations when ERCOT owed them money resulting in economic disincentives to provide power to grid (specifically on DC ties)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ERCOT researched and agreed with Rainbow’s fundamental premise that double counting does occur in credit calcs. Will research to address this problem along with other variables</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DC Energy preparing a related presentation in August</a:t>
            </a:r>
          </a:p>
          <a:p>
            <a:pPr marL="0" marR="0">
              <a:lnSpc>
                <a:spcPct val="107000"/>
              </a:lnSpc>
              <a:spcBef>
                <a:spcPts val="0"/>
              </a:spcBef>
              <a:spcAft>
                <a:spcPts val="800"/>
              </a:spcAft>
            </a:pPr>
            <a:r>
              <a:rPr lang="en-US" sz="2000" dirty="0">
                <a:latin typeface="Calibri" panose="020F0502020204030204" pitchFamily="34" charset="0"/>
                <a:ea typeface="Calibri" panose="020F0502020204030204" pitchFamily="34" charset="0"/>
                <a:cs typeface="Times New Roman" panose="02020603050405020304" pitchFamily="18" charset="0"/>
              </a:rPr>
              <a:t>Group offered to form MP task force to assist in analysis and future proposals</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1705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4950-8D17-40FE-8849-D0147B56BA9D}"/>
              </a:ext>
            </a:extLst>
          </p:cNvPr>
          <p:cNvSpPr>
            <a:spLocks noGrp="1"/>
          </p:cNvSpPr>
          <p:nvPr>
            <p:ph type="title"/>
          </p:nvPr>
        </p:nvSpPr>
        <p:spPr/>
        <p:txBody>
          <a:bodyPr/>
          <a:lstStyle/>
          <a:p>
            <a:pPr algn="ctr"/>
            <a:r>
              <a:rPr lang="en-US" b="1" dirty="0"/>
              <a:t>Discussion new invoice report</a:t>
            </a:r>
          </a:p>
        </p:txBody>
      </p:sp>
      <p:sp>
        <p:nvSpPr>
          <p:cNvPr id="3" name="Content Placeholder 2">
            <a:extLst>
              <a:ext uri="{FF2B5EF4-FFF2-40B4-BE49-F238E27FC236}">
                <a16:creationId xmlns:a16="http://schemas.microsoft.com/office/drawing/2014/main" id="{E576354E-FB10-4F71-BF86-A32A9FC92F02}"/>
              </a:ext>
            </a:extLst>
          </p:cNvPr>
          <p:cNvSpPr>
            <a:spLocks noGrp="1"/>
          </p:cNvSpPr>
          <p:nvPr>
            <p:ph idx="1"/>
          </p:nvPr>
        </p:nvSpPr>
        <p:spPr>
          <a:xfrm>
            <a:off x="838200" y="1526796"/>
            <a:ext cx="10515600" cy="4857226"/>
          </a:xfrm>
        </p:spPr>
        <p:txBody>
          <a:bodyPr>
            <a:noAutofit/>
          </a:bodyPr>
          <a:lstStyle/>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Vice Chair Loretto Martin (NRG) requeste</a:t>
            </a:r>
            <a:r>
              <a:rPr lang="en-US" dirty="0">
                <a:latin typeface="Calibri" panose="020F0502020204030204" pitchFamily="34" charset="0"/>
                <a:ea typeface="Calibri" panose="020F0502020204030204" pitchFamily="34" charset="0"/>
                <a:cs typeface="Times New Roman" panose="02020603050405020304" pitchFamily="18" charset="0"/>
              </a:rPr>
              <a:t>d ERCOT staff develop an invoice report so MP’s could track what is outstanding at June CFSG</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Austin Rosel discussed with ERCOT staff and believes this is a feasible deliverable to MP’s</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Report would include 30 days of posted invoice however could not indicate payment status</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Group discussed considered this to be an acceptable start</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Report is under development without a delivery date</a:t>
            </a: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957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24950-8D17-40FE-8849-D0147B56BA9D}"/>
              </a:ext>
            </a:extLst>
          </p:cNvPr>
          <p:cNvSpPr>
            <a:spLocks noGrp="1"/>
          </p:cNvSpPr>
          <p:nvPr>
            <p:ph type="title"/>
          </p:nvPr>
        </p:nvSpPr>
        <p:spPr/>
        <p:txBody>
          <a:bodyPr/>
          <a:lstStyle/>
          <a:p>
            <a:pPr algn="ctr"/>
            <a:r>
              <a:rPr lang="en-US" b="1" dirty="0"/>
              <a:t>Discussion on Volt default</a:t>
            </a:r>
          </a:p>
        </p:txBody>
      </p:sp>
      <p:sp>
        <p:nvSpPr>
          <p:cNvPr id="3" name="Content Placeholder 2">
            <a:extLst>
              <a:ext uri="{FF2B5EF4-FFF2-40B4-BE49-F238E27FC236}">
                <a16:creationId xmlns:a16="http://schemas.microsoft.com/office/drawing/2014/main" id="{E576354E-FB10-4F71-BF86-A32A9FC92F02}"/>
              </a:ext>
            </a:extLst>
          </p:cNvPr>
          <p:cNvSpPr>
            <a:spLocks noGrp="1"/>
          </p:cNvSpPr>
          <p:nvPr>
            <p:ph idx="1"/>
          </p:nvPr>
        </p:nvSpPr>
        <p:spPr>
          <a:xfrm>
            <a:off x="838200" y="1526796"/>
            <a:ext cx="10515600" cy="4857226"/>
          </a:xfrm>
        </p:spPr>
        <p:txBody>
          <a:bodyPr>
            <a:noAutofit/>
          </a:bodyPr>
          <a:lstStyle/>
          <a:p>
            <a:pPr marL="0" marR="0">
              <a:spcBef>
                <a:spcPts val="0"/>
              </a:spcBef>
              <a:spcAft>
                <a:spcPts val="0"/>
              </a:spcAft>
            </a:pPr>
            <a:r>
              <a:rPr lang="en-US" sz="3200" dirty="0">
                <a:effectLst/>
                <a:latin typeface="Calibri" panose="020F0502020204030204" pitchFamily="34" charset="0"/>
                <a:ea typeface="Calibri" panose="020F0502020204030204" pitchFamily="34" charset="0"/>
              </a:rPr>
              <a:t>ERCOT has received the proceeds of the Letter of Credit amounting to $500,000 posted by Volt Electricity Provider, LP (Volt) with the PUC. </a:t>
            </a:r>
          </a:p>
          <a:p>
            <a:pPr marL="0" marR="0">
              <a:spcBef>
                <a:spcPts val="0"/>
              </a:spcBef>
              <a:spcAft>
                <a:spcPts val="0"/>
              </a:spcAft>
            </a:pPr>
            <a:r>
              <a:rPr lang="en-US" sz="3200" dirty="0">
                <a:effectLst/>
                <a:latin typeface="Calibri" panose="020F0502020204030204" pitchFamily="34" charset="0"/>
                <a:ea typeface="Calibri" panose="020F0502020204030204" pitchFamily="34" charset="0"/>
              </a:rPr>
              <a:t>Volt is a REP that defaulted in February 2021 during </a:t>
            </a:r>
            <a:r>
              <a:rPr lang="en-US" sz="3200" dirty="0" err="1">
                <a:effectLst/>
                <a:latin typeface="Calibri" panose="020F0502020204030204" pitchFamily="34" charset="0"/>
                <a:ea typeface="Calibri" panose="020F0502020204030204" pitchFamily="34" charset="0"/>
              </a:rPr>
              <a:t>winterstorm</a:t>
            </a:r>
            <a:r>
              <a:rPr lang="en-US" sz="3200" dirty="0">
                <a:effectLst/>
                <a:latin typeface="Calibri" panose="020F0502020204030204" pitchFamily="34" charset="0"/>
                <a:ea typeface="Calibri" panose="020F0502020204030204" pitchFamily="34" charset="0"/>
              </a:rPr>
              <a:t> URI.</a:t>
            </a:r>
          </a:p>
          <a:p>
            <a:pPr marL="0" marR="0">
              <a:spcBef>
                <a:spcPts val="0"/>
              </a:spcBef>
              <a:spcAft>
                <a:spcPts val="0"/>
              </a:spcAft>
            </a:pPr>
            <a:r>
              <a:rPr lang="en-US" sz="3200" dirty="0">
                <a:effectLst/>
                <a:latin typeface="Calibri" panose="020F0502020204030204" pitchFamily="34" charset="0"/>
                <a:ea typeface="Calibri" panose="020F0502020204030204" pitchFamily="34" charset="0"/>
              </a:rPr>
              <a:t>The proceeds will be applied to </a:t>
            </a:r>
            <a:r>
              <a:rPr lang="en-US" sz="3200" dirty="0" err="1">
                <a:effectLst/>
                <a:latin typeface="Calibri" panose="020F0502020204030204" pitchFamily="34" charset="0"/>
                <a:ea typeface="Calibri" panose="020F0502020204030204" pitchFamily="34" charset="0"/>
              </a:rPr>
              <a:t>shortpaid</a:t>
            </a:r>
            <a:r>
              <a:rPr lang="en-US" sz="3200" dirty="0">
                <a:effectLst/>
                <a:latin typeface="Calibri" panose="020F0502020204030204" pitchFamily="34" charset="0"/>
                <a:ea typeface="Calibri" panose="020F0502020204030204" pitchFamily="34" charset="0"/>
              </a:rPr>
              <a:t> invoices attributable to Volt’s unpaid invoices.</a:t>
            </a:r>
          </a:p>
          <a:p>
            <a:pPr marL="0" marR="0">
              <a:spcBef>
                <a:spcPts val="0"/>
              </a:spcBef>
              <a:spcAft>
                <a:spcPts val="0"/>
              </a:spcAft>
            </a:pPr>
            <a:r>
              <a:rPr lang="en-US" sz="3200" dirty="0">
                <a:effectLst/>
                <a:latin typeface="Calibri" panose="020F0502020204030204" pitchFamily="34" charset="0"/>
                <a:ea typeface="Calibri" panose="020F0502020204030204" pitchFamily="34" charset="0"/>
              </a:rPr>
              <a:t>ERCOT expects to distribute the funds to recipients of those </a:t>
            </a:r>
            <a:r>
              <a:rPr lang="en-US" sz="3200" dirty="0" err="1">
                <a:effectLst/>
                <a:latin typeface="Calibri" panose="020F0502020204030204" pitchFamily="34" charset="0"/>
                <a:ea typeface="Calibri" panose="020F0502020204030204" pitchFamily="34" charset="0"/>
              </a:rPr>
              <a:t>shortpaid</a:t>
            </a:r>
            <a:r>
              <a:rPr lang="en-US" sz="3200" dirty="0">
                <a:effectLst/>
                <a:latin typeface="Calibri" panose="020F0502020204030204" pitchFamily="34" charset="0"/>
                <a:ea typeface="Calibri" panose="020F0502020204030204" pitchFamily="34" charset="0"/>
              </a:rPr>
              <a:t> invoices in the next month.</a:t>
            </a:r>
          </a:p>
          <a:p>
            <a:pPr marL="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23502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487ff0d5-859f-4698-9b9b-079befd22fd5}" enabled="1" method="Standard" siteId="{482dc10d-9180-4c99-816e-70ee2557afd5}" contentBits="0" removed="0"/>
</clbl:labelList>
</file>

<file path=docProps/app.xml><?xml version="1.0" encoding="utf-8"?>
<Properties xmlns="http://schemas.openxmlformats.org/officeDocument/2006/extended-properties" xmlns:vt="http://schemas.openxmlformats.org/officeDocument/2006/docPropsVTypes">
  <TotalTime>986</TotalTime>
  <Words>1052</Words>
  <Application>Microsoft Office PowerPoint</Application>
  <PresentationFormat>Widescreen</PresentationFormat>
  <Paragraphs>77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Credit Finance Sub Group update to the Technical Advisory Committee</vt:lpstr>
      <vt:lpstr>General Update </vt:lpstr>
      <vt:lpstr>NPRR’s Reviewed</vt:lpstr>
      <vt:lpstr>Change in Collateral forms discussion and vote</vt:lpstr>
      <vt:lpstr>NPRR 1175 on background checks</vt:lpstr>
      <vt:lpstr>NPRR 1175 on background checks cont’d</vt:lpstr>
      <vt:lpstr>Discussion on Credit Calculations</vt:lpstr>
      <vt:lpstr>Discussion new invoice report</vt:lpstr>
      <vt:lpstr>Discussion on Volt default</vt:lpstr>
      <vt:lpstr>New CFSG Voting Member</vt:lpstr>
      <vt:lpstr>Monthly Highlights May – June 2023</vt:lpstr>
      <vt:lpstr>Available Credit by Type Compared to Total Potential Exposure (TPE) YTD June 2023</vt:lpstr>
      <vt:lpstr>Discretionary Collateral YTD June 2023</vt:lpstr>
      <vt:lpstr>Questions?</vt:lpstr>
    </vt:vector>
  </TitlesOfParts>
  <Company>Austin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Another credit calculation adjustment proposal</dc:title>
  <dc:creator>Sager, Brenden</dc:creator>
  <cp:lastModifiedBy>Sager, Brenden</cp:lastModifiedBy>
  <cp:revision>23</cp:revision>
  <dcterms:created xsi:type="dcterms:W3CDTF">2022-08-01T15:23:51Z</dcterms:created>
  <dcterms:modified xsi:type="dcterms:W3CDTF">2023-07-24T13:36:58Z</dcterms:modified>
</cp:coreProperties>
</file>