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321" r:id="rId7"/>
    <p:sldId id="320" r:id="rId8"/>
    <p:sldId id="322" r:id="rId9"/>
    <p:sldId id="323" r:id="rId10"/>
    <p:sldId id="324" r:id="rId11"/>
    <p:sldId id="325"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1CD393B-B17F-647C-CC65-41A4EDC8BC3E}" name="Woodfin, Dan" initials="WD" userId="S::dan.woodfin@ercot.com::241f4bb4-a54f-4ff5-bea3-a7be5eec2bbc" providerId="AD"/>
  <p188:author id="{18E1B941-D805-FD4F-8957-3F61C5D9EBD4}" name="Ayson, Janice" initials="AJ" userId="S::Janice.Ayson@ercot.com::f2bb4e96-48b2-4079-a64c-325f474add9b" providerId="AD"/>
  <p188:author id="{4881476D-8E4F-B7D0-5450-9A54DD0DAFFE}" name="Shaw, Pamela" initials="SP" userId="S::Pamela.Shaw@ercot.com::101c3c4b-eb66-4423-bece-5a33603fc13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jm" initials="djm" lastIdx="1" clrIdx="0">
    <p:extLst>
      <p:ext uri="{19B8F6BF-5375-455C-9EA6-DF929625EA0E}">
        <p15:presenceInfo xmlns:p15="http://schemas.microsoft.com/office/powerpoint/2012/main" userId="dj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9F6E4F-6787-4C74-BD7A-1BB71A0486EF}" v="41" dt="2023-07-20T17:17:58.339"/>
    <p1510:client id="{B58A41C9-7A1A-4C58-B274-42BB78BF2B34}" v="127" dt="2023-07-20T16:33:56.927"/>
    <p1510:client id="{D198FFF7-7BA3-314A-6AC8-9D38D15092E9}" v="18" dt="2023-07-20T15:34:32.5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493" autoAdjust="0"/>
    <p:restoredTop sz="95226" autoAdjust="0"/>
  </p:normalViewPr>
  <p:slideViewPr>
    <p:cSldViewPr showGuides="1">
      <p:cViewPr varScale="1">
        <p:scale>
          <a:sx n="110" d="100"/>
          <a:sy n="110" d="100"/>
        </p:scale>
        <p:origin x="128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7/20/2023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7/20/2023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1549392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33384641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1422763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42038248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2906351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33800" y="2644170"/>
            <a:ext cx="5257800" cy="2677656"/>
          </a:xfrm>
          <a:prstGeom prst="rect">
            <a:avLst/>
          </a:prstGeom>
          <a:noFill/>
        </p:spPr>
        <p:txBody>
          <a:bodyPr wrap="square" rtlCol="0">
            <a:spAutoFit/>
          </a:bodyPr>
          <a:lstStyle/>
          <a:p>
            <a:r>
              <a:rPr lang="en-US" sz="2400" b="1" dirty="0">
                <a:solidFill>
                  <a:schemeClr val="tx2"/>
                </a:solidFill>
              </a:rPr>
              <a:t>DRRS Discussion</a:t>
            </a:r>
            <a:endParaRPr lang="en-US" b="1" dirty="0">
              <a:solidFill>
                <a:schemeClr val="tx2"/>
              </a:solidFill>
            </a:endParaRPr>
          </a:p>
          <a:p>
            <a:endParaRPr lang="en-US" dirty="0">
              <a:solidFill>
                <a:schemeClr val="tx2"/>
              </a:solidFill>
            </a:endParaRPr>
          </a:p>
          <a:p>
            <a:r>
              <a:rPr lang="en-US" i="1" dirty="0">
                <a:solidFill>
                  <a:schemeClr val="tx2"/>
                </a:solidFill>
              </a:rPr>
              <a:t>Kenan </a:t>
            </a:r>
            <a:r>
              <a:rPr lang="en-US" i="1" dirty="0">
                <a:solidFill>
                  <a:schemeClr val="tx2"/>
                </a:solidFill>
                <a:ea typeface="+mn-lt"/>
                <a:cs typeface="+mn-lt"/>
              </a:rPr>
              <a:t>Ögelman</a:t>
            </a:r>
            <a:endParaRPr lang="en-US" i="1" dirty="0">
              <a:solidFill>
                <a:schemeClr val="tx2"/>
              </a:solidFill>
              <a:cs typeface="Arial"/>
            </a:endParaRPr>
          </a:p>
          <a:p>
            <a:r>
              <a:rPr lang="en-US" dirty="0">
                <a:solidFill>
                  <a:schemeClr val="tx2"/>
                </a:solidFill>
              </a:rPr>
              <a:t>Vice President Commercial Operations</a:t>
            </a:r>
            <a:endParaRPr lang="en-US" dirty="0">
              <a:solidFill>
                <a:schemeClr val="tx2"/>
              </a:solidFill>
              <a:cs typeface="Arial"/>
            </a:endParaRPr>
          </a:p>
          <a:p>
            <a:endParaRPr lang="en-US" dirty="0">
              <a:solidFill>
                <a:schemeClr val="tx2"/>
              </a:solidFill>
            </a:endParaRPr>
          </a:p>
          <a:p>
            <a:endParaRPr lang="en-US" dirty="0">
              <a:solidFill>
                <a:schemeClr val="tx2"/>
              </a:solidFill>
            </a:endParaRPr>
          </a:p>
          <a:p>
            <a:endParaRPr lang="en-US" dirty="0">
              <a:solidFill>
                <a:schemeClr val="tx2"/>
              </a:solidFill>
            </a:endParaRPr>
          </a:p>
          <a:p>
            <a:r>
              <a:rPr lang="en-US" dirty="0">
                <a:solidFill>
                  <a:schemeClr val="tx2"/>
                </a:solidFill>
              </a:rPr>
              <a:t>Workshop</a:t>
            </a:r>
          </a:p>
          <a:p>
            <a:r>
              <a:rPr lang="en-US" dirty="0">
                <a:solidFill>
                  <a:schemeClr val="tx2"/>
                </a:solidFill>
              </a:rPr>
              <a:t>July 27, 2023</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EBA85-C6FC-D96B-1C8F-DB6277835F80}"/>
              </a:ext>
            </a:extLst>
          </p:cNvPr>
          <p:cNvSpPr>
            <a:spLocks noGrp="1"/>
          </p:cNvSpPr>
          <p:nvPr>
            <p:ph type="title"/>
          </p:nvPr>
        </p:nvSpPr>
        <p:spPr>
          <a:xfrm>
            <a:off x="381000" y="243682"/>
            <a:ext cx="8458200" cy="899318"/>
          </a:xfrm>
        </p:spPr>
        <p:txBody>
          <a:bodyPr lIns="91440" tIns="45720" rIns="91440" bIns="45720" anchor="t"/>
          <a:lstStyle/>
          <a:p>
            <a:r>
              <a:rPr lang="en-US" sz="2400" dirty="0"/>
              <a:t>HB1500 Dispatchable Reliability Reserve Service (DRRS) Requirements</a:t>
            </a:r>
          </a:p>
        </p:txBody>
      </p:sp>
      <p:sp>
        <p:nvSpPr>
          <p:cNvPr id="3" name="Content Placeholder 2">
            <a:extLst>
              <a:ext uri="{FF2B5EF4-FFF2-40B4-BE49-F238E27FC236}">
                <a16:creationId xmlns:a16="http://schemas.microsoft.com/office/drawing/2014/main" id="{1BFE48E9-72B2-297C-D705-09280383FF7B}"/>
              </a:ext>
            </a:extLst>
          </p:cNvPr>
          <p:cNvSpPr>
            <a:spLocks noGrp="1"/>
          </p:cNvSpPr>
          <p:nvPr>
            <p:ph idx="1"/>
          </p:nvPr>
        </p:nvSpPr>
        <p:spPr>
          <a:xfrm>
            <a:off x="304800" y="1143000"/>
            <a:ext cx="8534400" cy="4899821"/>
          </a:xfrm>
        </p:spPr>
        <p:txBody>
          <a:bodyPr/>
          <a:lstStyle/>
          <a:p>
            <a:pPr marL="34290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tab pos="685800" algn="l"/>
                <a:tab pos="914400" algn="l"/>
              </a:tabLst>
              <a:defRPr/>
            </a:pPr>
            <a:r>
              <a:rPr kumimoji="0" lang="en-US" sz="2000" b="0" i="0" u="none" strike="noStrike" kern="1200" cap="none" spc="0" normalizeH="0" baseline="0" noProof="0" dirty="0">
                <a:ln>
                  <a:noFill/>
                </a:ln>
                <a:effectLst/>
                <a:uLnTx/>
                <a:uFillTx/>
                <a:latin typeface="Arial"/>
                <a:ea typeface="Calibri" panose="020F0502020204030204" pitchFamily="34" charset="0"/>
                <a:cs typeface="Times New Roman"/>
              </a:rPr>
              <a:t>Deliver December 1, 2024</a:t>
            </a:r>
          </a:p>
          <a:p>
            <a:pPr marL="34290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tab pos="685800" algn="l"/>
                <a:tab pos="914400" algn="l"/>
              </a:tabLst>
              <a:defRPr/>
            </a:pPr>
            <a:r>
              <a:rPr kumimoji="0" lang="en-US" sz="2000" b="0" i="0" u="none" strike="noStrike" kern="1200" cap="none" spc="0" normalizeH="0" baseline="0" noProof="0" dirty="0">
                <a:ln>
                  <a:noFill/>
                </a:ln>
                <a:effectLst/>
                <a:uLnTx/>
                <a:uFillTx/>
                <a:latin typeface="Arial"/>
                <a:ea typeface="Calibri" panose="020F0502020204030204" pitchFamily="34" charset="0"/>
                <a:cs typeface="Times New Roman"/>
              </a:rPr>
              <a:t>Day Ahead and Real-Time procurement </a:t>
            </a:r>
            <a:endParaRPr kumimoji="0" lang="en-US" sz="2000" b="0" i="0" u="none" strike="noStrike" kern="1200" cap="none" spc="0" normalizeH="0" baseline="0" noProof="0" dirty="0">
              <a:ln>
                <a:noFill/>
              </a:ln>
              <a:effectLst/>
              <a:uLnTx/>
              <a:uFillTx/>
              <a:latin typeface="Arial"/>
              <a:ea typeface="Calibri" panose="020F0502020204030204" pitchFamily="34" charset="0"/>
              <a:cs typeface="Times New Roman" panose="02020603050405020304" pitchFamily="18" charset="0"/>
            </a:endParaRPr>
          </a:p>
          <a:p>
            <a:pPr marL="742950" marR="0" lvl="1"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tab pos="685800" algn="l"/>
                <a:tab pos="914400" algn="l"/>
              </a:tabLst>
              <a:defRPr/>
            </a:pPr>
            <a:r>
              <a:rPr kumimoji="0" lang="en-US" sz="1800" b="0" i="0" u="none" strike="noStrike" kern="1200" cap="none" spc="0" normalizeH="0" baseline="0" noProof="0" dirty="0">
                <a:ln>
                  <a:noFill/>
                </a:ln>
                <a:effectLst/>
                <a:uLnTx/>
                <a:uFillTx/>
                <a:latin typeface="Arial"/>
                <a:ea typeface="Calibri" panose="020F0502020204030204" pitchFamily="34" charset="0"/>
                <a:cs typeface="Times New Roman"/>
              </a:rPr>
              <a:t>Note: true Real-Time procurement will only apply after Real-Time Co-optimization (RTC) implementation</a:t>
            </a:r>
          </a:p>
          <a:p>
            <a:pPr marL="34290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tab pos="685800" algn="l"/>
                <a:tab pos="914400" algn="l"/>
              </a:tabLst>
              <a:defRPr/>
            </a:pPr>
            <a:r>
              <a:rPr kumimoji="0" lang="en-US" sz="2000" b="0" i="0" u="none" strike="noStrike" kern="1200" cap="none" spc="0" normalizeH="0" baseline="0" noProof="0" dirty="0">
                <a:ln>
                  <a:noFill/>
                </a:ln>
                <a:effectLst/>
                <a:uLnTx/>
                <a:uFillTx/>
                <a:latin typeface="Arial"/>
                <a:ea typeface="Calibri" panose="020F0502020204030204" pitchFamily="34" charset="0"/>
                <a:cs typeface="Times New Roman"/>
              </a:rPr>
              <a:t>Quantity based on historical variations in generation availability</a:t>
            </a:r>
          </a:p>
          <a:p>
            <a:pPr marL="34290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tab pos="685800" algn="l"/>
                <a:tab pos="914400" algn="l"/>
              </a:tabLst>
              <a:defRPr/>
            </a:pPr>
            <a:r>
              <a:rPr kumimoji="0" lang="en-US" sz="2000" b="0" i="0" u="none" strike="noStrike" kern="1200" cap="none" spc="0" normalizeH="0" baseline="0" noProof="0" dirty="0">
                <a:ln>
                  <a:noFill/>
                </a:ln>
                <a:effectLst/>
                <a:uLnTx/>
                <a:uFillTx/>
                <a:latin typeface="Arial"/>
                <a:ea typeface="Calibri" panose="020F0502020204030204" pitchFamily="34" charset="0"/>
                <a:cs typeface="Times New Roman"/>
              </a:rPr>
              <a:t>Run at least 4 hours at High Sustained Limit (HSL)</a:t>
            </a:r>
          </a:p>
          <a:p>
            <a:pPr marL="34290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tab pos="685800" algn="l"/>
                <a:tab pos="914400" algn="l"/>
              </a:tabLst>
              <a:defRPr/>
            </a:pPr>
            <a:r>
              <a:rPr kumimoji="0" lang="en-US" sz="2000" b="0" i="0" u="none" strike="noStrike" kern="1200" cap="none" spc="0" normalizeH="0" baseline="0" noProof="0" dirty="0">
                <a:ln>
                  <a:noFill/>
                </a:ln>
                <a:effectLst/>
                <a:uLnTx/>
                <a:uFillTx/>
                <a:latin typeface="Arial"/>
                <a:ea typeface="Calibri" panose="020F0502020204030204" pitchFamily="34" charset="0"/>
                <a:cs typeface="Times New Roman"/>
              </a:rPr>
              <a:t>Online within 2 hours of instruction</a:t>
            </a:r>
          </a:p>
          <a:p>
            <a:pPr marL="34290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tab pos="685800" algn="l"/>
                <a:tab pos="914400" algn="l"/>
              </a:tabLst>
              <a:defRPr/>
            </a:pPr>
            <a:r>
              <a:rPr kumimoji="0" lang="en-US" sz="2000" b="0" i="0" u="none" strike="noStrike" kern="1200" cap="none" spc="0" normalizeH="0" baseline="0" noProof="0" dirty="0">
                <a:ln>
                  <a:noFill/>
                </a:ln>
                <a:effectLst/>
                <a:uLnTx/>
                <a:uFillTx/>
                <a:latin typeface="Arial"/>
                <a:ea typeface="Calibri" panose="020F0502020204030204" pitchFamily="34" charset="0"/>
                <a:cs typeface="Times New Roman"/>
              </a:rPr>
              <a:t>Dispatch flexibility to address inter-hour operational challenges</a:t>
            </a:r>
          </a:p>
          <a:p>
            <a:pPr marL="342900" marR="0" lvl="0" indent="-2857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tab pos="685800" algn="l"/>
                <a:tab pos="914400" algn="l"/>
              </a:tabLst>
              <a:defRPr/>
            </a:pPr>
            <a:r>
              <a:rPr kumimoji="0" lang="en-US" sz="2000" b="0" i="0" u="none" strike="noStrike" kern="1200" cap="none" spc="0" normalizeH="0" baseline="0" noProof="0" dirty="0">
                <a:ln>
                  <a:noFill/>
                </a:ln>
                <a:effectLst/>
                <a:uLnTx/>
                <a:uFillTx/>
                <a:latin typeface="Arial"/>
                <a:ea typeface="Calibri" panose="020F0502020204030204" pitchFamily="34" charset="0"/>
                <a:cs typeface="Times New Roman"/>
              </a:rPr>
              <a:t>Reduce Reliability Unit Commitment (RUC) by the amount of DRRS procured</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effectLst/>
                <a:uLnTx/>
                <a:uFillTx/>
                <a:latin typeface="Arial"/>
                <a:ea typeface="+mn-ea"/>
                <a:cs typeface="Arial"/>
              </a:rPr>
              <a:t>Note: Since the ability to RUC is necessary to meet several NERC Reliability Standards, this requirement can only be achieved to the extent that RUCs are not needed to cover load and reserve obligations</a:t>
            </a:r>
          </a:p>
          <a:p>
            <a:endParaRPr lang="en-US" dirty="0"/>
          </a:p>
        </p:txBody>
      </p:sp>
      <p:sp>
        <p:nvSpPr>
          <p:cNvPr id="4" name="Slide Number Placeholder 2">
            <a:extLst>
              <a:ext uri="{FF2B5EF4-FFF2-40B4-BE49-F238E27FC236}">
                <a16:creationId xmlns:a16="http://schemas.microsoft.com/office/drawing/2014/main" id="{F66BFD49-85F1-D432-A3E3-AC33E983216C}"/>
              </a:ext>
            </a:extLst>
          </p:cNvPr>
          <p:cNvSpPr>
            <a:spLocks noGrp="1"/>
          </p:cNvSpPr>
          <p:nvPr>
            <p:ph type="sldNum" sz="quarter" idx="4"/>
          </p:nvPr>
        </p:nvSpPr>
        <p:spPr>
          <a:xfrm>
            <a:off x="8534400" y="6561138"/>
            <a:ext cx="533400" cy="220662"/>
          </a:xfrm>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2218853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a:t>ERCOT DRRS as Sub-Type of NS</a:t>
            </a:r>
            <a:br>
              <a:rPr lang="en-US" dirty="0"/>
            </a:br>
            <a:endParaRPr lang="en-US" dirty="0"/>
          </a:p>
        </p:txBody>
      </p:sp>
      <p:sp>
        <p:nvSpPr>
          <p:cNvPr id="3" name="Content Placeholder 2"/>
          <p:cNvSpPr>
            <a:spLocks noGrp="1"/>
          </p:cNvSpPr>
          <p:nvPr>
            <p:ph idx="1"/>
          </p:nvPr>
        </p:nvSpPr>
        <p:spPr>
          <a:xfrm>
            <a:off x="266700" y="914400"/>
            <a:ext cx="8534400" cy="5529943"/>
          </a:xfrm>
        </p:spPr>
        <p:txBody>
          <a:bodyPr/>
          <a:lstStyle/>
          <a:p>
            <a:pPr marL="0" marR="0" lvl="0" indent="0" algn="l" defTabSz="914400" rtl="0" eaLnBrk="1" fontAlgn="auto" latinLnBrk="0" hangingPunct="1">
              <a:lnSpc>
                <a:spcPct val="100000"/>
              </a:lnSpc>
              <a:spcBef>
                <a:spcPts val="0"/>
              </a:spcBef>
              <a:spcAft>
                <a:spcPts val="800"/>
              </a:spcAft>
              <a:buClrTx/>
              <a:buSzTx/>
              <a:buNone/>
              <a:tabLst/>
              <a:defRPr/>
            </a:pPr>
            <a:r>
              <a:rPr kumimoji="0" lang="en-US" sz="1800" b="0" i="0" u="none" strike="noStrike" kern="1200" cap="none" spc="0" normalizeH="0" baseline="0" noProof="0" dirty="0">
                <a:ln>
                  <a:noFill/>
                </a:ln>
                <a:effectLst/>
                <a:uLnTx/>
                <a:uFillTx/>
                <a:latin typeface="Arial"/>
                <a:ea typeface="+mn-ea"/>
                <a:cs typeface="Arial"/>
              </a:rPr>
              <a:t>High Level Implementation </a:t>
            </a:r>
          </a:p>
          <a:p>
            <a:pPr marL="342900" marR="0" lvl="0" indent="-342900" algn="l" defTabSz="914400" rtl="0" eaLnBrk="1" fontAlgn="auto" latinLnBrk="0" hangingPunct="1">
              <a:lnSpc>
                <a:spcPct val="100000"/>
              </a:lnSpc>
              <a:spcBef>
                <a:spcPts val="0"/>
              </a:spcBef>
              <a:spcAft>
                <a:spcPts val="800"/>
              </a:spcAft>
              <a:buClrTx/>
              <a:buSzTx/>
              <a:buFont typeface="Symbol" panose="05050102010706020507" pitchFamily="18" charset="2"/>
              <a:buChar char=""/>
              <a:tabLst/>
              <a:defRPr/>
            </a:pPr>
            <a:r>
              <a:rPr kumimoji="0" lang="en-US" sz="1800" b="0" i="0" u="none" strike="noStrike" kern="1200" cap="none" spc="0" normalizeH="0" baseline="0" noProof="0" dirty="0">
                <a:ln>
                  <a:noFill/>
                </a:ln>
                <a:effectLst/>
                <a:uLnTx/>
                <a:uFillTx/>
                <a:latin typeface="Arial"/>
                <a:ea typeface="+mn-ea"/>
                <a:cs typeface="Arial"/>
              </a:rPr>
              <a:t>Keep the existing Non-Spin AS structure and method of deployment (e.g., on-line Non-Spin will still be automatically released to SCED).  Partition the current Non-Spin by creating a new subtype that will become DRRS where a portion of Non-Spin (with a defined MW cap) can be provided by longer lead time Resources (e.g., Resources with a 2-hour lead time) that are off-line.  DRRS will meet the requirement specified in HB1500.  </a:t>
            </a:r>
          </a:p>
          <a:p>
            <a:pPr marL="342900" marR="0" lvl="0" indent="-342900" algn="l" defTabSz="914400" rtl="0" eaLnBrk="1" fontAlgn="auto" latinLnBrk="0" hangingPunct="1">
              <a:lnSpc>
                <a:spcPct val="100000"/>
              </a:lnSpc>
              <a:spcBef>
                <a:spcPts val="0"/>
              </a:spcBef>
              <a:spcAft>
                <a:spcPts val="800"/>
              </a:spcAft>
              <a:buClrTx/>
              <a:buSzTx/>
              <a:buFont typeface="Symbol" panose="05050102010706020507" pitchFamily="18" charset="2"/>
              <a:buChar char=""/>
              <a:tabLst/>
              <a:defRPr/>
            </a:pPr>
            <a:r>
              <a:rPr kumimoji="0" lang="en-US" sz="1800" b="0" i="0" u="none" strike="noStrike" kern="1200" cap="none" spc="0" normalizeH="0" baseline="0" noProof="0" dirty="0">
                <a:ln>
                  <a:noFill/>
                </a:ln>
                <a:effectLst/>
                <a:uLnTx/>
                <a:uFillTx/>
                <a:latin typeface="Arial"/>
                <a:ea typeface="+mn-ea"/>
                <a:cs typeface="Arial"/>
              </a:rPr>
              <a:t>With the new subtype, constraints would be added to market systems to limit the amount of Non-Spin that could be provided by the longer lead time Resources. </a:t>
            </a:r>
          </a:p>
          <a:p>
            <a:pPr marL="0" marR="0" lvl="0" indent="0" algn="l" defTabSz="914400" rtl="0" eaLnBrk="1" fontAlgn="auto" latinLnBrk="0" hangingPunct="1">
              <a:lnSpc>
                <a:spcPct val="100000"/>
              </a:lnSpc>
              <a:spcBef>
                <a:spcPts val="0"/>
              </a:spcBef>
              <a:spcAft>
                <a:spcPts val="800"/>
              </a:spcAft>
              <a:buClrTx/>
              <a:buSzTx/>
              <a:buNone/>
              <a:tabLst/>
              <a:defRPr/>
            </a:pPr>
            <a:r>
              <a:rPr kumimoji="0" lang="en-US" sz="1800" b="0" i="0" u="none" strike="noStrike" kern="1200" cap="none" spc="0" normalizeH="0" baseline="0" noProof="0" dirty="0">
                <a:ln>
                  <a:noFill/>
                </a:ln>
                <a:effectLst/>
                <a:uLnTx/>
                <a:uFillTx/>
                <a:latin typeface="Arial"/>
                <a:ea typeface="+mn-ea"/>
                <a:cs typeface="Arial"/>
              </a:rPr>
              <a:t>Qualification</a:t>
            </a:r>
          </a:p>
          <a:p>
            <a:pPr marL="342900" marR="0" lvl="0" indent="-342900" algn="l" defTabSz="914400" rtl="0" eaLnBrk="1" fontAlgn="auto" latinLnBrk="0" hangingPunct="1">
              <a:lnSpc>
                <a:spcPct val="100000"/>
              </a:lnSpc>
              <a:spcBef>
                <a:spcPts val="0"/>
              </a:spcBef>
              <a:spcAft>
                <a:spcPts val="800"/>
              </a:spcAft>
              <a:buClrTx/>
              <a:buSzTx/>
              <a:buFont typeface="Symbol" panose="05050102010706020507" pitchFamily="18" charset="2"/>
              <a:buChar char=""/>
              <a:tabLst/>
              <a:defRPr/>
            </a:pPr>
            <a:r>
              <a:rPr kumimoji="0" lang="en-US" sz="1800" b="0" i="0" u="none" strike="noStrike" kern="1200" cap="none" spc="0" normalizeH="0" baseline="0" noProof="0" dirty="0">
                <a:ln>
                  <a:noFill/>
                </a:ln>
                <a:effectLst/>
                <a:uLnTx/>
                <a:uFillTx/>
                <a:latin typeface="Arial"/>
                <a:ea typeface="+mn-ea"/>
                <a:cs typeface="Arial"/>
              </a:rPr>
              <a:t>DRRS, the new subtype, can be provided by generators that are off-line, that have a Cold Start Time greater than 30 minutes and less than or equal to 2 hours, and are able to sustain a deployment for at least 4 hours.  </a:t>
            </a:r>
          </a:p>
          <a:p>
            <a:pPr marL="342900" marR="0" lvl="0" indent="-342900" algn="l" defTabSz="914400" rtl="0" eaLnBrk="1" fontAlgn="auto" latinLnBrk="0" hangingPunct="1">
              <a:lnSpc>
                <a:spcPct val="100000"/>
              </a:lnSpc>
              <a:spcBef>
                <a:spcPts val="0"/>
              </a:spcBef>
              <a:spcAft>
                <a:spcPts val="800"/>
              </a:spcAft>
              <a:buClrTx/>
              <a:buSzTx/>
              <a:buFont typeface="Symbol" panose="05050102010706020507" pitchFamily="18" charset="2"/>
              <a:buChar char=""/>
              <a:tabLst/>
              <a:defRPr/>
            </a:pPr>
            <a:r>
              <a:rPr kumimoji="0" lang="en-US" sz="1800" b="0" i="0" u="none" strike="noStrike" kern="1200" cap="none" spc="0" normalizeH="0" baseline="0" noProof="0" dirty="0">
                <a:ln>
                  <a:noFill/>
                </a:ln>
                <a:effectLst/>
                <a:uLnTx/>
                <a:uFillTx/>
                <a:latin typeface="Arial"/>
                <a:ea typeface="+mn-ea"/>
                <a:cs typeface="Arial"/>
              </a:rPr>
              <a:t>The component of the current ancillary service, that is a 30-minute service, will be retained with the current subtype still provided by on-line generators, off-line generators, ESRs, CLRs and non-Controllable Load Resources.</a:t>
            </a:r>
          </a:p>
          <a:p>
            <a:pPr marL="342900" marR="0" lvl="0" indent="-342900" algn="l" defTabSz="914400" rtl="0" eaLnBrk="1" fontAlgn="auto" latinLnBrk="0" hangingPunct="1">
              <a:lnSpc>
                <a:spcPct val="100000"/>
              </a:lnSpc>
              <a:spcBef>
                <a:spcPts val="0"/>
              </a:spcBef>
              <a:spcAft>
                <a:spcPts val="800"/>
              </a:spcAft>
              <a:buClrTx/>
              <a:buSzTx/>
              <a:buFont typeface="Symbol" panose="05050102010706020507" pitchFamily="18" charset="2"/>
              <a:buChar char=""/>
              <a:tabLst/>
              <a:defRPr/>
            </a:pPr>
            <a:endParaRPr kumimoji="0" lang="en-US" sz="1800" b="0" i="0" u="none" strike="noStrike" kern="1200" cap="none" spc="0" normalizeH="0" baseline="0" noProof="0" dirty="0">
              <a:ln>
                <a:noFill/>
              </a:ln>
              <a:solidFill>
                <a:srgbClr val="2D3338"/>
              </a:solidFill>
              <a:effectLst/>
              <a:uLnTx/>
              <a:uFillTx/>
              <a:latin typeface="Arial"/>
              <a:ea typeface="+mn-ea"/>
              <a:cs typeface="Aria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3</a:t>
            </a:fld>
            <a:endParaRPr lang="en-US" dirty="0">
              <a:solidFill>
                <a:prstClr val="black">
                  <a:tint val="75000"/>
                </a:prstClr>
              </a:solidFill>
            </a:endParaRPr>
          </a:p>
        </p:txBody>
      </p:sp>
    </p:spTree>
    <p:extLst>
      <p:ext uri="{BB962C8B-B14F-4D97-AF65-F5344CB8AC3E}">
        <p14:creationId xmlns:p14="http://schemas.microsoft.com/office/powerpoint/2010/main" val="90435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a:t>ERCOT DRRS as Sub-Type of NS cont.</a:t>
            </a:r>
            <a:br>
              <a:rPr lang="en-US" dirty="0"/>
            </a:br>
            <a:endParaRPr lang="en-US" dirty="0"/>
          </a:p>
        </p:txBody>
      </p:sp>
      <p:sp>
        <p:nvSpPr>
          <p:cNvPr id="3" name="Content Placeholder 2"/>
          <p:cNvSpPr>
            <a:spLocks noGrp="1"/>
          </p:cNvSpPr>
          <p:nvPr>
            <p:ph idx="1"/>
          </p:nvPr>
        </p:nvSpPr>
        <p:spPr>
          <a:xfrm>
            <a:off x="266700" y="914400"/>
            <a:ext cx="8534400" cy="5529943"/>
          </a:xfrm>
        </p:spPr>
        <p:txBody>
          <a:bodyPr/>
          <a:lstStyle/>
          <a:p>
            <a:pPr marL="0" marR="0" lvl="0" indent="0" algn="l" defTabSz="914400" rtl="0" eaLnBrk="1" fontAlgn="auto" latinLnBrk="0" hangingPunct="1">
              <a:lnSpc>
                <a:spcPct val="100000"/>
              </a:lnSpc>
              <a:spcBef>
                <a:spcPts val="0"/>
              </a:spcBef>
              <a:spcAft>
                <a:spcPts val="800"/>
              </a:spcAft>
              <a:buClrTx/>
              <a:buSzTx/>
              <a:buNone/>
              <a:tabLst/>
              <a:defRPr/>
            </a:pPr>
            <a:r>
              <a:rPr kumimoji="0" lang="en-US" sz="1800" b="0" i="0" u="none" strike="noStrike" kern="1200" cap="none" spc="0" normalizeH="0" baseline="0" noProof="0" dirty="0">
                <a:ln>
                  <a:noFill/>
                </a:ln>
                <a:effectLst/>
                <a:uLnTx/>
                <a:uFillTx/>
                <a:latin typeface="Arial"/>
                <a:ea typeface="+mn-ea"/>
                <a:cs typeface="Arial"/>
              </a:rPr>
              <a:t>Procurement</a:t>
            </a:r>
          </a:p>
          <a:p>
            <a:pPr>
              <a:spcBef>
                <a:spcPts val="0"/>
              </a:spcBef>
              <a:spcAft>
                <a:spcPts val="800"/>
              </a:spcAft>
              <a:defRPr/>
            </a:pPr>
            <a:r>
              <a:rPr kumimoji="0" lang="en-US" sz="1800" b="0" i="0" u="none" strike="noStrike" kern="1200" cap="none" spc="0" normalizeH="0" baseline="0" noProof="0" dirty="0">
                <a:ln>
                  <a:noFill/>
                </a:ln>
                <a:effectLst/>
                <a:uLnTx/>
                <a:uFillTx/>
                <a:latin typeface="Arial"/>
                <a:ea typeface="+mn-ea"/>
                <a:cs typeface="Arial"/>
              </a:rPr>
              <a:t>ERCOT will perform a holistic review to determine the quantity of Non-Spin MWs to </a:t>
            </a:r>
            <a:r>
              <a:rPr lang="en-US" sz="1800" dirty="0">
                <a:latin typeface="Arial"/>
                <a:cs typeface="Arial"/>
              </a:rPr>
              <a:t>be provided by the DRRS </a:t>
            </a:r>
            <a:r>
              <a:rPr kumimoji="0" lang="en-US" sz="1800" b="0" i="0" u="none" strike="noStrike" kern="1200" cap="none" spc="0" normalizeH="0" baseline="0" noProof="0" dirty="0">
                <a:ln>
                  <a:noFill/>
                </a:ln>
                <a:effectLst/>
                <a:uLnTx/>
                <a:uFillTx/>
                <a:latin typeface="Arial"/>
                <a:ea typeface="+mn-ea"/>
                <a:cs typeface="Arial"/>
              </a:rPr>
              <a:t>subtype in addition to the 30-minute subtype.</a:t>
            </a:r>
          </a:p>
          <a:p>
            <a:pPr>
              <a:spcBef>
                <a:spcPts val="0"/>
              </a:spcBef>
              <a:spcAft>
                <a:spcPts val="800"/>
              </a:spcAft>
              <a:defRPr/>
            </a:pPr>
            <a:r>
              <a:rPr kumimoji="0" lang="en-US" sz="1800" b="0" i="0" u="none" strike="noStrike" kern="1200" cap="none" spc="0" normalizeH="0" baseline="0" noProof="0" dirty="0">
                <a:ln>
                  <a:noFill/>
                </a:ln>
                <a:effectLst/>
                <a:uLnTx/>
                <a:uFillTx/>
                <a:latin typeface="Arial"/>
                <a:ea typeface="+mn-ea"/>
                <a:cs typeface="Arial"/>
              </a:rPr>
              <a:t>There will not be any changes to the Ancillary Service offer structure to accommodate this new subtype.  DRRS type will be identified based on the Cold Start Time of the resource and the fact that the resource has an off-line Non-Spin Offer.  i.e., resources with off-line Non-Spin awards with Cold Start Times greater than 30 minutes and less than or equal 2 hours will be deemed to be providing the DRRS subtype.</a:t>
            </a:r>
          </a:p>
          <a:p>
            <a:pPr>
              <a:spcBef>
                <a:spcPts val="0"/>
              </a:spcBef>
              <a:spcAft>
                <a:spcPts val="800"/>
              </a:spcAft>
              <a:defRPr/>
            </a:pPr>
            <a:r>
              <a:rPr kumimoji="0" lang="en-US" sz="1800" b="0" i="0" u="none" strike="noStrike" kern="1200" cap="none" spc="0" normalizeH="0" baseline="0" noProof="0" dirty="0">
                <a:ln>
                  <a:noFill/>
                </a:ln>
                <a:effectLst/>
                <a:uLnTx/>
                <a:uFillTx/>
                <a:latin typeface="Arial"/>
                <a:ea typeface="+mn-ea"/>
                <a:cs typeface="Arial"/>
              </a:rPr>
              <a:t>DAM and SASM will be changed to recognize the new DRRS subtype.  </a:t>
            </a:r>
          </a:p>
          <a:p>
            <a:pPr marL="342900" marR="0" lvl="0" indent="-342900" algn="l" defTabSz="914400" rtl="0" eaLnBrk="1" fontAlgn="auto" latinLnBrk="0" hangingPunct="1">
              <a:lnSpc>
                <a:spcPct val="100000"/>
              </a:lnSpc>
              <a:spcBef>
                <a:spcPts val="0"/>
              </a:spcBef>
              <a:spcAft>
                <a:spcPts val="800"/>
              </a:spcAft>
              <a:buClrTx/>
              <a:buSzTx/>
              <a:buFont typeface="Symbol" panose="05050102010706020507" pitchFamily="18" charset="2"/>
              <a:buChar char=""/>
              <a:tabLst/>
              <a:defRPr/>
            </a:pPr>
            <a:endParaRPr kumimoji="0" lang="en-US" sz="1800" b="0" i="0" u="none" strike="noStrike" kern="1200" cap="none" spc="0" normalizeH="0" baseline="0" noProof="0" dirty="0">
              <a:ln>
                <a:noFill/>
              </a:ln>
              <a:solidFill>
                <a:srgbClr val="2D3338"/>
              </a:solidFill>
              <a:effectLst/>
              <a:uLnTx/>
              <a:uFillTx/>
              <a:latin typeface="Arial"/>
              <a:ea typeface="+mn-ea"/>
              <a:cs typeface="Aria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4</a:t>
            </a:fld>
            <a:endParaRPr lang="en-US" dirty="0">
              <a:solidFill>
                <a:prstClr val="black">
                  <a:tint val="75000"/>
                </a:prstClr>
              </a:solidFill>
            </a:endParaRPr>
          </a:p>
        </p:txBody>
      </p:sp>
    </p:spTree>
    <p:extLst>
      <p:ext uri="{BB962C8B-B14F-4D97-AF65-F5344CB8AC3E}">
        <p14:creationId xmlns:p14="http://schemas.microsoft.com/office/powerpoint/2010/main" val="1749354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a:t>ERCOT DRRS as Sub-Type of NS cont.</a:t>
            </a:r>
            <a:br>
              <a:rPr lang="en-US" dirty="0"/>
            </a:br>
            <a:endParaRPr lang="en-US" dirty="0"/>
          </a:p>
        </p:txBody>
      </p:sp>
      <p:sp>
        <p:nvSpPr>
          <p:cNvPr id="3" name="Content Placeholder 2"/>
          <p:cNvSpPr>
            <a:spLocks noGrp="1"/>
          </p:cNvSpPr>
          <p:nvPr>
            <p:ph idx="1"/>
          </p:nvPr>
        </p:nvSpPr>
        <p:spPr>
          <a:xfrm>
            <a:off x="266700" y="914400"/>
            <a:ext cx="8534400" cy="5529943"/>
          </a:xfrm>
        </p:spPr>
        <p:txBody>
          <a:bodyPr lIns="91440" tIns="45720" rIns="91440" bIns="45720" anchor="t"/>
          <a:lstStyle/>
          <a:p>
            <a:pPr marL="0" marR="0" lvl="0" indent="0" algn="l" defTabSz="914400" rtl="0" eaLnBrk="1" fontAlgn="auto" latinLnBrk="0" hangingPunct="1">
              <a:lnSpc>
                <a:spcPct val="100000"/>
              </a:lnSpc>
              <a:spcBef>
                <a:spcPts val="0"/>
              </a:spcBef>
              <a:spcAft>
                <a:spcPts val="800"/>
              </a:spcAft>
              <a:buClrTx/>
              <a:buSzTx/>
              <a:buNone/>
              <a:tabLst/>
              <a:defRPr/>
            </a:pPr>
            <a:r>
              <a:rPr kumimoji="0" lang="en-US" sz="1800" b="0" i="0" u="none" strike="noStrike" kern="1200" cap="none" spc="0" normalizeH="0" baseline="0" noProof="0" dirty="0">
                <a:ln>
                  <a:noFill/>
                </a:ln>
                <a:effectLst/>
                <a:uLnTx/>
                <a:uFillTx/>
                <a:latin typeface="Arial"/>
                <a:ea typeface="+mn-ea"/>
                <a:cs typeface="Arial"/>
              </a:rPr>
              <a:t>DAM/SASM</a:t>
            </a:r>
          </a:p>
          <a:p>
            <a:pPr marL="285750">
              <a:spcBef>
                <a:spcPts val="0"/>
              </a:spcBef>
              <a:spcAft>
                <a:spcPts val="800"/>
              </a:spcAft>
              <a:defRPr/>
            </a:pPr>
            <a:r>
              <a:rPr kumimoji="0" lang="en-US" sz="1800" b="0" i="0" u="none" strike="noStrike" kern="1200" cap="none" spc="0" normalizeH="0" baseline="0" noProof="0" dirty="0">
                <a:ln>
                  <a:noFill/>
                </a:ln>
                <a:effectLst/>
                <a:uLnTx/>
                <a:uFillTx/>
                <a:latin typeface="Arial"/>
                <a:ea typeface="+mn-ea"/>
                <a:cs typeface="Arial"/>
              </a:rPr>
              <a:t>DAM/SASM constraints will be re-designed to account for the DRRS max limit and the minimum limit on SCED Dispatchable NSPIN (1430 MW).</a:t>
            </a:r>
          </a:p>
          <a:p>
            <a:pPr marL="400050" lvl="1" indent="0">
              <a:spcBef>
                <a:spcPts val="0"/>
              </a:spcBef>
              <a:spcAft>
                <a:spcPts val="800"/>
              </a:spcAft>
              <a:buNone/>
              <a:defRPr/>
            </a:pPr>
            <a:r>
              <a:rPr kumimoji="0" lang="en-US" sz="1600" b="0" i="0" u="none" strike="noStrike" kern="1200" cap="none" spc="0" normalizeH="0" baseline="0" noProof="0" dirty="0">
                <a:ln>
                  <a:noFill/>
                </a:ln>
                <a:effectLst/>
                <a:uLnTx/>
                <a:uFillTx/>
                <a:latin typeface="Arial"/>
                <a:ea typeface="+mn-ea"/>
                <a:cs typeface="Arial"/>
              </a:rPr>
              <a:t>a. Total Non-Spin requirement</a:t>
            </a:r>
            <a:r>
              <a:rPr kumimoji="0" lang="en-US" sz="1600" b="0" i="0" u="none" strike="sngStrike" kern="1200" cap="none" spc="0" normalizeH="0" baseline="0" noProof="0" dirty="0">
                <a:ln>
                  <a:noFill/>
                </a:ln>
                <a:effectLst/>
                <a:uLnTx/>
                <a:uFillTx/>
                <a:latin typeface="Arial"/>
                <a:ea typeface="+mn-ea"/>
                <a:cs typeface="Arial"/>
              </a:rPr>
              <a:t>s</a:t>
            </a:r>
            <a:r>
              <a:rPr kumimoji="0" lang="en-US" sz="1600" b="0" i="0" u="none" strike="noStrike" kern="1200" cap="none" spc="0" normalizeH="0" baseline="0" noProof="0" dirty="0">
                <a:ln>
                  <a:noFill/>
                </a:ln>
                <a:effectLst/>
                <a:uLnTx/>
                <a:uFillTx/>
                <a:latin typeface="Arial"/>
                <a:ea typeface="+mn-ea"/>
                <a:cs typeface="Arial"/>
              </a:rPr>
              <a:t> includes DRRS requirement</a:t>
            </a:r>
          </a:p>
          <a:p>
            <a:pPr marL="400050" lvl="1" indent="0">
              <a:spcBef>
                <a:spcPts val="0"/>
              </a:spcBef>
              <a:spcAft>
                <a:spcPts val="800"/>
              </a:spcAft>
              <a:buNone/>
              <a:defRPr/>
            </a:pPr>
            <a:r>
              <a:rPr kumimoji="0" lang="en-US" sz="1600" b="0" i="0" u="none" strike="noStrike" kern="1200" cap="none" spc="0" normalizeH="0" baseline="0" noProof="0" dirty="0">
                <a:ln>
                  <a:noFill/>
                </a:ln>
                <a:effectLst/>
                <a:uLnTx/>
                <a:uFillTx/>
                <a:latin typeface="Arial"/>
                <a:ea typeface="+mn-ea"/>
                <a:cs typeface="Arial"/>
              </a:rPr>
              <a:t>b. Online GR/CLR Non-Spin (30 min) awards + Offline GR Non-Spin (30 Minutes) + NCLR (30 minute) Non-spin Awards + DRRS awards &gt;= Total Non-Spin Requirement (which includes DRRS requirement)</a:t>
            </a:r>
          </a:p>
          <a:p>
            <a:pPr marL="400050" lvl="1" indent="0">
              <a:spcBef>
                <a:spcPts val="0"/>
              </a:spcBef>
              <a:spcAft>
                <a:spcPts val="800"/>
              </a:spcAft>
              <a:buNone/>
              <a:defRPr/>
            </a:pPr>
            <a:r>
              <a:rPr kumimoji="0" lang="en-US" sz="1600" b="0" i="0" u="none" strike="noStrike" kern="1200" cap="none" spc="0" normalizeH="0" baseline="0" noProof="0" dirty="0">
                <a:ln>
                  <a:noFill/>
                </a:ln>
                <a:effectLst/>
                <a:uLnTx/>
                <a:uFillTx/>
                <a:latin typeface="Arial"/>
                <a:ea typeface="+mn-ea"/>
                <a:cs typeface="Arial"/>
              </a:rPr>
              <a:t>c. NCLR (30 minute) Non-spin Awards + DRRS awards &lt;= (TotalNon-SpinReq – 1430)</a:t>
            </a:r>
          </a:p>
          <a:p>
            <a:pPr marL="400050" lvl="1" indent="0">
              <a:spcBef>
                <a:spcPts val="0"/>
              </a:spcBef>
              <a:spcAft>
                <a:spcPts val="800"/>
              </a:spcAft>
              <a:buNone/>
              <a:defRPr/>
            </a:pPr>
            <a:r>
              <a:rPr kumimoji="0" lang="en-US" sz="1600" b="0" i="0" u="none" strike="noStrike" kern="1200" cap="none" spc="0" normalizeH="0" baseline="0" noProof="0" dirty="0">
                <a:ln>
                  <a:noFill/>
                </a:ln>
                <a:effectLst/>
                <a:uLnTx/>
                <a:uFillTx/>
                <a:latin typeface="Arial"/>
                <a:ea typeface="+mn-ea"/>
                <a:cs typeface="Arial"/>
              </a:rPr>
              <a:t>d. DRRS awards &lt;= DRRS Req.</a:t>
            </a:r>
          </a:p>
          <a:p>
            <a:pPr marL="0" indent="0">
              <a:spcBef>
                <a:spcPts val="0"/>
              </a:spcBef>
              <a:spcAft>
                <a:spcPts val="800"/>
              </a:spcAft>
              <a:buNone/>
              <a:defRPr/>
            </a:pPr>
            <a:r>
              <a:rPr lang="en-US" sz="1800" dirty="0">
                <a:latin typeface="Arial"/>
                <a:cs typeface="Arial"/>
              </a:rPr>
              <a:t>Trades</a:t>
            </a:r>
          </a:p>
          <a:p>
            <a:pPr marL="285750">
              <a:spcBef>
                <a:spcPts val="0"/>
              </a:spcBef>
              <a:spcAft>
                <a:spcPts val="800"/>
              </a:spcAft>
              <a:defRPr/>
            </a:pPr>
            <a:r>
              <a:rPr kumimoji="0" lang="en-US" sz="1800" b="0" i="0" u="none" strike="noStrike" kern="1200" cap="none" spc="0" normalizeH="0" baseline="0" noProof="0" dirty="0">
                <a:ln>
                  <a:noFill/>
                </a:ln>
                <a:effectLst/>
                <a:uLnTx/>
                <a:uFillTx/>
                <a:latin typeface="Arial"/>
                <a:ea typeface="+mn-ea"/>
                <a:cs typeface="Arial"/>
              </a:rPr>
              <a:t>Ancillary Service trades will all have to identify and account for this distinct subtype, equivalent to how “NSRSM” is managed with the implementation of NPRR1093.   For example, “30-minute” Non-Spin can’t be replaced with “2-hour” Non-Spin (however “2-hour” can be replaced with “30-minute”)</a:t>
            </a:r>
          </a:p>
          <a:p>
            <a:pPr marL="285750">
              <a:spcBef>
                <a:spcPts val="0"/>
              </a:spcBef>
              <a:spcAft>
                <a:spcPts val="800"/>
              </a:spcAft>
              <a:defRPr/>
            </a:pPr>
            <a:r>
              <a:rPr lang="en-US" sz="1800" dirty="0">
                <a:latin typeface="Arial"/>
                <a:cs typeface="Arial"/>
              </a:rPr>
              <a:t>Self-arrangement will be subjected to limits</a:t>
            </a:r>
            <a:endParaRPr kumimoji="0" lang="en-US" sz="2000" b="0" i="0" u="none" strike="noStrike" kern="1200" cap="none" spc="0" normalizeH="0" baseline="0" noProof="0" dirty="0">
              <a:ln>
                <a:noFill/>
              </a:ln>
              <a:effectLst/>
              <a:uLnTx/>
              <a:uFillTx/>
              <a:latin typeface="Arial"/>
              <a:ea typeface="+mn-ea"/>
              <a:cs typeface="Aria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5</a:t>
            </a:fld>
            <a:endParaRPr lang="en-US" dirty="0">
              <a:solidFill>
                <a:prstClr val="black">
                  <a:tint val="75000"/>
                </a:prstClr>
              </a:solidFill>
            </a:endParaRPr>
          </a:p>
        </p:txBody>
      </p:sp>
    </p:spTree>
    <p:extLst>
      <p:ext uri="{BB962C8B-B14F-4D97-AF65-F5344CB8AC3E}">
        <p14:creationId xmlns:p14="http://schemas.microsoft.com/office/powerpoint/2010/main" val="3427513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a:t>ERCOT DRRS as Sub-Type of NS cont.</a:t>
            </a:r>
            <a:br>
              <a:rPr lang="en-US" dirty="0"/>
            </a:br>
            <a:endParaRPr lang="en-US" dirty="0"/>
          </a:p>
        </p:txBody>
      </p:sp>
      <p:sp>
        <p:nvSpPr>
          <p:cNvPr id="3" name="Content Placeholder 2"/>
          <p:cNvSpPr>
            <a:spLocks noGrp="1"/>
          </p:cNvSpPr>
          <p:nvPr>
            <p:ph idx="1"/>
          </p:nvPr>
        </p:nvSpPr>
        <p:spPr>
          <a:xfrm>
            <a:off x="266700" y="914400"/>
            <a:ext cx="8534400" cy="5529943"/>
          </a:xfrm>
        </p:spPr>
        <p:txBody>
          <a:bodyPr/>
          <a:lstStyle/>
          <a:p>
            <a:pPr marL="0" marR="0" lvl="0" indent="0" algn="l" defTabSz="914400" rtl="0" eaLnBrk="1" fontAlgn="auto" latinLnBrk="0" hangingPunct="1">
              <a:lnSpc>
                <a:spcPct val="100000"/>
              </a:lnSpc>
              <a:spcBef>
                <a:spcPts val="0"/>
              </a:spcBef>
              <a:spcAft>
                <a:spcPts val="800"/>
              </a:spcAft>
              <a:buClrTx/>
              <a:buSzTx/>
              <a:buNone/>
              <a:tabLst/>
              <a:defRPr/>
            </a:pPr>
            <a:r>
              <a:rPr kumimoji="0" lang="en-US" sz="1800" b="0" i="0" u="none" strike="noStrike" kern="1200" cap="none" spc="0" normalizeH="0" baseline="0" noProof="0" dirty="0">
                <a:ln>
                  <a:noFill/>
                </a:ln>
                <a:effectLst/>
                <a:uLnTx/>
                <a:uFillTx/>
                <a:latin typeface="Arial"/>
                <a:ea typeface="+mn-ea"/>
                <a:cs typeface="Arial"/>
              </a:rPr>
              <a:t>RUC</a:t>
            </a:r>
          </a:p>
          <a:p>
            <a:pPr marL="284163" indent="-341313">
              <a:spcBef>
                <a:spcPts val="0"/>
              </a:spcBef>
              <a:spcAft>
                <a:spcPts val="800"/>
              </a:spcAft>
              <a:defRPr/>
            </a:pPr>
            <a:r>
              <a:rPr kumimoji="0" lang="en-US" sz="1800" b="0" i="0" u="none" strike="noStrike" kern="1200" cap="none" spc="0" normalizeH="0" baseline="0" noProof="0" dirty="0">
                <a:ln>
                  <a:noFill/>
                </a:ln>
                <a:effectLst/>
                <a:uLnTx/>
                <a:uFillTx/>
                <a:latin typeface="Arial"/>
                <a:ea typeface="+mn-ea"/>
                <a:cs typeface="Arial"/>
              </a:rPr>
              <a:t>RUC functionality will be changed to consider the dispatch of NS subtype DRRS resources (off-line, cold start-time greater than 30 minutes and less than 2 hours providing off-line non-spin) as a first option (i.e., more economical) before committing and then dispatching an “OFF” resource to meet load forecast, capacity needs and manage congestion. </a:t>
            </a:r>
          </a:p>
          <a:p>
            <a:pPr marL="684213" lvl="1" indent="-341313">
              <a:spcBef>
                <a:spcPts val="0"/>
              </a:spcBef>
              <a:spcAft>
                <a:spcPts val="800"/>
              </a:spcAft>
              <a:defRPr/>
            </a:pPr>
            <a:r>
              <a:rPr kumimoji="0" lang="en-US" sz="1600" b="0" i="0" u="none" strike="noStrike" kern="1200" cap="none" spc="0" normalizeH="0" baseline="0" noProof="0" dirty="0">
                <a:ln>
                  <a:noFill/>
                </a:ln>
                <a:effectLst/>
                <a:uLnTx/>
                <a:uFillTx/>
                <a:latin typeface="Arial"/>
                <a:ea typeface="+mn-ea"/>
                <a:cs typeface="Arial"/>
              </a:rPr>
              <a:t>Any 30-minute Non-Spin acquired above 30-minute NS requirement will be used as DRRS.  </a:t>
            </a:r>
          </a:p>
          <a:p>
            <a:pPr marL="684213" lvl="1" indent="-341313">
              <a:spcBef>
                <a:spcPts val="0"/>
              </a:spcBef>
              <a:spcAft>
                <a:spcPts val="800"/>
              </a:spcAft>
              <a:defRPr/>
            </a:pPr>
            <a:r>
              <a:rPr kumimoji="0" lang="en-US" sz="1600" b="0" i="0" u="none" strike="noStrike" kern="1200" cap="none" spc="0" normalizeH="0" baseline="0" noProof="0" dirty="0">
                <a:ln>
                  <a:noFill/>
                </a:ln>
                <a:effectLst/>
                <a:uLnTx/>
                <a:uFillTx/>
                <a:latin typeface="Arial"/>
                <a:ea typeface="+mn-ea"/>
                <a:cs typeface="Arial"/>
              </a:rPr>
              <a:t>RUC can still recommend committing other “OFF” resources for congestion purposes or capacity needs if NS subtype DRRS Resources are not sufficient.</a:t>
            </a:r>
          </a:p>
          <a:p>
            <a:pPr marL="684213" lvl="1" indent="-341313">
              <a:spcBef>
                <a:spcPts val="0"/>
              </a:spcBef>
              <a:spcAft>
                <a:spcPts val="800"/>
              </a:spcAft>
              <a:defRPr/>
            </a:pPr>
            <a:r>
              <a:rPr lang="en-US" sz="1600" dirty="0">
                <a:latin typeface="Arial"/>
                <a:cs typeface="Arial"/>
              </a:rPr>
              <a:t>T</a:t>
            </a:r>
            <a:r>
              <a:rPr kumimoji="0" lang="en-US" sz="1600" b="0" i="0" u="none" strike="noStrike" kern="1200" cap="none" spc="0" normalizeH="0" baseline="0" noProof="0" dirty="0">
                <a:ln>
                  <a:noFill/>
                </a:ln>
                <a:effectLst/>
                <a:uLnTx/>
                <a:uFillTx/>
                <a:latin typeface="Arial"/>
                <a:ea typeface="+mn-ea"/>
                <a:cs typeface="Arial"/>
              </a:rPr>
              <a:t>he treatment of 30-minute Non-Spin requirement will remain as is (i.e., RUC will protect that capacity and not use it to solve for capacity or congestion needs). </a:t>
            </a:r>
          </a:p>
          <a:p>
            <a:pPr marL="0" indent="0">
              <a:spcBef>
                <a:spcPts val="0"/>
              </a:spcBef>
              <a:spcAft>
                <a:spcPts val="800"/>
              </a:spcAft>
              <a:buNone/>
              <a:defRPr/>
            </a:pPr>
            <a:r>
              <a:rPr lang="en-US" sz="1800" dirty="0">
                <a:latin typeface="Arial"/>
                <a:cs typeface="Arial"/>
              </a:rPr>
              <a:t>ORDC</a:t>
            </a:r>
          </a:p>
          <a:p>
            <a:pPr>
              <a:spcBef>
                <a:spcPts val="0"/>
              </a:spcBef>
              <a:spcAft>
                <a:spcPts val="800"/>
              </a:spcAft>
              <a:defRPr/>
            </a:pPr>
            <a:r>
              <a:rPr kumimoji="0" lang="en-US" sz="1800" b="0" i="0" u="none" strike="noStrike" kern="1200" cap="none" spc="0" normalizeH="0" baseline="0" noProof="0" dirty="0">
                <a:ln>
                  <a:noFill/>
                </a:ln>
                <a:effectLst/>
                <a:uLnTx/>
                <a:uFillTx/>
                <a:latin typeface="Arial"/>
                <a:ea typeface="+mn-ea"/>
                <a:cs typeface="Arial"/>
              </a:rPr>
              <a:t>ORDC remains a one-hour product</a:t>
            </a:r>
          </a:p>
          <a:p>
            <a:pPr>
              <a:spcBef>
                <a:spcPts val="0"/>
              </a:spcBef>
              <a:spcAft>
                <a:spcPts val="800"/>
              </a:spcAft>
              <a:defRPr/>
            </a:pPr>
            <a:r>
              <a:rPr lang="en-US" sz="1800" dirty="0">
                <a:latin typeface="Arial"/>
                <a:cs typeface="Arial"/>
              </a:rPr>
              <a:t>Assume </a:t>
            </a:r>
            <a:r>
              <a:rPr lang="en-US" sz="1800" u="sng" dirty="0">
                <a:latin typeface="Arial"/>
                <a:cs typeface="Arial"/>
              </a:rPr>
              <a:t>no</a:t>
            </a:r>
            <a:r>
              <a:rPr lang="en-US" sz="1800" dirty="0">
                <a:latin typeface="Arial"/>
                <a:cs typeface="Arial"/>
              </a:rPr>
              <a:t> changes to reserve calculation or AS Imbalance i.e. treat all NS types like NS treated today (online and offline)</a:t>
            </a:r>
          </a:p>
          <a:p>
            <a:pPr>
              <a:spcBef>
                <a:spcPts val="0"/>
              </a:spcBef>
              <a:spcAft>
                <a:spcPts val="800"/>
              </a:spcAft>
              <a:defRPr/>
            </a:pPr>
            <a:endParaRPr kumimoji="0" lang="en-US" sz="2000" b="0" i="0" u="none" strike="noStrike" kern="1200" cap="none" spc="0" normalizeH="0" baseline="0" noProof="0" dirty="0">
              <a:ln>
                <a:noFill/>
              </a:ln>
              <a:solidFill>
                <a:srgbClr val="2D3338"/>
              </a:solidFill>
              <a:effectLst/>
              <a:uLnTx/>
              <a:uFillTx/>
              <a:latin typeface="Arial"/>
              <a:ea typeface="+mn-ea"/>
              <a:cs typeface="Aria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6</a:t>
            </a:fld>
            <a:endParaRPr lang="en-US" dirty="0">
              <a:solidFill>
                <a:prstClr val="black">
                  <a:tint val="75000"/>
                </a:prstClr>
              </a:solidFill>
            </a:endParaRPr>
          </a:p>
        </p:txBody>
      </p:sp>
    </p:spTree>
    <p:extLst>
      <p:ext uri="{BB962C8B-B14F-4D97-AF65-F5344CB8AC3E}">
        <p14:creationId xmlns:p14="http://schemas.microsoft.com/office/powerpoint/2010/main" val="2763331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a:t>Discussion</a:t>
            </a:r>
            <a:endParaRPr lang="en-US" dirty="0"/>
          </a:p>
        </p:txBody>
      </p:sp>
      <p:sp>
        <p:nvSpPr>
          <p:cNvPr id="3" name="Content Placeholder 2"/>
          <p:cNvSpPr>
            <a:spLocks noGrp="1"/>
          </p:cNvSpPr>
          <p:nvPr>
            <p:ph idx="1"/>
          </p:nvPr>
        </p:nvSpPr>
        <p:spPr>
          <a:xfrm>
            <a:off x="190500" y="1524000"/>
            <a:ext cx="8534400" cy="2834483"/>
          </a:xfrm>
        </p:spPr>
        <p:txBody>
          <a:bodyPr anchor="ctr"/>
          <a:lstStyle/>
          <a:p>
            <a:pPr algn="just">
              <a:spcBef>
                <a:spcPts val="0"/>
              </a:spcBef>
              <a:spcAft>
                <a:spcPts val="800"/>
              </a:spcAft>
              <a:defRPr/>
            </a:pPr>
            <a:r>
              <a:rPr kumimoji="0" lang="en-US" sz="2000" b="0" i="0" u="none" strike="noStrike" kern="1200" cap="none" spc="0" normalizeH="0" baseline="0" noProof="0" dirty="0">
                <a:ln>
                  <a:noFill/>
                </a:ln>
                <a:effectLst/>
                <a:uLnTx/>
                <a:uFillTx/>
                <a:latin typeface="Arial"/>
                <a:ea typeface="+mn-ea"/>
                <a:cs typeface="Arial"/>
              </a:rPr>
              <a:t>Market Participant discussion and ideas</a:t>
            </a:r>
          </a:p>
          <a:p>
            <a:pPr marL="0" marR="0" lvl="0" indent="0" algn="just" defTabSz="914400" rtl="0" eaLnBrk="1" fontAlgn="auto" latinLnBrk="0" hangingPunct="1">
              <a:lnSpc>
                <a:spcPct val="100000"/>
              </a:lnSpc>
              <a:spcBef>
                <a:spcPts val="0"/>
              </a:spcBef>
              <a:spcAft>
                <a:spcPts val="800"/>
              </a:spcAft>
              <a:buClrTx/>
              <a:buSzTx/>
              <a:buNone/>
              <a:tabLst/>
              <a:defRPr/>
            </a:pPr>
            <a:endParaRPr lang="en-US" sz="2000" dirty="0">
              <a:latin typeface="Arial"/>
              <a:cs typeface="Arial"/>
            </a:endParaRPr>
          </a:p>
          <a:p>
            <a:pPr algn="just">
              <a:spcBef>
                <a:spcPts val="0"/>
              </a:spcBef>
              <a:spcAft>
                <a:spcPts val="800"/>
              </a:spcAft>
              <a:defRPr/>
            </a:pPr>
            <a:r>
              <a:rPr lang="en-US" sz="2000" dirty="0">
                <a:latin typeface="Arial"/>
                <a:cs typeface="Arial"/>
              </a:rPr>
              <a:t> Next steps</a:t>
            </a:r>
          </a:p>
          <a:p>
            <a:pPr lvl="1" algn="just">
              <a:spcBef>
                <a:spcPts val="0"/>
              </a:spcBef>
              <a:spcAft>
                <a:spcPts val="800"/>
              </a:spcAft>
              <a:buFont typeface="Courier New" panose="02070309020205020404" pitchFamily="49" charset="0"/>
              <a:buChar char="o"/>
              <a:defRPr/>
            </a:pPr>
            <a:r>
              <a:rPr kumimoji="0" lang="en-US" sz="1800" b="0" i="0" u="none" strike="noStrike" kern="1200" cap="none" spc="0" normalizeH="0" baseline="0" noProof="0" dirty="0">
                <a:ln>
                  <a:noFill/>
                </a:ln>
                <a:effectLst/>
                <a:uLnTx/>
                <a:uFillTx/>
                <a:latin typeface="Arial"/>
                <a:ea typeface="+mn-ea"/>
                <a:cs typeface="Arial"/>
              </a:rPr>
              <a:t>Discussions with PUC and Stakeholders – July to August 2023</a:t>
            </a:r>
          </a:p>
          <a:p>
            <a:pPr lvl="1" algn="just">
              <a:spcBef>
                <a:spcPts val="0"/>
              </a:spcBef>
              <a:spcAft>
                <a:spcPts val="800"/>
              </a:spcAft>
              <a:buFont typeface="Courier New" panose="02070309020205020404" pitchFamily="49" charset="0"/>
              <a:buChar char="o"/>
              <a:defRPr/>
            </a:pPr>
            <a:r>
              <a:rPr kumimoji="0" lang="en-US" sz="1800" b="0" i="0" u="none" strike="noStrike" kern="1200" cap="none" spc="0" normalizeH="0" baseline="0" noProof="0" dirty="0">
                <a:ln>
                  <a:noFill/>
                </a:ln>
                <a:effectLst/>
                <a:uLnTx/>
                <a:uFillTx/>
                <a:latin typeface="Arial"/>
                <a:ea typeface="+mn-ea"/>
                <a:cs typeface="Arial"/>
              </a:rPr>
              <a:t>Protocol Development and Impact Analysis – August 2023</a:t>
            </a:r>
          </a:p>
          <a:p>
            <a:pPr lvl="1" algn="just">
              <a:spcBef>
                <a:spcPts val="0"/>
              </a:spcBef>
              <a:spcAft>
                <a:spcPts val="800"/>
              </a:spcAft>
              <a:buFont typeface="Courier New" panose="02070309020205020404" pitchFamily="49" charset="0"/>
              <a:buChar char="o"/>
              <a:defRPr/>
            </a:pPr>
            <a:r>
              <a:rPr kumimoji="0" lang="en-US" sz="1800" b="0" i="0" u="none" strike="noStrike" kern="1200" cap="none" spc="0" normalizeH="0" baseline="0" noProof="0" dirty="0">
                <a:ln>
                  <a:noFill/>
                </a:ln>
                <a:effectLst/>
                <a:uLnTx/>
                <a:uFillTx/>
                <a:latin typeface="Arial"/>
                <a:ea typeface="+mn-ea"/>
                <a:cs typeface="Arial"/>
              </a:rPr>
              <a:t>Stakeholder Protocol Process – </a:t>
            </a:r>
            <a:r>
              <a:rPr lang="en-US" sz="1800" dirty="0">
                <a:latin typeface="Arial"/>
                <a:cs typeface="Arial"/>
              </a:rPr>
              <a:t>September</a:t>
            </a:r>
            <a:r>
              <a:rPr kumimoji="0" lang="en-US" sz="1800" b="0" i="0" u="none" strike="noStrike" kern="1200" cap="none" spc="0" normalizeH="0" baseline="0" noProof="0" dirty="0">
                <a:ln>
                  <a:noFill/>
                </a:ln>
                <a:effectLst/>
                <a:uLnTx/>
                <a:uFillTx/>
                <a:latin typeface="Arial"/>
                <a:ea typeface="+mn-ea"/>
                <a:cs typeface="Arial"/>
              </a:rPr>
              <a:t> to November 2023</a:t>
            </a:r>
          </a:p>
          <a:p>
            <a:pPr lvl="1" algn="just">
              <a:spcBef>
                <a:spcPts val="0"/>
              </a:spcBef>
              <a:spcAft>
                <a:spcPts val="800"/>
              </a:spcAft>
              <a:buFont typeface="Courier New" panose="02070309020205020404" pitchFamily="49" charset="0"/>
              <a:buChar char="o"/>
              <a:defRPr/>
            </a:pPr>
            <a:r>
              <a:rPr kumimoji="0" lang="en-US" sz="1800" b="0" i="0" u="none" strike="noStrike" kern="1200" cap="none" spc="0" normalizeH="0" baseline="0" noProof="0" dirty="0">
                <a:ln>
                  <a:noFill/>
                </a:ln>
                <a:effectLst/>
                <a:uLnTx/>
                <a:uFillTx/>
                <a:latin typeface="Arial"/>
                <a:ea typeface="+mn-ea"/>
                <a:cs typeface="Arial"/>
              </a:rPr>
              <a:t>Board Recommendation – December 2023</a:t>
            </a:r>
          </a:p>
          <a:p>
            <a:pPr lvl="1" algn="just">
              <a:spcBef>
                <a:spcPts val="0"/>
              </a:spcBef>
              <a:spcAft>
                <a:spcPts val="800"/>
              </a:spcAft>
              <a:buFont typeface="Courier New" panose="02070309020205020404" pitchFamily="49" charset="0"/>
              <a:buChar char="o"/>
              <a:defRPr/>
            </a:pPr>
            <a:r>
              <a:rPr kumimoji="0" lang="en-US" sz="1800" b="0" i="0" u="none" strike="noStrike" kern="1200" cap="none" spc="0" normalizeH="0" baseline="0" noProof="0" dirty="0">
                <a:ln>
                  <a:noFill/>
                </a:ln>
                <a:effectLst/>
                <a:uLnTx/>
                <a:uFillTx/>
                <a:latin typeface="Arial"/>
                <a:ea typeface="+mn-ea"/>
                <a:cs typeface="Arial"/>
              </a:rPr>
              <a:t>PUC Approval – </a:t>
            </a:r>
            <a:r>
              <a:rPr lang="en-US" sz="1800" dirty="0">
                <a:latin typeface="Arial"/>
                <a:cs typeface="Arial"/>
              </a:rPr>
              <a:t>January</a:t>
            </a:r>
            <a:r>
              <a:rPr kumimoji="0" lang="en-US" sz="1800" b="0" i="0" u="none" strike="noStrike" kern="1200" cap="none" spc="0" normalizeH="0" baseline="0" noProof="0" dirty="0">
                <a:ln>
                  <a:noFill/>
                </a:ln>
                <a:effectLst/>
                <a:uLnTx/>
                <a:uFillTx/>
                <a:latin typeface="Arial"/>
                <a:ea typeface="+mn-ea"/>
                <a:cs typeface="Arial"/>
              </a:rPr>
              <a:t> 2023</a:t>
            </a:r>
          </a:p>
          <a:p>
            <a:pPr marL="0" marR="0" lvl="0" indent="0" algn="just" defTabSz="914400" rtl="0" eaLnBrk="1" fontAlgn="auto" latinLnBrk="0" hangingPunct="1">
              <a:lnSpc>
                <a:spcPct val="100000"/>
              </a:lnSpc>
              <a:spcBef>
                <a:spcPts val="0"/>
              </a:spcBef>
              <a:spcAft>
                <a:spcPts val="800"/>
              </a:spcAft>
              <a:buClrTx/>
              <a:buSzTx/>
              <a:buNone/>
              <a:tabLst/>
              <a:defRPr/>
            </a:pPr>
            <a:endParaRPr kumimoji="0" lang="en-US" sz="2800" b="0" i="0" u="none" strike="noStrike" kern="1200" cap="none" spc="0" normalizeH="0" baseline="0" noProof="0" dirty="0">
              <a:ln>
                <a:noFill/>
              </a:ln>
              <a:solidFill>
                <a:srgbClr val="2D3338"/>
              </a:solidFill>
              <a:effectLst/>
              <a:uLnTx/>
              <a:uFillTx/>
              <a:latin typeface="Arial"/>
              <a:ea typeface="+mn-ea"/>
              <a:cs typeface="Aria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7</a:t>
            </a:fld>
            <a:endParaRPr lang="en-US" dirty="0">
              <a:solidFill>
                <a:prstClr val="black">
                  <a:tint val="75000"/>
                </a:prstClr>
              </a:solidFill>
            </a:endParaRPr>
          </a:p>
        </p:txBody>
      </p:sp>
    </p:spTree>
    <p:extLst>
      <p:ext uri="{BB962C8B-B14F-4D97-AF65-F5344CB8AC3E}">
        <p14:creationId xmlns:p14="http://schemas.microsoft.com/office/powerpoint/2010/main" val="4078974337"/>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c34af464-7aa1-4edd-9be4-83dffc1cb92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8B5E9260-F6CD-4DEF-B0FE-7B1B3177E7EA}">
  <ds:schemaRefs>
    <ds:schemaRef ds:uri="c34af464-7aa1-4edd-9be4-83dffc1cb92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14060</TotalTime>
  <Words>875</Words>
  <Application>Microsoft Office PowerPoint</Application>
  <PresentationFormat>On-screen Show (4:3)</PresentationFormat>
  <Paragraphs>70</Paragraphs>
  <Slides>7</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Calibri</vt:lpstr>
      <vt:lpstr>Courier New</vt:lpstr>
      <vt:lpstr>Symbol</vt:lpstr>
      <vt:lpstr>1_Custom Design</vt:lpstr>
      <vt:lpstr>Office Theme</vt:lpstr>
      <vt:lpstr>PowerPoint Presentation</vt:lpstr>
      <vt:lpstr>HB1500 Dispatchable Reliability Reserve Service (DRRS) Requirements</vt:lpstr>
      <vt:lpstr>ERCOT DRRS as Sub-Type of NS </vt:lpstr>
      <vt:lpstr>ERCOT DRRS as Sub-Type of NS cont. </vt:lpstr>
      <vt:lpstr>ERCOT DRRS as Sub-Type of NS cont. </vt:lpstr>
      <vt:lpstr>ERCOT DRRS as Sub-Type of NS cont. </vt:lpstr>
      <vt:lpstr>Discussion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Ayson, Janice</cp:lastModifiedBy>
  <cp:revision>455</cp:revision>
  <cp:lastPrinted>2016-01-21T20:53:15Z</cp:lastPrinted>
  <dcterms:created xsi:type="dcterms:W3CDTF">2016-01-21T15:20:31Z</dcterms:created>
  <dcterms:modified xsi:type="dcterms:W3CDTF">2023-07-20T17:17:58Z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y fmtid="{D5CDD505-2E9C-101B-9397-08002B2CF9AE}" pid="3" name="MSIP_Label_7084cbda-52b8-46fb-a7b7-cb5bd465ed85_Enabled">
    <vt:lpwstr>true</vt:lpwstr>
  </property>
  <property fmtid="{D5CDD505-2E9C-101B-9397-08002B2CF9AE}" pid="4" name="MSIP_Label_7084cbda-52b8-46fb-a7b7-cb5bd465ed85_SetDate">
    <vt:lpwstr>2023-07-19T12:02:44Z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eb47651f-216b-49e5-a671-f18fd110e97e</vt:lpwstr>
  </property>
  <property fmtid="{D5CDD505-2E9C-101B-9397-08002B2CF9AE}" pid="9" name="MSIP_Label_7084cbda-52b8-46fb-a7b7-cb5bd465ed85_ContentBits">
    <vt:lpwstr>0</vt:lpwstr>
  </property>
</Properties>
</file>