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67" r:id="rId7"/>
    <p:sldId id="273" r:id="rId8"/>
    <p:sldId id="274" r:id="rId9"/>
    <p:sldId id="275" r:id="rId10"/>
    <p:sldId id="268" r:id="rId11"/>
    <p:sldId id="276" r:id="rId12"/>
    <p:sldId id="269" r:id="rId13"/>
    <p:sldId id="270" r:id="rId14"/>
    <p:sldId id="271" r:id="rId15"/>
    <p:sldId id="27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257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Node Breaker Transition – NMMS Data Changes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NDWSG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Evan Mickelson</a:t>
            </a:r>
          </a:p>
          <a:p>
            <a:r>
              <a:rPr lang="en-US" dirty="0">
                <a:solidFill>
                  <a:schemeClr val="tx2"/>
                </a:solidFill>
              </a:rPr>
              <a:t>Network Model Administration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7/18/2023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7C5490-8AFE-1930-6511-37E6DA71C721}"/>
              </a:ext>
            </a:extLst>
          </p:cNvPr>
          <p:cNvSpPr txBox="1"/>
          <p:nvPr/>
        </p:nvSpPr>
        <p:spPr>
          <a:xfrm>
            <a:off x="3810000" y="5791200"/>
            <a:ext cx="4953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evan.mickelson@ercot.com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EF4F0-8E7F-E543-EE2E-8AF777728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2EE77-9FB2-41DA-5793-2574DF275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Substation and ConnectivtyNode templates will be updated to include the PSSEID attribute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F32DF1-7953-E703-E7A5-A055D021B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9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3BE7F-8F38-D3B6-70D6-FC45D6B0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Comments</a:t>
            </a:r>
          </a:p>
        </p:txBody>
      </p:sp>
      <p:pic>
        <p:nvPicPr>
          <p:cNvPr id="6" name="Content Placeholder 5" descr="Boardroom outline">
            <a:extLst>
              <a:ext uri="{FF2B5EF4-FFF2-40B4-BE49-F238E27FC236}">
                <a16:creationId xmlns:a16="http://schemas.microsoft.com/office/drawing/2014/main" id="{8BA95FA1-C9FE-F1D4-EBB9-EFF31D36ED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9400" y="1676400"/>
            <a:ext cx="3505200" cy="35052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CC70D6-847B-00D0-3AF2-8F583412A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66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Why do we need to enter planning data?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New Data Fields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Validation Rules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Cleanup Effort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2BE3A-DB18-8439-5071-5F88DAF7A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to enter planning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71068-A2BB-2F98-1CE1-E2B400ED7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NMMS seeds planning cases</a:t>
            </a:r>
          </a:p>
          <a:p>
            <a:r>
              <a:rPr lang="en-US" dirty="0"/>
              <a:t>NMMS contains ALL planning data*</a:t>
            </a:r>
          </a:p>
          <a:p>
            <a:pPr lvl="1"/>
            <a:r>
              <a:rPr lang="en-US" dirty="0"/>
              <a:t>*For operational equipment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6463E-8E77-6483-A384-93B38866B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EA95D0-617A-443C-6EC9-9DB0C3DBDFD7}"/>
              </a:ext>
            </a:extLst>
          </p:cNvPr>
          <p:cNvSpPr/>
          <p:nvPr/>
        </p:nvSpPr>
        <p:spPr>
          <a:xfrm>
            <a:off x="1809750" y="3003882"/>
            <a:ext cx="5524500" cy="33024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NMMS (before 9/1/2023)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DFE483B-B12B-7631-9FCB-EAF4A780B508}"/>
              </a:ext>
            </a:extLst>
          </p:cNvPr>
          <p:cNvSpPr/>
          <p:nvPr/>
        </p:nvSpPr>
        <p:spPr>
          <a:xfrm>
            <a:off x="1975740" y="3621025"/>
            <a:ext cx="2385580" cy="23855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Planning Data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8B747D1-4DF0-EBAB-735D-30376B9148AC}"/>
              </a:ext>
            </a:extLst>
          </p:cNvPr>
          <p:cNvSpPr/>
          <p:nvPr/>
        </p:nvSpPr>
        <p:spPr>
          <a:xfrm>
            <a:off x="4823114" y="3621025"/>
            <a:ext cx="2385580" cy="23855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Operations Data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48ADC6E-364B-ABDC-F5A7-B301700AF5DF}"/>
              </a:ext>
            </a:extLst>
          </p:cNvPr>
          <p:cNvSpPr/>
          <p:nvPr/>
        </p:nvSpPr>
        <p:spPr>
          <a:xfrm>
            <a:off x="2101730" y="4114800"/>
            <a:ext cx="2133600" cy="72734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PSSE</a:t>
            </a:r>
            <a:r>
              <a:rPr lang="en-US" dirty="0"/>
              <a:t> Bus-Branch Data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00FB0D3-C98B-BADD-FCDE-E10EDAF7C699}"/>
              </a:ext>
            </a:extLst>
          </p:cNvPr>
          <p:cNvSpPr/>
          <p:nvPr/>
        </p:nvSpPr>
        <p:spPr>
          <a:xfrm>
            <a:off x="4949104" y="4952896"/>
            <a:ext cx="2133600" cy="72734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EMS</a:t>
            </a:r>
            <a:r>
              <a:rPr lang="en-US" dirty="0"/>
              <a:t> Node-Breaker Data</a:t>
            </a:r>
          </a:p>
        </p:txBody>
      </p:sp>
    </p:spTree>
    <p:extLst>
      <p:ext uri="{BB962C8B-B14F-4D97-AF65-F5344CB8AC3E}">
        <p14:creationId xmlns:p14="http://schemas.microsoft.com/office/powerpoint/2010/main" val="180485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2BE3A-DB18-8439-5071-5F88DAF7A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to enter planning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71068-A2BB-2F98-1CE1-E2B400ED7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Upgrading planning cases to node-breaker</a:t>
            </a:r>
          </a:p>
          <a:p>
            <a:r>
              <a:rPr lang="en-US" dirty="0"/>
              <a:t>PSSE requires these PSSEIDs as the unique identifier</a:t>
            </a:r>
          </a:p>
          <a:p>
            <a:pPr lvl="1"/>
            <a:r>
              <a:rPr lang="en-US" dirty="0"/>
              <a:t>Like the rdfid in NMMS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6463E-8E77-6483-A384-93B38866B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B1D95F5-08E8-870F-FAC5-23B0EBCFCF51}"/>
              </a:ext>
            </a:extLst>
          </p:cNvPr>
          <p:cNvSpPr/>
          <p:nvPr/>
        </p:nvSpPr>
        <p:spPr>
          <a:xfrm>
            <a:off x="1809750" y="2999570"/>
            <a:ext cx="5524500" cy="33024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NMMS (after 9/1/2023)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8378B64-E1EB-43DE-CAF6-A06A92A9EDB3}"/>
              </a:ext>
            </a:extLst>
          </p:cNvPr>
          <p:cNvSpPr/>
          <p:nvPr/>
        </p:nvSpPr>
        <p:spPr>
          <a:xfrm>
            <a:off x="1975740" y="3616713"/>
            <a:ext cx="2385580" cy="23855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Planning Data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94115CD-5E3A-C78D-B315-63AAC733D5FB}"/>
              </a:ext>
            </a:extLst>
          </p:cNvPr>
          <p:cNvSpPr/>
          <p:nvPr/>
        </p:nvSpPr>
        <p:spPr>
          <a:xfrm>
            <a:off x="2133600" y="4119876"/>
            <a:ext cx="2133600" cy="72734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PSSE</a:t>
            </a:r>
            <a:r>
              <a:rPr lang="en-US" dirty="0"/>
              <a:t> Bus-Branch Data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4D0EF54-2935-16E8-4D9A-35DCE5C982CA}"/>
              </a:ext>
            </a:extLst>
          </p:cNvPr>
          <p:cNvSpPr/>
          <p:nvPr/>
        </p:nvSpPr>
        <p:spPr>
          <a:xfrm>
            <a:off x="2133600" y="4987655"/>
            <a:ext cx="2133600" cy="72734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PSSE</a:t>
            </a:r>
            <a:r>
              <a:rPr lang="en-US" dirty="0"/>
              <a:t> Node-Breaker Data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97180AF-B1A2-7F26-0A23-EEDFCF16CD1F}"/>
              </a:ext>
            </a:extLst>
          </p:cNvPr>
          <p:cNvSpPr/>
          <p:nvPr/>
        </p:nvSpPr>
        <p:spPr>
          <a:xfrm>
            <a:off x="4823114" y="3621025"/>
            <a:ext cx="2385580" cy="23855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Operations Data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B42E034-6140-C3F6-BC6C-F6E320489724}"/>
              </a:ext>
            </a:extLst>
          </p:cNvPr>
          <p:cNvSpPr/>
          <p:nvPr/>
        </p:nvSpPr>
        <p:spPr>
          <a:xfrm>
            <a:off x="4949104" y="4952896"/>
            <a:ext cx="2133600" cy="72734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EMS</a:t>
            </a:r>
            <a:r>
              <a:rPr lang="en-US" dirty="0"/>
              <a:t> Node-Breaker Data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B024244-0781-DD78-E31C-2BF036323F12}"/>
              </a:ext>
            </a:extLst>
          </p:cNvPr>
          <p:cNvCxnSpPr>
            <a:cxnSpLocks/>
          </p:cNvCxnSpPr>
          <p:nvPr/>
        </p:nvCxnSpPr>
        <p:spPr>
          <a:xfrm>
            <a:off x="609600" y="5334000"/>
            <a:ext cx="1143000" cy="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964A8C7-1EC1-9D21-A228-279A47E5625E}"/>
              </a:ext>
            </a:extLst>
          </p:cNvPr>
          <p:cNvSpPr txBox="1"/>
          <p:nvPr/>
        </p:nvSpPr>
        <p:spPr>
          <a:xfrm>
            <a:off x="56390" y="4284558"/>
            <a:ext cx="17156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5"/>
                </a:solidFill>
              </a:rPr>
              <a:t>Needed September 1</a:t>
            </a:r>
            <a:r>
              <a:rPr lang="en-US" b="1" baseline="30000" dirty="0">
                <a:solidFill>
                  <a:schemeClr val="accent5"/>
                </a:solidFill>
              </a:rPr>
              <a:t>st</a:t>
            </a:r>
            <a:r>
              <a:rPr lang="en-US" b="1" dirty="0">
                <a:solidFill>
                  <a:schemeClr val="accent5"/>
                </a:solidFill>
              </a:rPr>
              <a:t> and onwards</a:t>
            </a:r>
          </a:p>
        </p:txBody>
      </p:sp>
    </p:spTree>
    <p:extLst>
      <p:ext uri="{BB962C8B-B14F-4D97-AF65-F5344CB8AC3E}">
        <p14:creationId xmlns:p14="http://schemas.microsoft.com/office/powerpoint/2010/main" val="1259580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8F7D2-EF98-80E0-4201-15E33C3FF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to enter planning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BB712-5D45-CAD1-EC3D-4AFB5A4FD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Almost all this already exists in NMMS!</a:t>
            </a:r>
          </a:p>
          <a:p>
            <a:pPr algn="ctr"/>
            <a:endParaRPr lang="en-US" sz="3200" b="1" dirty="0"/>
          </a:p>
          <a:p>
            <a:pPr algn="ctr"/>
            <a:endParaRPr lang="en-US" sz="3200" b="1" dirty="0"/>
          </a:p>
          <a:p>
            <a:pPr algn="ctr"/>
            <a:endParaRPr lang="en-US" sz="3200" b="1" dirty="0"/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Except for…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EBDBF-BD63-45A8-D0C9-50FB368E7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460EEC2-B802-858A-4381-73332A4F2DCA}"/>
              </a:ext>
            </a:extLst>
          </p:cNvPr>
          <p:cNvSpPr/>
          <p:nvPr/>
        </p:nvSpPr>
        <p:spPr>
          <a:xfrm>
            <a:off x="3505200" y="2930255"/>
            <a:ext cx="2133600" cy="72734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PSSE</a:t>
            </a:r>
            <a:r>
              <a:rPr lang="en-US" dirty="0"/>
              <a:t> Node-Breaker Data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4B5E479-484D-BABD-28CE-97ADD06CA8E4}"/>
              </a:ext>
            </a:extLst>
          </p:cNvPr>
          <p:cNvCxnSpPr>
            <a:cxnSpLocks/>
          </p:cNvCxnSpPr>
          <p:nvPr/>
        </p:nvCxnSpPr>
        <p:spPr>
          <a:xfrm>
            <a:off x="2077210" y="3293928"/>
            <a:ext cx="1143000" cy="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72F008-A5A7-243B-B32A-E5E68D6682C7}"/>
              </a:ext>
            </a:extLst>
          </p:cNvPr>
          <p:cNvSpPr txBox="1"/>
          <p:nvPr/>
        </p:nvSpPr>
        <p:spPr>
          <a:xfrm>
            <a:off x="1524000" y="2244486"/>
            <a:ext cx="17156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5"/>
                </a:solidFill>
              </a:rPr>
              <a:t>Needed September 1</a:t>
            </a:r>
            <a:r>
              <a:rPr lang="en-US" b="1" baseline="30000" dirty="0">
                <a:solidFill>
                  <a:schemeClr val="accent5"/>
                </a:solidFill>
              </a:rPr>
              <a:t>st</a:t>
            </a:r>
            <a:r>
              <a:rPr lang="en-US" b="1" dirty="0">
                <a:solidFill>
                  <a:schemeClr val="accent5"/>
                </a:solidFill>
              </a:rPr>
              <a:t> and onwards</a:t>
            </a:r>
          </a:p>
        </p:txBody>
      </p:sp>
    </p:spTree>
    <p:extLst>
      <p:ext uri="{BB962C8B-B14F-4D97-AF65-F5344CB8AC3E}">
        <p14:creationId xmlns:p14="http://schemas.microsoft.com/office/powerpoint/2010/main" val="2320809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9FFA4-79B6-AA0B-095E-C66BF8CFF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Data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C5B54-E0CE-2C45-D01B-30917EECC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cim:Substation</a:t>
            </a:r>
          </a:p>
          <a:p>
            <a:pPr lvl="1"/>
            <a:r>
              <a:rPr lang="en-US" dirty="0"/>
              <a:t>PSSEID: Integer between 1-999,999</a:t>
            </a:r>
          </a:p>
          <a:p>
            <a:r>
              <a:rPr lang="en-US" dirty="0"/>
              <a:t>cim:ConnectivityNode</a:t>
            </a:r>
          </a:p>
          <a:p>
            <a:pPr lvl="1"/>
            <a:r>
              <a:rPr lang="en-US" dirty="0"/>
              <a:t>PSSEID: Integer between 1-999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BAE1-961C-8602-0FD7-27B3AAAE8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71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9FFA4-79B6-AA0B-095E-C66BF8CFF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Data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C5B54-E0CE-2C45-D01B-30917EECC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cim:Substation</a:t>
            </a:r>
          </a:p>
          <a:p>
            <a:pPr lvl="1"/>
            <a:r>
              <a:rPr lang="en-US" dirty="0"/>
              <a:t>PSSEID: Integer between 1-999,999</a:t>
            </a:r>
          </a:p>
          <a:p>
            <a:pPr lvl="1"/>
            <a:r>
              <a:rPr lang="en-US" dirty="0"/>
              <a:t>See ranges below (same as ConnectivityNodeGroup)</a:t>
            </a:r>
          </a:p>
          <a:p>
            <a:pPr lvl="1"/>
            <a:r>
              <a:rPr lang="en-US" dirty="0"/>
              <a:t>Range is not enforced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BAE1-961C-8602-0FD7-27B3AAAE8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9017C9-2B42-0630-78C8-B489D48BBD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325" y="3084899"/>
            <a:ext cx="4705350" cy="296014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377666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9B77C-9B36-C7AB-E801-60BEF3F67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C8DBE-75F7-65CA-6E3E-53025A722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cim:Substation</a:t>
            </a:r>
          </a:p>
          <a:p>
            <a:pPr lvl="1"/>
            <a:r>
              <a:rPr lang="en-US" dirty="0"/>
              <a:t>PSSEID: Must be unique per the whole system</a:t>
            </a:r>
          </a:p>
          <a:p>
            <a:r>
              <a:rPr lang="en-US" dirty="0"/>
              <a:t>cim:ConnectivityNode</a:t>
            </a:r>
          </a:p>
          <a:p>
            <a:pPr lvl="1"/>
            <a:r>
              <a:rPr lang="en-US" dirty="0"/>
              <a:t>PSSEID: Must be unique per cim:Substation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F5730-9E93-69EA-B569-420E9CBA3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54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DAEB7-C2A1-9552-5C7A-230677CE5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Cleanup Effort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4FEDD-6F2B-5845-CD32-1E263AF7B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soliciting PSSEIDs for cim:Substation instances from SSWG members</a:t>
            </a:r>
          </a:p>
          <a:p>
            <a:r>
              <a:rPr lang="en-US" dirty="0"/>
              <a:t>ConnectivityNode.PSSEID attributes will be assigned by ERCOT (60,000+)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FDAE85-557E-0AA2-270E-890CA4838B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8443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terms/"/>
    <ds:schemaRef ds:uri="c34af464-7aa1-4edd-9be4-83dffc1cb926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539AE28-F996-4766-A3CC-C79518B4FB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</TotalTime>
  <Words>276</Words>
  <Application>Microsoft Office PowerPoint</Application>
  <PresentationFormat>On-screen Show (4:3)</PresentationFormat>
  <Paragraphs>106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Agenda</vt:lpstr>
      <vt:lpstr>Why do we need to enter planning data?</vt:lpstr>
      <vt:lpstr>Why do we need to enter planning data?</vt:lpstr>
      <vt:lpstr>Why do we need to enter planning data?</vt:lpstr>
      <vt:lpstr>New Data Fields</vt:lpstr>
      <vt:lpstr>New Data Fields</vt:lpstr>
      <vt:lpstr>Validation Rules</vt:lpstr>
      <vt:lpstr>Cleanup Effort</vt:lpstr>
      <vt:lpstr>Template Update</vt:lpstr>
      <vt:lpstr>Questions and Comments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Mickelson, Evan</cp:lastModifiedBy>
  <cp:revision>39</cp:revision>
  <cp:lastPrinted>2016-01-21T20:53:15Z</cp:lastPrinted>
  <dcterms:created xsi:type="dcterms:W3CDTF">2016-01-21T15:20:31Z</dcterms:created>
  <dcterms:modified xsi:type="dcterms:W3CDTF">2023-07-18T15:29:51Z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2023-07-14T17:52:59Z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cb11e6be-70ab-410a-886b-d2d28bfe078c</vt:lpwstr>
  </property>
  <property fmtid="{D5CDD505-2E9C-101B-9397-08002B2CF9AE}" pid="9" name="MSIP_Label_7084cbda-52b8-46fb-a7b7-cb5bd465ed85_ContentBits">
    <vt:lpwstr>0</vt:lpwstr>
  </property>
</Properties>
</file>