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14"/>
  </p:notesMasterIdLst>
  <p:handoutMasterIdLst>
    <p:handoutMasterId r:id="rId15"/>
  </p:handoutMasterIdLst>
  <p:sldIdLst>
    <p:sldId id="260" r:id="rId5"/>
    <p:sldId id="369" r:id="rId6"/>
    <p:sldId id="707" r:id="rId7"/>
    <p:sldId id="294" r:id="rId8"/>
    <p:sldId id="372" r:id="rId9"/>
    <p:sldId id="705" r:id="rId10"/>
    <p:sldId id="706" r:id="rId11"/>
    <p:sldId id="703" r:id="rId12"/>
    <p:sldId id="708" r:id="rId13"/>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BC50F68-F7D2-4F76-AFEE-10EF10F098B7}" v="6" dt="2023-06-16T15:12:51.25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79" autoAdjust="0"/>
    <p:restoredTop sz="94595" autoAdjust="0"/>
  </p:normalViewPr>
  <p:slideViewPr>
    <p:cSldViewPr snapToGrid="0" snapToObjects="1">
      <p:cViewPr varScale="1">
        <p:scale>
          <a:sx n="78" d="100"/>
          <a:sy n="78" d="100"/>
        </p:scale>
        <p:origin x="1560" y="58"/>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slideMaster" Target="slideMasters/slide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7/14/2023</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7/14/2023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a:latin typeface="Calibri" panose="020F0502020204030204" pitchFamily="34" charset="0"/>
            </a:endParaRPr>
          </a:p>
        </p:txBody>
      </p:sp>
    </p:spTree>
    <p:extLst>
      <p:ext uri="{BB962C8B-B14F-4D97-AF65-F5344CB8AC3E}">
        <p14:creationId xmlns:p14="http://schemas.microsoft.com/office/powerpoint/2010/main" val="37071697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3</a:t>
            </a:fld>
            <a:endParaRPr lang="en-US" altLang="en-US">
              <a:latin typeface="Calibri" panose="020F0502020204030204" pitchFamily="34" charset="0"/>
            </a:endParaRPr>
          </a:p>
        </p:txBody>
      </p:sp>
    </p:spTree>
    <p:extLst>
      <p:ext uri="{BB962C8B-B14F-4D97-AF65-F5344CB8AC3E}">
        <p14:creationId xmlns:p14="http://schemas.microsoft.com/office/powerpoint/2010/main" val="29686900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5</a:t>
            </a:fld>
            <a:endParaRPr lang="en-US" altLang="en-US"/>
          </a:p>
        </p:txBody>
      </p:sp>
    </p:spTree>
    <p:extLst>
      <p:ext uri="{BB962C8B-B14F-4D97-AF65-F5344CB8AC3E}">
        <p14:creationId xmlns:p14="http://schemas.microsoft.com/office/powerpoint/2010/main" val="3314060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6</a:t>
            </a:fld>
            <a:endParaRPr lang="en-US" altLang="en-US"/>
          </a:p>
        </p:txBody>
      </p:sp>
    </p:spTree>
    <p:extLst>
      <p:ext uri="{BB962C8B-B14F-4D97-AF65-F5344CB8AC3E}">
        <p14:creationId xmlns:p14="http://schemas.microsoft.com/office/powerpoint/2010/main" val="20166719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7</a:t>
            </a:fld>
            <a:endParaRPr lang="en-US" altLang="en-US"/>
          </a:p>
        </p:txBody>
      </p:sp>
    </p:spTree>
    <p:extLst>
      <p:ext uri="{BB962C8B-B14F-4D97-AF65-F5344CB8AC3E}">
        <p14:creationId xmlns:p14="http://schemas.microsoft.com/office/powerpoint/2010/main" val="39268531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320769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23157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a:t>Click to edit Master title style</a:t>
            </a:r>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8619699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10" name="Footer Placeholder 4"/>
          <p:cNvSpPr txBox="1">
            <a:spLocks/>
          </p:cNvSpPr>
          <p:nvPr userDrawn="1"/>
        </p:nvSpPr>
        <p:spPr>
          <a:xfrm>
            <a:off x="7391400" y="6553200"/>
            <a:ext cx="1219200" cy="220663"/>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000" dirty="0"/>
              <a:t>July 2023</a:t>
            </a:r>
          </a:p>
        </p:txBody>
      </p:sp>
    </p:spTree>
    <p:extLst>
      <p:ext uri="{BB962C8B-B14F-4D97-AF65-F5344CB8AC3E}">
        <p14:creationId xmlns:p14="http://schemas.microsoft.com/office/powerpoint/2010/main" val="25634434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6634814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972743458"/>
      </p:ext>
    </p:extLst>
  </p:cSld>
  <p:clrMap bg1="lt1" tx1="dk1" bg2="lt2" tx2="dk2" accent1="accent1" accent2="accent2" accent3="accent3" accent4="accent4" accent5="accent5" accent6="accent6" hlink="hlink" folHlink="folHlink"/>
  <p:sldLayoutIdLst>
    <p:sldLayoutId id="2147494278" r:id="rId1"/>
    <p:sldLayoutId id="2147494279" r:id="rId2"/>
    <p:sldLayoutId id="2147494280"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5: PRS Report </a:t>
              </a:r>
            </a:p>
            <a:p>
              <a:pPr eaLnBrk="1" hangingPunct="1"/>
              <a:endParaRPr lang="en-US" altLang="en-US" b="1" dirty="0"/>
            </a:p>
            <a:p>
              <a:pPr eaLnBrk="1" hangingPunct="1"/>
              <a:r>
                <a:rPr lang="en-US" altLang="en-US" sz="2000" dirty="0"/>
                <a:t>Martha Henson</a:t>
              </a:r>
            </a:p>
            <a:p>
              <a:pPr eaLnBrk="1" hangingPunct="1"/>
              <a:r>
                <a:rPr lang="en-US" altLang="en-US" sz="2000" dirty="0"/>
                <a:t>PRS Chair</a:t>
              </a:r>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a:t>July 25, 2023</a:t>
              </a:r>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06387" y="794479"/>
            <a:ext cx="8531226" cy="5595138"/>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1200"/>
              </a:spcAft>
              <a:buFontTx/>
              <a:buNone/>
              <a:defRPr/>
            </a:pPr>
            <a:r>
              <a:rPr lang="en-US" dirty="0"/>
              <a:t>Revision Requests Recommended for Approval by PRS – Unopposed with Impacts (Vote):</a:t>
            </a:r>
          </a:p>
          <a:p>
            <a:pPr>
              <a:spcAft>
                <a:spcPts val="600"/>
              </a:spcAft>
            </a:pPr>
            <a:r>
              <a:rPr lang="en-US" b="0" dirty="0"/>
              <a:t>NPRR1182, Inclusion of Controllable Load Resources and Energy Storage Resources in the Constraint Competitiveness Test Process [ERCOT]</a:t>
            </a:r>
          </a:p>
          <a:p>
            <a:pPr lvl="1">
              <a:spcAft>
                <a:spcPts val="600"/>
              </a:spcAft>
            </a:pPr>
            <a:r>
              <a:rPr lang="en-US" dirty="0"/>
              <a:t>IA:  Between $60K and $90K		Priority 2024; Rank 4030</a:t>
            </a:r>
          </a:p>
          <a:p>
            <a:pPr>
              <a:spcAft>
                <a:spcPts val="600"/>
              </a:spcAft>
            </a:pPr>
            <a:r>
              <a:rPr lang="en-US" b="0" dirty="0"/>
              <a:t>NPRR1183, ECEII Definition Clarification and Updates to Posting Rules for Certain Documents without ECEII [ERCOT]</a:t>
            </a:r>
          </a:p>
          <a:p>
            <a:pPr lvl="1">
              <a:spcAft>
                <a:spcPts val="600"/>
              </a:spcAft>
            </a:pPr>
            <a:r>
              <a:rPr lang="en-US" dirty="0"/>
              <a:t>IA: Between $50K and $75K		Priority 2024; Rank 4040</a:t>
            </a:r>
          </a:p>
          <a:p>
            <a:pPr marL="0" lvl="1" indent="0">
              <a:spcAft>
                <a:spcPts val="600"/>
              </a:spcAft>
              <a:buNone/>
            </a:pPr>
            <a:r>
              <a:rPr lang="en-US" b="1" dirty="0">
                <a:cs typeface="+mn-cs"/>
              </a:rPr>
              <a:t>Revision Requests Recommended for Approval by PRS – With Opposing Votes (Vote):</a:t>
            </a:r>
          </a:p>
          <a:p>
            <a:pPr>
              <a:spcAft>
                <a:spcPts val="600"/>
              </a:spcAft>
            </a:pPr>
            <a:r>
              <a:rPr lang="en-US" b="0" dirty="0"/>
              <a:t>NPRR1165, Revisions to Requirements of Providing Audited Financial Statements and Providing Independent Amount [ERCOT]</a:t>
            </a:r>
          </a:p>
          <a:p>
            <a:pPr lvl="1">
              <a:spcAft>
                <a:spcPts val="600"/>
              </a:spcAft>
            </a:pPr>
            <a:r>
              <a:rPr lang="en-US" dirty="0"/>
              <a:t>IA: Between $50K and $100K		Priority 2023; Rank 3800</a:t>
            </a:r>
          </a:p>
          <a:p>
            <a:pPr>
              <a:spcAft>
                <a:spcPts val="600"/>
              </a:spcAft>
            </a:pPr>
            <a:endParaRPr lang="en-US" b="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23736476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06387" y="794479"/>
            <a:ext cx="8531226" cy="5595138"/>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1200"/>
              </a:spcAft>
              <a:buFontTx/>
              <a:buNone/>
              <a:defRPr/>
            </a:pPr>
            <a:r>
              <a:rPr lang="en-US" dirty="0"/>
              <a:t>Other Binding Documents List (Vote):</a:t>
            </a:r>
          </a:p>
          <a:p>
            <a:pPr>
              <a:spcAft>
                <a:spcPts val="600"/>
              </a:spcAft>
            </a:pPr>
            <a:r>
              <a:rPr lang="en-US" b="0" dirty="0"/>
              <a:t>Pursuant to paragraph (3) of Section 1.1, Summary of the ERCOT Protocols Document, PRS reviewed and approved the removal of the “Annual Load Data Request Procedures” from the Other Binding Documents List and updated the Change Control Notes for the Verifiable Cost Manual to align with changes from Verifiable Cost Manual Revision Request (VCMRR) 036, Related to NPRR1157, Incorporation of PUCT Approval into Revision Request Process.</a:t>
            </a:r>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33224629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a:t>Appendix</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NPRR1165, Revisions to Requirements of Providing Audited Financial Statements and Providing Independent Amount [ERCOT]</a:t>
            </a:r>
            <a:endParaRPr lang="en-US" sz="1800" dirty="0"/>
          </a:p>
        </p:txBody>
      </p:sp>
      <p:sp>
        <p:nvSpPr>
          <p:cNvPr id="14339" name="Rectangle 2"/>
          <p:cNvSpPr>
            <a:spLocks noChangeArrowheads="1"/>
          </p:cNvSpPr>
          <p:nvPr/>
        </p:nvSpPr>
        <p:spPr bwMode="auto">
          <a:xfrm>
            <a:off x="70288" y="609602"/>
            <a:ext cx="8732520"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  </a:t>
            </a:r>
            <a:r>
              <a:rPr lang="en-US" sz="1800" dirty="0">
                <a:effectLst/>
                <a:latin typeface="+mn-lt"/>
                <a:ea typeface="Times New Roman" panose="02020603050405020304" pitchFamily="18" charset="0"/>
              </a:rPr>
              <a:t>Upon system implementation – Priority 2023; Rank 3800</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Between $50K and $100K; no impacts to ERCOT staffing; impacts to Credit Management Systems (CMM); E</a:t>
            </a:r>
            <a:r>
              <a:rPr lang="x-none" sz="1800" dirty="0">
                <a:effectLst/>
                <a:latin typeface="+mn-lt"/>
                <a:ea typeface="Times New Roman" panose="02020603050405020304" pitchFamily="18" charset="0"/>
              </a:rPr>
              <a:t>RCOT business processes</a:t>
            </a:r>
            <a:r>
              <a:rPr lang="en-US" sz="1800" dirty="0">
                <a:effectLst/>
                <a:latin typeface="+mn-lt"/>
                <a:ea typeface="Times New Roman" panose="02020603050405020304" pitchFamily="18" charset="0"/>
              </a:rPr>
              <a:t> will be updated; no impacts to ERCOT grid operations and practices.</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strengthens ERCOT’s market entry eligibility and continued participation requirements for ERCOT Counter-Parties (i.e., Qualified Scheduling Entities (QSEs) and Congestion Revenue Right (CRR) Account Holders).  </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On 6/14/23, PRS voted to recommend approval of NPRR1165 as amended by the 4/28/23 ERCOT comments.  There was one opposing vote from the Municipal (CPS Energy) Market Segment.  On 7/13/23, PRS voted to endorse and forward to TAC the 6/14/23 PRS Report and 2/23/23 Impact Analysis for NPRR1165 with a recommended priority of 2023 and rank of 3800.  There were three abstentions from the Independent Generator (Eolian) and Municipal (2) (CPS Energy, GEUS) Market Segments.</a:t>
            </a:r>
          </a:p>
        </p:txBody>
      </p:sp>
    </p:spTree>
    <p:extLst>
      <p:ext uri="{BB962C8B-B14F-4D97-AF65-F5344CB8AC3E}">
        <p14:creationId xmlns:p14="http://schemas.microsoft.com/office/powerpoint/2010/main" val="18700996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NPRR1182, Inclusion of Controllable Load Resources and Energy Storage Resources in the Constraint Competitiveness Test Process [ERCOT]</a:t>
            </a:r>
            <a:endParaRPr lang="en-US" sz="1800" dirty="0"/>
          </a:p>
        </p:txBody>
      </p:sp>
      <p:sp>
        <p:nvSpPr>
          <p:cNvPr id="14339" name="Rectangle 2"/>
          <p:cNvSpPr>
            <a:spLocks noChangeArrowheads="1"/>
          </p:cNvSpPr>
          <p:nvPr/>
        </p:nvSpPr>
        <p:spPr bwMode="auto">
          <a:xfrm>
            <a:off x="190500" y="774492"/>
            <a:ext cx="8612307"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j-lt"/>
                <a:ea typeface="Times New Roman" panose="02020603050405020304" pitchFamily="18" charset="0"/>
              </a:rPr>
              <a:t>Proposed Effective Date:  </a:t>
            </a:r>
            <a:r>
              <a:rPr lang="en-US" sz="1800" dirty="0">
                <a:effectLst/>
                <a:latin typeface="+mj-lt"/>
                <a:ea typeface="Times New Roman" panose="02020603050405020304" pitchFamily="18" charset="0"/>
              </a:rPr>
              <a:t>Upon system implementation – Priority 2024; Rank 4030</a:t>
            </a:r>
          </a:p>
          <a:p>
            <a:pPr marL="228600" marR="0" algn="just">
              <a:spcBef>
                <a:spcPts val="0"/>
              </a:spcBef>
              <a:spcAft>
                <a:spcPts val="0"/>
              </a:spcAft>
            </a:pPr>
            <a:r>
              <a:rPr lang="en-US" sz="1800" b="1" dirty="0">
                <a:effectLst/>
                <a:latin typeface="+mj-lt"/>
                <a:ea typeface="Times New Roman" panose="02020603050405020304" pitchFamily="18" charset="0"/>
              </a:rPr>
              <a:t>ERCOT Impact Analysis:  </a:t>
            </a:r>
            <a:r>
              <a:rPr lang="en-US" sz="1800" dirty="0">
                <a:effectLst/>
                <a:latin typeface="+mj-lt"/>
                <a:ea typeface="Times New Roman" panose="02020603050405020304" pitchFamily="18" charset="0"/>
              </a:rPr>
              <a:t>Between $60K and $90K; no impacts to ERCOT staffing; impacts to Market Operation Systems; E</a:t>
            </a:r>
            <a:r>
              <a:rPr lang="x-none" sz="1800" dirty="0">
                <a:effectLst/>
                <a:latin typeface="+mj-lt"/>
                <a:ea typeface="Times New Roman" panose="02020603050405020304" pitchFamily="18" charset="0"/>
              </a:rPr>
              <a:t>RCOT business processes</a:t>
            </a:r>
            <a:r>
              <a:rPr lang="en-US" sz="1800" dirty="0">
                <a:effectLst/>
                <a:latin typeface="+mj-lt"/>
                <a:ea typeface="Times New Roman" panose="02020603050405020304" pitchFamily="18" charset="0"/>
              </a:rPr>
              <a:t> will be updated; no impacts to ERCOT grid operations and practices.</a:t>
            </a:r>
          </a:p>
          <a:p>
            <a:pPr marL="228600" marR="0">
              <a:spcBef>
                <a:spcPts val="0"/>
              </a:spcBef>
              <a:spcAft>
                <a:spcPts val="0"/>
              </a:spcAft>
            </a:pPr>
            <a:r>
              <a:rPr lang="en-US" sz="1800" b="1" dirty="0">
                <a:effectLst/>
                <a:latin typeface="+mj-lt"/>
                <a:ea typeface="Times New Roman" panose="02020603050405020304" pitchFamily="18" charset="0"/>
              </a:rPr>
              <a:t>Revision Description:  </a:t>
            </a:r>
            <a:r>
              <a:rPr lang="en-US" sz="1800" dirty="0">
                <a:effectLst/>
                <a:latin typeface="+mj-lt"/>
                <a:ea typeface="Times New Roman" panose="02020603050405020304" pitchFamily="18" charset="0"/>
              </a:rPr>
              <a:t>This NPRR incorporates Controllable Load Resources and Energy Storage Resources (ESRs) into both the Long-Term and Security-Constrained Economic Dispatch (SCED) versions of the Constraint Competitiveness Test (CCT).  In the case of Controllable Load Resources, the Resources will not themselves be mitigated but will be used to identify if a Market Participant has market power in resolving a constraint on the transmission system.  As is the case for other Resources, registration data will be used for these Resources in the Long-Term CCT process and Real-Time telemetry will be used in the SCED CCT process.</a:t>
            </a:r>
          </a:p>
          <a:p>
            <a:pPr marL="228600" marR="0">
              <a:spcBef>
                <a:spcPts val="0"/>
              </a:spcBef>
              <a:spcAft>
                <a:spcPts val="0"/>
              </a:spcAft>
            </a:pPr>
            <a:r>
              <a:rPr lang="en-US" sz="1800" b="1" dirty="0">
                <a:effectLst/>
                <a:latin typeface="+mj-lt"/>
                <a:ea typeface="Times New Roman" panose="02020603050405020304" pitchFamily="18" charset="0"/>
              </a:rPr>
              <a:t>PRS Decision:</a:t>
            </a:r>
            <a:r>
              <a:rPr lang="en-US" sz="1800" dirty="0">
                <a:effectLst/>
                <a:latin typeface="+mj-lt"/>
                <a:ea typeface="Times New Roman" panose="02020603050405020304" pitchFamily="18" charset="0"/>
              </a:rPr>
              <a:t>  </a:t>
            </a:r>
            <a:r>
              <a:rPr lang="en-US" sz="1800" kern="1200" dirty="0">
                <a:effectLst/>
                <a:latin typeface="+mj-lt"/>
                <a:ea typeface="Times New Roman" panose="02020603050405020304" pitchFamily="18" charset="0"/>
              </a:rPr>
              <a:t>On 6/14/23, PRS voted unanimously to recommend approval of NPRR1182 as submitted.  On 7/13/23, PRS voted unanimously to endorse and forward to TAC the 6/14/23 PRS Report and 5/22/23 Impact Analysis for NPRR1182 with a recommended priority of 2024 and rank of 4030.  </a:t>
            </a:r>
            <a:endParaRPr lang="en-US" sz="1800" dirty="0">
              <a:effectLst/>
              <a:latin typeface="+mj-lt"/>
              <a:ea typeface="Times New Roman" panose="02020603050405020304" pitchFamily="18" charset="0"/>
            </a:endParaRPr>
          </a:p>
        </p:txBody>
      </p:sp>
    </p:spTree>
    <p:extLst>
      <p:ext uri="{BB962C8B-B14F-4D97-AF65-F5344CB8AC3E}">
        <p14:creationId xmlns:p14="http://schemas.microsoft.com/office/powerpoint/2010/main" val="41184222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NPRR1183, ECEII Definition Clarification and Updates to Posting Rules for Certain Documents without ECEII [ERCOT]</a:t>
            </a:r>
            <a:endParaRPr lang="en-US" sz="1800" dirty="0"/>
          </a:p>
        </p:txBody>
      </p:sp>
      <p:sp>
        <p:nvSpPr>
          <p:cNvPr id="14339" name="Rectangle 2"/>
          <p:cNvSpPr>
            <a:spLocks noChangeArrowheads="1"/>
          </p:cNvSpPr>
          <p:nvPr/>
        </p:nvSpPr>
        <p:spPr bwMode="auto">
          <a:xfrm>
            <a:off x="190500" y="774492"/>
            <a:ext cx="8612307"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j-lt"/>
                <a:ea typeface="Times New Roman" panose="02020603050405020304" pitchFamily="18" charset="0"/>
              </a:rPr>
              <a:t>Proposed Effective Date:  </a:t>
            </a:r>
            <a:r>
              <a:rPr lang="en-US" sz="1800" dirty="0">
                <a:effectLst/>
                <a:latin typeface="+mj-lt"/>
                <a:ea typeface="Times New Roman" panose="02020603050405020304" pitchFamily="18" charset="0"/>
              </a:rPr>
              <a:t>Upon system implementation – Priority 2024; Rank 4040</a:t>
            </a:r>
          </a:p>
          <a:p>
            <a:pPr marL="228600" marR="0" algn="just">
              <a:spcBef>
                <a:spcPts val="0"/>
              </a:spcBef>
              <a:spcAft>
                <a:spcPts val="0"/>
              </a:spcAft>
            </a:pPr>
            <a:r>
              <a:rPr lang="en-US" sz="1800" b="1" dirty="0">
                <a:effectLst/>
                <a:latin typeface="+mj-lt"/>
                <a:ea typeface="Times New Roman" panose="02020603050405020304" pitchFamily="18" charset="0"/>
              </a:rPr>
              <a:t>ERCOT Impact Analysis:  </a:t>
            </a:r>
            <a:r>
              <a:rPr lang="en-US" sz="1800" dirty="0">
                <a:effectLst/>
                <a:latin typeface="+mj-lt"/>
                <a:ea typeface="Times New Roman" panose="02020603050405020304" pitchFamily="18" charset="0"/>
              </a:rPr>
              <a:t>Between $50K and $75K; no impacts to ERCOT staffing; impacts to </a:t>
            </a:r>
            <a:r>
              <a:rPr lang="x-none" sz="1800" dirty="0">
                <a:effectLst/>
                <a:latin typeface="+mj-lt"/>
                <a:ea typeface="Times New Roman" panose="02020603050405020304" pitchFamily="18" charset="0"/>
              </a:rPr>
              <a:t>ERCOT Website and MIS Systems</a:t>
            </a:r>
            <a:r>
              <a:rPr lang="en-US" sz="1800" dirty="0">
                <a:effectLst/>
                <a:latin typeface="+mj-lt"/>
                <a:ea typeface="Times New Roman" panose="02020603050405020304" pitchFamily="18" charset="0"/>
              </a:rPr>
              <a:t>, </a:t>
            </a:r>
            <a:r>
              <a:rPr lang="x-none" sz="1800" dirty="0">
                <a:effectLst/>
                <a:latin typeface="+mj-lt"/>
                <a:ea typeface="Times New Roman" panose="02020603050405020304" pitchFamily="18" charset="0"/>
              </a:rPr>
              <a:t>Data Management &amp; Analytic Systems</a:t>
            </a:r>
            <a:r>
              <a:rPr lang="en-US" sz="1800" dirty="0">
                <a:effectLst/>
                <a:latin typeface="+mj-lt"/>
                <a:ea typeface="Times New Roman" panose="02020603050405020304" pitchFamily="18" charset="0"/>
              </a:rPr>
              <a:t>, </a:t>
            </a:r>
            <a:r>
              <a:rPr lang="x-none" sz="1800" dirty="0">
                <a:effectLst/>
                <a:latin typeface="+mj-lt"/>
                <a:ea typeface="Times New Roman" panose="02020603050405020304" pitchFamily="18" charset="0"/>
              </a:rPr>
              <a:t>Channel Management Systems</a:t>
            </a:r>
            <a:r>
              <a:rPr lang="en-US" sz="1800" dirty="0">
                <a:effectLst/>
                <a:latin typeface="+mj-lt"/>
                <a:ea typeface="Times New Roman" panose="02020603050405020304" pitchFamily="18" charset="0"/>
              </a:rPr>
              <a:t>; no impacts to E</a:t>
            </a:r>
            <a:r>
              <a:rPr lang="x-none" sz="1800" dirty="0">
                <a:effectLst/>
                <a:latin typeface="+mj-lt"/>
                <a:ea typeface="Times New Roman" panose="02020603050405020304" pitchFamily="18" charset="0"/>
              </a:rPr>
              <a:t>RCOT business processes</a:t>
            </a:r>
            <a:r>
              <a:rPr lang="en-US" sz="1800" dirty="0">
                <a:effectLst/>
                <a:latin typeface="+mj-lt"/>
                <a:ea typeface="Times New Roman" panose="02020603050405020304" pitchFamily="18" charset="0"/>
              </a:rPr>
              <a:t>; no impacts to ERCOT grid operations and practices.</a:t>
            </a:r>
          </a:p>
          <a:p>
            <a:pPr marL="228600" marR="0">
              <a:spcBef>
                <a:spcPts val="0"/>
              </a:spcBef>
              <a:spcAft>
                <a:spcPts val="0"/>
              </a:spcAft>
            </a:pPr>
            <a:r>
              <a:rPr lang="en-US" sz="1800" b="1" dirty="0">
                <a:effectLst/>
                <a:latin typeface="+mj-lt"/>
                <a:ea typeface="Times New Roman" panose="02020603050405020304" pitchFamily="18" charset="0"/>
              </a:rPr>
              <a:t>Revision Description:  </a:t>
            </a:r>
            <a:r>
              <a:rPr lang="en-US" sz="1800" dirty="0">
                <a:effectLst/>
                <a:latin typeface="+mj-lt"/>
                <a:ea typeface="Times New Roman" panose="02020603050405020304" pitchFamily="18" charset="0"/>
              </a:rPr>
              <a:t>This NPRR revises rules associated with the general information documents determined not to include ERCOT Critical Energy Infrastructure Information (ECEII) to make them available to the public on the ERCOT website.  This NPRR also removes from the definition of ECEII the reference to the federal Freedom of Information Act (FOIA), and removes antiquated or duplicative language related to Reliability Must Run (RMR).</a:t>
            </a:r>
          </a:p>
          <a:p>
            <a:pPr marL="228600" marR="0">
              <a:spcBef>
                <a:spcPts val="0"/>
              </a:spcBef>
              <a:spcAft>
                <a:spcPts val="0"/>
              </a:spcAft>
            </a:pPr>
            <a:r>
              <a:rPr lang="en-US" sz="1800" b="1" dirty="0">
                <a:effectLst/>
                <a:latin typeface="+mj-lt"/>
                <a:ea typeface="Times New Roman" panose="02020603050405020304" pitchFamily="18" charset="0"/>
              </a:rPr>
              <a:t>PRS Decision:</a:t>
            </a:r>
            <a:r>
              <a:rPr lang="en-US" sz="1800" dirty="0">
                <a:effectLst/>
                <a:latin typeface="+mj-lt"/>
                <a:ea typeface="Times New Roman" panose="02020603050405020304" pitchFamily="18" charset="0"/>
              </a:rPr>
              <a:t>  </a:t>
            </a:r>
            <a:r>
              <a:rPr lang="en-US" sz="1800" kern="1200" dirty="0">
                <a:effectLst/>
                <a:latin typeface="+mj-lt"/>
                <a:ea typeface="Times New Roman" panose="02020603050405020304" pitchFamily="18" charset="0"/>
              </a:rPr>
              <a:t>On 6/14/23, PRS voted unanimously to recommend approval of NPRR1183 as submitted.  On 7/13/23, PRS voted unanimously to endorse and forward to TAC the 6/14/23 PRS Report and 5/24/23 Impact Analysis for NPRR1183 with a recommended priority of 2024 and rank of 4040.</a:t>
            </a:r>
            <a:endParaRPr lang="en-US" sz="1800" dirty="0">
              <a:effectLst/>
              <a:latin typeface="+mj-lt"/>
              <a:ea typeface="Times New Roman" panose="02020603050405020304" pitchFamily="18" charset="0"/>
            </a:endParaRPr>
          </a:p>
        </p:txBody>
      </p:sp>
    </p:spTree>
    <p:extLst>
      <p:ext uri="{BB962C8B-B14F-4D97-AF65-F5344CB8AC3E}">
        <p14:creationId xmlns:p14="http://schemas.microsoft.com/office/powerpoint/2010/main" val="40713641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59449"/>
            <a:ext cx="7924800" cy="435268"/>
          </a:xfrm>
        </p:spPr>
        <p:txBody>
          <a:bodyPr/>
          <a:lstStyle/>
          <a:p>
            <a:r>
              <a:rPr lang="en-US" sz="2200" b="1" dirty="0">
                <a:solidFill>
                  <a:schemeClr val="accent1"/>
                </a:solidFill>
              </a:rPr>
              <a:t>2023 Release Targets – Approved NPRRs / SCRs / xGRRs </a:t>
            </a:r>
          </a:p>
        </p:txBody>
      </p:sp>
      <p:sp>
        <p:nvSpPr>
          <p:cNvPr id="6"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29" name="TextBox 15"/>
          <p:cNvSpPr txBox="1">
            <a:spLocks noChangeArrowheads="1"/>
          </p:cNvSpPr>
          <p:nvPr/>
        </p:nvSpPr>
        <p:spPr bwMode="auto">
          <a:xfrm>
            <a:off x="160280" y="5590890"/>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6002529"/>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rial" charset="0"/>
                <a:ea typeface="+mn-ea"/>
                <a:cs typeface="+mn-cs"/>
              </a:rPr>
              <a:t>Release targets are subject to change</a:t>
            </a:r>
          </a:p>
        </p:txBody>
      </p:sp>
      <p:sp>
        <p:nvSpPr>
          <p:cNvPr id="32" name="TextBox 23"/>
          <p:cNvSpPr txBox="1">
            <a:spLocks noChangeArrowheads="1"/>
          </p:cNvSpPr>
          <p:nvPr/>
        </p:nvSpPr>
        <p:spPr bwMode="auto">
          <a:xfrm>
            <a:off x="3443195" y="559572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APPENDIX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FF0000"/>
                </a:solidFill>
                <a:effectLst/>
                <a:uLnTx/>
                <a:uFillTx/>
                <a:latin typeface="Arial" charset="0"/>
                <a:ea typeface="+mn-ea"/>
                <a:cs typeface="+mn-cs"/>
              </a:rPr>
              <a:t>Red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New additions and target release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sngStrike" kern="0" cap="none" spc="0" normalizeH="0" baseline="0" noProof="0" dirty="0">
                <a:ln>
                  <a:noFill/>
                </a:ln>
                <a:solidFill>
                  <a:srgbClr val="000000"/>
                </a:solidFill>
                <a:effectLst/>
                <a:uLnTx/>
                <a:uFillTx/>
                <a:latin typeface="Arial" charset="0"/>
                <a:ea typeface="+mn-ea"/>
                <a:cs typeface="+mn-cs"/>
              </a:rPr>
              <a:t>Strike-Through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Previous target release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000000"/>
                </a:solidFill>
                <a:effectLst/>
                <a:uLnTx/>
                <a:uFillTx/>
                <a:latin typeface="Arial" charset="0"/>
                <a:ea typeface="+mn-ea"/>
                <a:cs typeface="+mn-cs"/>
              </a:rPr>
              <a:t>(a), (b), etc.: M</a:t>
            </a:r>
            <a:r>
              <a:rPr kumimoji="0" lang="en-US" sz="700" b="0" i="0" u="none" strike="noStrike" kern="0" cap="none" spc="0" normalizeH="0" baseline="0" noProof="0" dirty="0" err="1">
                <a:ln>
                  <a:noFill/>
                </a:ln>
                <a:solidFill>
                  <a:srgbClr val="000000"/>
                </a:solidFill>
                <a:effectLst/>
                <a:uLnTx/>
                <a:uFillTx/>
                <a:latin typeface="Arial" charset="0"/>
                <a:ea typeface="+mn-ea"/>
                <a:cs typeface="+mn-cs"/>
              </a:rPr>
              <a:t>ultiple</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phase release</a:t>
            </a:r>
          </a:p>
        </p:txBody>
      </p:sp>
      <p:graphicFrame>
        <p:nvGraphicFramePr>
          <p:cNvPr id="33" name="Group 3"/>
          <p:cNvGraphicFramePr>
            <a:graphicFrameLocks/>
          </p:cNvGraphicFramePr>
          <p:nvPr/>
        </p:nvGraphicFramePr>
        <p:xfrm>
          <a:off x="160280" y="798447"/>
          <a:ext cx="8839200" cy="2944368"/>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398312">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1/31 – 2/2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March</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3/28 – 3/30</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June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6/6 – 6/8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July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7/25 – 7/27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10/3 – 10/5</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12/5 – 12/7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23846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NPRR1020</a:t>
                      </a:r>
                      <a:r>
                        <a:rPr kumimoji="0" lang="en-US" sz="900" b="0" i="0" u="none" strike="noStrike" cap="none" normalizeH="0" baseline="0" dirty="0">
                          <a:ln>
                            <a:noFill/>
                          </a:ln>
                          <a:solidFill>
                            <a:schemeClr val="tx1"/>
                          </a:solidFill>
                          <a:effectLst/>
                          <a:latin typeface="Courier New" pitchFamily="49" charset="0"/>
                        </a:rPr>
                        <a:t>(a)</a:t>
                      </a: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None</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ECRS</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a:ln>
                            <a:noFill/>
                          </a:ln>
                          <a:solidFill>
                            <a:schemeClr val="tx1"/>
                          </a:solidFill>
                          <a:effectLst/>
                          <a:latin typeface="Courier New" pitchFamily="49" charset="0"/>
                          <a:ea typeface="+mn-ea"/>
                          <a:cs typeface="+mn-cs"/>
                        </a:rPr>
                        <a:t>(NPRR863)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NPRR903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NPRR992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NPRR1015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NPRR1085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NPRR1096</a:t>
                      </a:r>
                      <a:r>
                        <a:rPr kumimoji="0" lang="en-US" sz="900" b="0" i="0" u="none" strike="noStrike" kern="1200" cap="none" normalizeH="0" baseline="0" dirty="0">
                          <a:ln>
                            <a:noFill/>
                          </a:ln>
                          <a:solidFill>
                            <a:schemeClr val="tx1"/>
                          </a:solidFill>
                          <a:effectLst/>
                          <a:latin typeface="Courier New" pitchFamily="49" charset="0"/>
                          <a:ea typeface="+mn-ea"/>
                          <a:cs typeface="+mn-cs"/>
                        </a:rPr>
                        <a:t>(b)</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NPRR1148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NOGRR186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NOGRR187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OBDRR043/44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050" b="0" i="0" u="none" strike="noStrike" kern="1200" cap="none" normalizeH="0" baseline="0" dirty="0">
                          <a:ln>
                            <a:noFill/>
                          </a:ln>
                          <a:solidFill>
                            <a:schemeClr val="tx1"/>
                          </a:solidFill>
                          <a:effectLst/>
                          <a:latin typeface="Courier New" pitchFamily="49" charset="0"/>
                          <a:ea typeface="+mn-ea"/>
                          <a:cs typeface="+mn-cs"/>
                        </a:rPr>
                        <a:t>Securitization Phase 2A – Maine Invoice and Credit Exposure</a:t>
                      </a:r>
                      <a:endParaRPr kumimoji="0" lang="en-US" sz="105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8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SCR789 </a:t>
                      </a:r>
                      <a:r>
                        <a:rPr kumimoji="0" lang="en-US" sz="1050" b="0" i="0" u="none" strike="noStrike" kern="1200" cap="none" normalizeH="0" baseline="0" dirty="0">
                          <a:ln>
                            <a:noFill/>
                          </a:ln>
                          <a:solidFill>
                            <a:schemeClr val="tx1"/>
                          </a:solidFill>
                          <a:effectLst/>
                          <a:latin typeface="Courier New" pitchFamily="49" charset="0"/>
                          <a:ea typeface="+mn-ea"/>
                          <a:cs typeface="+mn-cs"/>
                        </a:rPr>
                        <a:t>Ph2</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NPRR1112</a:t>
                      </a:r>
                      <a:r>
                        <a:rPr kumimoji="0" lang="en-US" sz="1200" b="0" i="0" u="none" strike="sngStrike" kern="1200" cap="none" normalizeH="0" baseline="0" dirty="0">
                          <a:ln>
                            <a:noFill/>
                          </a:ln>
                          <a:solidFill>
                            <a:schemeClr val="tx1"/>
                          </a:solidFill>
                          <a:effectLst/>
                          <a:latin typeface="Courier New" pitchFamily="49" charset="0"/>
                          <a:ea typeface="+mn-ea"/>
                          <a:cs typeface="+mn-cs"/>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NPRR945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a:ln>
                            <a:noFill/>
                          </a:ln>
                          <a:solidFill>
                            <a:schemeClr val="tx1"/>
                          </a:solidFill>
                          <a:effectLst/>
                          <a:latin typeface="Courier New" pitchFamily="49" charset="0"/>
                          <a:ea typeface="+mn-ea"/>
                          <a:cs typeface="+mn-cs"/>
                        </a:rPr>
                        <a:t>NPRR962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NPRR1040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a:ln>
                            <a:noFill/>
                          </a:ln>
                          <a:solidFill>
                            <a:schemeClr val="tx1"/>
                          </a:solidFill>
                          <a:effectLst/>
                          <a:latin typeface="Courier New" pitchFamily="49" charset="0"/>
                          <a:ea typeface="+mn-ea"/>
                          <a:cs typeface="+mn-cs"/>
                        </a:rPr>
                        <a:t>NPRR1090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a:ln>
                            <a:noFill/>
                          </a:ln>
                          <a:solidFill>
                            <a:schemeClr val="tx1"/>
                          </a:solidFill>
                          <a:effectLst/>
                          <a:latin typeface="Courier New" pitchFamily="49" charset="0"/>
                          <a:ea typeface="+mn-ea"/>
                          <a:cs typeface="+mn-cs"/>
                        </a:rPr>
                        <a:t>NPRR1121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NPRR1154</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a:ln>
                            <a:noFill/>
                          </a:ln>
                          <a:solidFill>
                            <a:schemeClr val="tx1"/>
                          </a:solidFill>
                          <a:effectLst/>
                          <a:latin typeface="Courier New" pitchFamily="49" charset="0"/>
                          <a:ea typeface="+mn-ea"/>
                          <a:cs typeface="+mn-cs"/>
                        </a:rPr>
                        <a:t>NPRR1092</a:t>
                      </a:r>
                      <a:r>
                        <a:rPr kumimoji="0" lang="en-US" sz="900" b="0" i="0" u="none" strike="sngStrike" kern="1200" cap="none" normalizeH="0" baseline="0" dirty="0">
                          <a:ln>
                            <a:noFill/>
                          </a:ln>
                          <a:solidFill>
                            <a:schemeClr val="tx1"/>
                          </a:solidFill>
                          <a:effectLst/>
                          <a:latin typeface="Courier New" pitchFamily="49" charset="0"/>
                          <a:ea typeface="+mn-ea"/>
                          <a:cs typeface="+mn-cs"/>
                        </a:rPr>
                        <a:t>(b)</a:t>
                      </a: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SCR807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SCR816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SCR822</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EMS Upgrade</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TextBox 21"/>
          <p:cNvSpPr txBox="1">
            <a:spLocks noChangeArrowheads="1"/>
          </p:cNvSpPr>
          <p:nvPr/>
        </p:nvSpPr>
        <p:spPr bwMode="auto">
          <a:xfrm>
            <a:off x="5194363" y="5596382"/>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sng" strike="noStrike" kern="0" cap="none" spc="0" normalizeH="0" baseline="0" noProof="0" dirty="0">
                <a:ln>
                  <a:noFill/>
                </a:ln>
                <a:solidFill>
                  <a:srgbClr val="000000"/>
                </a:solidFill>
                <a:effectLst/>
                <a:uLnTx/>
                <a:uFillTx/>
                <a:latin typeface="Arial" charset="0"/>
                <a:ea typeface="+mn-ea"/>
                <a:cs typeface="+mn-cs"/>
              </a:rPr>
              <a:t>Project Status Codes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NS = Not Started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I     = Initiation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P    = Planning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E    = Execution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H    = On Hold</a:t>
            </a:r>
          </a:p>
        </p:txBody>
      </p:sp>
      <p:sp>
        <p:nvSpPr>
          <p:cNvPr id="3" name="Flowchart: Alternate Process 2"/>
          <p:cNvSpPr/>
          <p:nvPr/>
        </p:nvSpPr>
        <p:spPr>
          <a:xfrm>
            <a:off x="160867" y="79779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1" name="Flowchart: Alternate Process 50"/>
          <p:cNvSpPr/>
          <p:nvPr/>
        </p:nvSpPr>
        <p:spPr>
          <a:xfrm>
            <a:off x="1600200" y="80603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R2</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2" name="Flowchart: Alternate Process 51"/>
          <p:cNvSpPr/>
          <p:nvPr/>
        </p:nvSpPr>
        <p:spPr>
          <a:xfrm>
            <a:off x="3124200" y="79616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R3</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3" name="Flowchart: Alternate Process 52"/>
          <p:cNvSpPr/>
          <p:nvPr/>
        </p:nvSpPr>
        <p:spPr>
          <a:xfrm>
            <a:off x="4572000"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R4</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4" name="Flowchart: Alternate Process 53"/>
          <p:cNvSpPr/>
          <p:nvPr/>
        </p:nvSpPr>
        <p:spPr>
          <a:xfrm>
            <a:off x="6021407" y="7974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R5</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5" name="Flowchart: Alternate Process 54"/>
          <p:cNvSpPr/>
          <p:nvPr/>
        </p:nvSpPr>
        <p:spPr>
          <a:xfrm>
            <a:off x="7475046"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R6</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7" name="TextBox 12">
            <a:extLst>
              <a:ext uri="{FF2B5EF4-FFF2-40B4-BE49-F238E27FC236}">
                <a16:creationId xmlns:a16="http://schemas.microsoft.com/office/drawing/2014/main" id="{91228DEC-7DCD-4F3E-B94B-ED94A1A58744}"/>
              </a:ext>
            </a:extLst>
          </p:cNvPr>
          <p:cNvSpPr txBox="1">
            <a:spLocks noChangeArrowheads="1"/>
          </p:cNvSpPr>
          <p:nvPr/>
        </p:nvSpPr>
        <p:spPr bwMode="auto">
          <a:xfrm>
            <a:off x="4572000" y="3381195"/>
            <a:ext cx="4342170" cy="276999"/>
          </a:xfrm>
          <a:prstGeom prst="rect">
            <a:avLst/>
          </a:prstGeom>
          <a:solidFill>
            <a:schemeClr val="accent6">
              <a:lumMod val="20000"/>
              <a:lumOff val="80000"/>
            </a:schemeClr>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EMS Upgrade Freeze – </a:t>
            </a:r>
            <a:r>
              <a:rPr kumimoji="0" lang="en-US" sz="1200" b="0" i="0" u="none" strike="noStrike" kern="1200" cap="none" spc="0" normalizeH="0" baseline="0" noProof="0" dirty="0">
                <a:ln>
                  <a:noFill/>
                </a:ln>
                <a:solidFill>
                  <a:srgbClr val="FF0000"/>
                </a:solidFill>
                <a:effectLst/>
                <a:uLnTx/>
                <a:uFillTx/>
                <a:latin typeface="Arial" charset="0"/>
                <a:ea typeface="+mn-ea"/>
                <a:cs typeface="+mn-cs"/>
              </a:rPr>
              <a:t>July</a:t>
            </a:r>
            <a:r>
              <a:rPr kumimoji="0" lang="en-US" sz="1200" b="0" i="0" u="none" strike="noStrike" kern="1200" cap="none" spc="0" normalizeH="0" baseline="0" noProof="0" dirty="0">
                <a:ln>
                  <a:noFill/>
                </a:ln>
                <a:solidFill>
                  <a:prstClr val="black"/>
                </a:solidFill>
                <a:effectLst/>
                <a:uLnTx/>
                <a:uFillTx/>
                <a:latin typeface="Arial" charset="0"/>
                <a:ea typeface="+mn-ea"/>
                <a:cs typeface="+mn-cs"/>
              </a:rPr>
              <a:t> 2023 – Jan. 2024</a:t>
            </a:r>
          </a:p>
        </p:txBody>
      </p:sp>
      <p:sp>
        <p:nvSpPr>
          <p:cNvPr id="38" name="TextBox 21">
            <a:extLst>
              <a:ext uri="{FF2B5EF4-FFF2-40B4-BE49-F238E27FC236}">
                <a16:creationId xmlns:a16="http://schemas.microsoft.com/office/drawing/2014/main" id="{1FF61AC0-C7DB-4A25-AADC-B7C5E8C0B22A}"/>
              </a:ext>
            </a:extLst>
          </p:cNvPr>
          <p:cNvSpPr txBox="1">
            <a:spLocks noChangeArrowheads="1"/>
          </p:cNvSpPr>
          <p:nvPr/>
        </p:nvSpPr>
        <p:spPr bwMode="auto">
          <a:xfrm>
            <a:off x="6470115" y="5604454"/>
            <a:ext cx="2505302" cy="461665"/>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NPRR1020(a) – EPS Metering portion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NPRR1092(b) – Limit RUC Opt-Out Provision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NPRR1096(b) – ECRS portion</a:t>
            </a:r>
          </a:p>
        </p:txBody>
      </p:sp>
      <p:graphicFrame>
        <p:nvGraphicFramePr>
          <p:cNvPr id="40" name="Table 39">
            <a:extLst>
              <a:ext uri="{FF2B5EF4-FFF2-40B4-BE49-F238E27FC236}">
                <a16:creationId xmlns:a16="http://schemas.microsoft.com/office/drawing/2014/main" id="{BB347731-9DCF-4A6B-84CF-377681286AF3}"/>
              </a:ext>
            </a:extLst>
          </p:cNvPr>
          <p:cNvGraphicFramePr>
            <a:graphicFrameLocks noGrp="1"/>
          </p:cNvGraphicFramePr>
          <p:nvPr/>
        </p:nvGraphicFramePr>
        <p:xfrm>
          <a:off x="176358" y="5184590"/>
          <a:ext cx="8799059" cy="365760"/>
        </p:xfrm>
        <a:graphic>
          <a:graphicData uri="http://schemas.openxmlformats.org/drawingml/2006/table">
            <a:tbl>
              <a:tblPr firstRow="1" bandRow="1"/>
              <a:tblGrid>
                <a:gridCol w="509442">
                  <a:extLst>
                    <a:ext uri="{9D8B030D-6E8A-4147-A177-3AD203B41FA5}">
                      <a16:colId xmlns:a16="http://schemas.microsoft.com/office/drawing/2014/main" val="20000"/>
                    </a:ext>
                  </a:extLst>
                </a:gridCol>
                <a:gridCol w="8289617">
                  <a:extLst>
                    <a:ext uri="{9D8B030D-6E8A-4147-A177-3AD203B41FA5}">
                      <a16:colId xmlns:a16="http://schemas.microsoft.com/office/drawing/2014/main" val="20001"/>
                    </a:ext>
                  </a:extLst>
                </a:gridCol>
              </a:tblGrid>
              <a:tr h="293370">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100" b="1" dirty="0">
                          <a:solidFill>
                            <a:schemeClr val="tx1"/>
                          </a:solidFill>
                        </a:rPr>
                        <a:t>TBD</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900" b="1" strike="noStrike" kern="1200" baseline="0" dirty="0">
                          <a:solidFill>
                            <a:schemeClr val="tx1"/>
                          </a:solidFill>
                          <a:latin typeface="+mn-lt"/>
                          <a:ea typeface="+mn-ea"/>
                          <a:cs typeface="+mn-cs"/>
                        </a:rPr>
                        <a:t>NPRRs</a:t>
                      </a:r>
                      <a:r>
                        <a:rPr lang="en-US" sz="900" b="0" strike="noStrike" kern="1200" baseline="0" dirty="0">
                          <a:solidFill>
                            <a:schemeClr val="tx1"/>
                          </a:solidFill>
                          <a:latin typeface="+mn-lt"/>
                          <a:ea typeface="+mn-ea"/>
                          <a:cs typeface="+mn-cs"/>
                        </a:rPr>
                        <a:t>: 484,825(b),826,829,841,857,879,885,904,918,930,936,941,963,965,975,987,995,1004,1006,1007,1019,1023,1026,1030,1032,1034,1057, 1077,1105, 1111,1128,1131,1136  </a:t>
                      </a:r>
                      <a:r>
                        <a:rPr lang="en-US" sz="900" b="1" strike="noStrike" kern="1200" baseline="0" dirty="0">
                          <a:solidFill>
                            <a:schemeClr val="tx1"/>
                          </a:solidFill>
                          <a:latin typeface="+mn-lt"/>
                          <a:ea typeface="+mn-ea"/>
                          <a:cs typeface="+mn-cs"/>
                        </a:rPr>
                        <a:t>SCRs</a:t>
                      </a:r>
                      <a:r>
                        <a:rPr lang="en-US" sz="900" b="0" strike="noStrike" kern="1200" baseline="0" dirty="0">
                          <a:solidFill>
                            <a:schemeClr val="tx1"/>
                          </a:solidFill>
                          <a:latin typeface="+mn-lt"/>
                          <a:ea typeface="+mn-ea"/>
                          <a:cs typeface="+mn-cs"/>
                        </a:rPr>
                        <a:t>: 799,805,810,813,818,819  </a:t>
                      </a:r>
                      <a:r>
                        <a:rPr lang="en-US" sz="900" b="1" strike="noStrike" kern="1200" baseline="0" dirty="0">
                          <a:solidFill>
                            <a:schemeClr val="tx1"/>
                          </a:solidFill>
                          <a:latin typeface="+mn-lt"/>
                          <a:ea typeface="+mn-ea"/>
                          <a:cs typeface="+mn-cs"/>
                        </a:rPr>
                        <a:t>PGRRs</a:t>
                      </a:r>
                      <a:r>
                        <a:rPr lang="en-US" sz="900" b="0" strike="noStrike" kern="1200" baseline="0" dirty="0">
                          <a:solidFill>
                            <a:schemeClr val="tx1"/>
                          </a:solidFill>
                          <a:latin typeface="+mn-lt"/>
                          <a:ea typeface="+mn-ea"/>
                          <a:cs typeface="+mn-cs"/>
                        </a:rPr>
                        <a:t>: 066,076,088,091,094,099  </a:t>
                      </a:r>
                      <a:r>
                        <a:rPr lang="en-US" sz="900" b="1" strike="noStrike" kern="1200" baseline="0" dirty="0">
                          <a:solidFill>
                            <a:schemeClr val="tx1"/>
                          </a:solidFill>
                          <a:latin typeface="+mn-lt"/>
                          <a:ea typeface="+mn-ea"/>
                          <a:cs typeface="+mn-cs"/>
                        </a:rPr>
                        <a:t>Other</a:t>
                      </a:r>
                      <a:r>
                        <a:rPr lang="en-US" sz="900" b="0" strike="noStrike" kern="1200" baseline="0" dirty="0">
                          <a:solidFill>
                            <a:schemeClr val="tx1"/>
                          </a:solidFill>
                          <a:latin typeface="+mn-lt"/>
                          <a:ea typeface="+mn-ea"/>
                          <a:cs typeface="+mn-cs"/>
                        </a:rPr>
                        <a:t>: OBDRR009,OBDRR017,RRGRR028</a:t>
                      </a:r>
                      <a:endParaRPr lang="en-US" sz="900" b="0" strike="sngStrike" kern="1200" baseline="0" dirty="0">
                        <a:solidFill>
                          <a:schemeClr val="tx1"/>
                        </a:solidFill>
                        <a:latin typeface="+mn-lt"/>
                        <a:ea typeface="+mn-ea"/>
                        <a:cs typeface="+mn-cs"/>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extLst>
                  <a:ext uri="{0D108BD9-81ED-4DB2-BD59-A6C34878D82A}">
                    <a16:rowId xmlns:a16="http://schemas.microsoft.com/office/drawing/2014/main" val="10000"/>
                  </a:ext>
                </a:extLst>
              </a:tr>
            </a:tbl>
          </a:graphicData>
        </a:graphic>
      </p:graphicFrame>
      <p:sp>
        <p:nvSpPr>
          <p:cNvPr id="60" name="TextBox 59">
            <a:extLst>
              <a:ext uri="{FF2B5EF4-FFF2-40B4-BE49-F238E27FC236}">
                <a16:creationId xmlns:a16="http://schemas.microsoft.com/office/drawing/2014/main" id="{8CBAE244-09AA-489A-8D85-C1603BFB5D1C}"/>
              </a:ext>
            </a:extLst>
          </p:cNvPr>
          <p:cNvSpPr txBox="1"/>
          <p:nvPr/>
        </p:nvSpPr>
        <p:spPr>
          <a:xfrm>
            <a:off x="2806558" y="1368642"/>
            <a:ext cx="370549" cy="138499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66" name="TextBox 65">
            <a:extLst>
              <a:ext uri="{FF2B5EF4-FFF2-40B4-BE49-F238E27FC236}">
                <a16:creationId xmlns:a16="http://schemas.microsoft.com/office/drawing/2014/main" id="{43FABC49-64BA-4341-9620-8FAE27F64974}"/>
              </a:ext>
            </a:extLst>
          </p:cNvPr>
          <p:cNvSpPr txBox="1"/>
          <p:nvPr/>
        </p:nvSpPr>
        <p:spPr>
          <a:xfrm>
            <a:off x="4256524" y="1306767"/>
            <a:ext cx="370549" cy="252376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67" name="TextBox 66">
            <a:extLst>
              <a:ext uri="{FF2B5EF4-FFF2-40B4-BE49-F238E27FC236}">
                <a16:creationId xmlns:a16="http://schemas.microsoft.com/office/drawing/2014/main" id="{677FB7AA-0425-4ECC-9149-91187034677E}"/>
              </a:ext>
            </a:extLst>
          </p:cNvPr>
          <p:cNvSpPr txBox="1"/>
          <p:nvPr/>
        </p:nvSpPr>
        <p:spPr>
          <a:xfrm>
            <a:off x="7142415" y="1304620"/>
            <a:ext cx="370549" cy="252376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NS</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25" name="TextBox 24">
            <a:extLst>
              <a:ext uri="{FF2B5EF4-FFF2-40B4-BE49-F238E27FC236}">
                <a16:creationId xmlns:a16="http://schemas.microsoft.com/office/drawing/2014/main" id="{6694C33D-5A6E-4835-8D60-5683CF0A7FFE}"/>
              </a:ext>
            </a:extLst>
          </p:cNvPr>
          <p:cNvSpPr txBox="1"/>
          <p:nvPr/>
        </p:nvSpPr>
        <p:spPr>
          <a:xfrm>
            <a:off x="8678397" y="1371600"/>
            <a:ext cx="370549" cy="138499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26" name="TextBox 25">
            <a:extLst>
              <a:ext uri="{FF2B5EF4-FFF2-40B4-BE49-F238E27FC236}">
                <a16:creationId xmlns:a16="http://schemas.microsoft.com/office/drawing/2014/main" id="{8479C2DE-7FC2-4409-B720-81664285021C}"/>
              </a:ext>
            </a:extLst>
          </p:cNvPr>
          <p:cNvSpPr txBox="1"/>
          <p:nvPr/>
        </p:nvSpPr>
        <p:spPr>
          <a:xfrm>
            <a:off x="8646711" y="1308536"/>
            <a:ext cx="416949" cy="115416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NS</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28" name="TextBox 12">
            <a:extLst>
              <a:ext uri="{FF2B5EF4-FFF2-40B4-BE49-F238E27FC236}">
                <a16:creationId xmlns:a16="http://schemas.microsoft.com/office/drawing/2014/main" id="{086159DC-2D1C-470F-8874-21F198816B68}"/>
              </a:ext>
            </a:extLst>
          </p:cNvPr>
          <p:cNvSpPr txBox="1">
            <a:spLocks noChangeArrowheads="1"/>
          </p:cNvSpPr>
          <p:nvPr/>
        </p:nvSpPr>
        <p:spPr bwMode="auto">
          <a:xfrm>
            <a:off x="7503741" y="2657502"/>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11/15</a:t>
            </a:r>
          </a:p>
        </p:txBody>
      </p:sp>
      <p:sp>
        <p:nvSpPr>
          <p:cNvPr id="34" name="TextBox 33">
            <a:extLst>
              <a:ext uri="{FF2B5EF4-FFF2-40B4-BE49-F238E27FC236}">
                <a16:creationId xmlns:a16="http://schemas.microsoft.com/office/drawing/2014/main" id="{6A0ADDBF-EB41-4850-814F-88AF8881525B}"/>
              </a:ext>
            </a:extLst>
          </p:cNvPr>
          <p:cNvSpPr txBox="1"/>
          <p:nvPr/>
        </p:nvSpPr>
        <p:spPr>
          <a:xfrm>
            <a:off x="2799724" y="1299709"/>
            <a:ext cx="370549" cy="96949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37" name="TextBox 12">
            <a:extLst>
              <a:ext uri="{FF2B5EF4-FFF2-40B4-BE49-F238E27FC236}">
                <a16:creationId xmlns:a16="http://schemas.microsoft.com/office/drawing/2014/main" id="{A0B95E67-5918-4A23-AE00-6AC2416D331C}"/>
              </a:ext>
            </a:extLst>
          </p:cNvPr>
          <p:cNvSpPr txBox="1">
            <a:spLocks noChangeArrowheads="1"/>
          </p:cNvSpPr>
          <p:nvPr/>
        </p:nvSpPr>
        <p:spPr bwMode="auto">
          <a:xfrm>
            <a:off x="4575456" y="2209800"/>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7/14</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49" name="TextBox 48">
            <a:extLst>
              <a:ext uri="{FF2B5EF4-FFF2-40B4-BE49-F238E27FC236}">
                <a16:creationId xmlns:a16="http://schemas.microsoft.com/office/drawing/2014/main" id="{12B2A94E-A5B3-4CF6-AAE2-12971C5EFBF2}"/>
              </a:ext>
            </a:extLst>
          </p:cNvPr>
          <p:cNvSpPr txBox="1"/>
          <p:nvPr/>
        </p:nvSpPr>
        <p:spPr>
          <a:xfrm>
            <a:off x="5716025" y="1295500"/>
            <a:ext cx="370549" cy="209288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rPr>
              <a:t> </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rPr>
              <a:t> </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p:txBody>
      </p:sp>
      <p:sp>
        <p:nvSpPr>
          <p:cNvPr id="10" name="TextBox 9">
            <a:extLst>
              <a:ext uri="{FF2B5EF4-FFF2-40B4-BE49-F238E27FC236}">
                <a16:creationId xmlns:a16="http://schemas.microsoft.com/office/drawing/2014/main" id="{1A615B54-2AA6-8B76-5F70-7479D7CF1C64}"/>
              </a:ext>
            </a:extLst>
          </p:cNvPr>
          <p:cNvSpPr txBox="1"/>
          <p:nvPr/>
        </p:nvSpPr>
        <p:spPr>
          <a:xfrm>
            <a:off x="1291752" y="1311415"/>
            <a:ext cx="370549" cy="30777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p:txBody>
      </p:sp>
      <p:pic>
        <p:nvPicPr>
          <p:cNvPr id="8" name="Picture 7">
            <a:extLst>
              <a:ext uri="{FF2B5EF4-FFF2-40B4-BE49-F238E27FC236}">
                <a16:creationId xmlns:a16="http://schemas.microsoft.com/office/drawing/2014/main" id="{707051E6-486F-A2E5-B665-C9AFE5A4ABF8}"/>
              </a:ext>
            </a:extLst>
          </p:cNvPr>
          <p:cNvPicPr>
            <a:picLocks noChangeAspect="1"/>
          </p:cNvPicPr>
          <p:nvPr/>
        </p:nvPicPr>
        <p:blipFill>
          <a:blip r:embed="rId3"/>
          <a:stretch>
            <a:fillRect/>
          </a:stretch>
        </p:blipFill>
        <p:spPr>
          <a:xfrm>
            <a:off x="413208" y="3813689"/>
            <a:ext cx="8180415" cy="1288758"/>
          </a:xfrm>
          <a:prstGeom prst="rect">
            <a:avLst/>
          </a:prstGeom>
        </p:spPr>
      </p:pic>
      <p:sp>
        <p:nvSpPr>
          <p:cNvPr id="5" name="TextBox 12">
            <a:extLst>
              <a:ext uri="{FF2B5EF4-FFF2-40B4-BE49-F238E27FC236}">
                <a16:creationId xmlns:a16="http://schemas.microsoft.com/office/drawing/2014/main" id="{90B21521-06B7-DAF1-A0C8-8C7BACEDBBA3}"/>
              </a:ext>
            </a:extLst>
          </p:cNvPr>
          <p:cNvSpPr txBox="1">
            <a:spLocks noChangeArrowheads="1"/>
          </p:cNvSpPr>
          <p:nvPr/>
        </p:nvSpPr>
        <p:spPr bwMode="auto">
          <a:xfrm>
            <a:off x="4579880" y="2808558"/>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10/1</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cxnSp>
        <p:nvCxnSpPr>
          <p:cNvPr id="7" name="Straight Arrow Connector 6">
            <a:extLst>
              <a:ext uri="{FF2B5EF4-FFF2-40B4-BE49-F238E27FC236}">
                <a16:creationId xmlns:a16="http://schemas.microsoft.com/office/drawing/2014/main" id="{D72AA0FE-8486-7650-84C2-26C00F0AAF60}"/>
              </a:ext>
            </a:extLst>
          </p:cNvPr>
          <p:cNvCxnSpPr>
            <a:cxnSpLocks/>
          </p:cNvCxnSpPr>
          <p:nvPr/>
        </p:nvCxnSpPr>
        <p:spPr>
          <a:xfrm>
            <a:off x="7831662" y="2483503"/>
            <a:ext cx="1107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DB407556-EDB8-8F3E-DA56-B9ED31982149}"/>
              </a:ext>
            </a:extLst>
          </p:cNvPr>
          <p:cNvCxnSpPr>
            <a:cxnSpLocks/>
          </p:cNvCxnSpPr>
          <p:nvPr/>
        </p:nvCxnSpPr>
        <p:spPr>
          <a:xfrm>
            <a:off x="7831662" y="1524000"/>
            <a:ext cx="0" cy="962799"/>
          </a:xfrm>
          <a:prstGeom prst="straightConnector1">
            <a:avLst/>
          </a:prstGeom>
          <a:ln>
            <a:tailEnd type="non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A84AB871-5250-C0CD-3319-789FF68F0C27}"/>
              </a:ext>
            </a:extLst>
          </p:cNvPr>
          <p:cNvSpPr txBox="1"/>
          <p:nvPr/>
        </p:nvSpPr>
        <p:spPr>
          <a:xfrm>
            <a:off x="7813939" y="2236599"/>
            <a:ext cx="1265090"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FF0000"/>
                </a:solidFill>
                <a:effectLst/>
                <a:uLnTx/>
                <a:uFillTx/>
                <a:latin typeface="Arial" panose="020B0604020202020204"/>
                <a:ea typeface="+mn-ea"/>
                <a:cs typeface="+mn-cs"/>
              </a:rPr>
              <a:t>Move to 2024-R1</a:t>
            </a:r>
          </a:p>
        </p:txBody>
      </p:sp>
      <p:sp>
        <p:nvSpPr>
          <p:cNvPr id="4" name="TextBox 3">
            <a:extLst>
              <a:ext uri="{FF2B5EF4-FFF2-40B4-BE49-F238E27FC236}">
                <a16:creationId xmlns:a16="http://schemas.microsoft.com/office/drawing/2014/main" id="{BC6E7150-E025-2F9D-C4F8-C8DBF9F7CD37}"/>
              </a:ext>
            </a:extLst>
          </p:cNvPr>
          <p:cNvSpPr txBox="1"/>
          <p:nvPr/>
        </p:nvSpPr>
        <p:spPr>
          <a:xfrm>
            <a:off x="6110540" y="2780412"/>
            <a:ext cx="1220206" cy="25391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FF0000"/>
                </a:solidFill>
                <a:effectLst/>
                <a:uLnTx/>
                <a:uFillTx/>
                <a:latin typeface="Arial" panose="020B0604020202020204"/>
                <a:ea typeface="+mn-ea"/>
                <a:cs typeface="+mn-cs"/>
              </a:rPr>
              <a:t>Move to 2024-R3</a:t>
            </a:r>
          </a:p>
        </p:txBody>
      </p:sp>
      <p:cxnSp>
        <p:nvCxnSpPr>
          <p:cNvPr id="11" name="Straight Arrow Connector 10">
            <a:extLst>
              <a:ext uri="{FF2B5EF4-FFF2-40B4-BE49-F238E27FC236}">
                <a16:creationId xmlns:a16="http://schemas.microsoft.com/office/drawing/2014/main" id="{BB322453-3872-36F1-2BC8-444EDAB5CF18}"/>
              </a:ext>
            </a:extLst>
          </p:cNvPr>
          <p:cNvCxnSpPr>
            <a:cxnSpLocks/>
          </p:cNvCxnSpPr>
          <p:nvPr/>
        </p:nvCxnSpPr>
        <p:spPr>
          <a:xfrm>
            <a:off x="6110540" y="3034328"/>
            <a:ext cx="1107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15D79438-2D55-3576-BA21-10C2758B7F5A}"/>
              </a:ext>
            </a:extLst>
          </p:cNvPr>
          <p:cNvCxnSpPr>
            <a:cxnSpLocks/>
          </p:cNvCxnSpPr>
          <p:nvPr/>
        </p:nvCxnSpPr>
        <p:spPr>
          <a:xfrm>
            <a:off x="6110540" y="1650762"/>
            <a:ext cx="0" cy="1386421"/>
          </a:xfrm>
          <a:prstGeom prst="straightConnector1">
            <a:avLst/>
          </a:prstGeom>
          <a:ln>
            <a:tailEnd type="non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2974F16A-5053-F55D-0463-2FAE1BDF7D65}"/>
              </a:ext>
            </a:extLst>
          </p:cNvPr>
          <p:cNvCxnSpPr>
            <a:cxnSpLocks/>
          </p:cNvCxnSpPr>
          <p:nvPr/>
        </p:nvCxnSpPr>
        <p:spPr>
          <a:xfrm>
            <a:off x="6109258" y="1650762"/>
            <a:ext cx="215342" cy="0"/>
          </a:xfrm>
          <a:prstGeom prst="straightConnector1">
            <a:avLst/>
          </a:prstGeom>
          <a:ln>
            <a:tailEnd type="non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8247B74A-0516-A143-4528-F787B40B7D47}"/>
              </a:ext>
            </a:extLst>
          </p:cNvPr>
          <p:cNvCxnSpPr>
            <a:cxnSpLocks/>
          </p:cNvCxnSpPr>
          <p:nvPr/>
        </p:nvCxnSpPr>
        <p:spPr>
          <a:xfrm>
            <a:off x="6113092" y="2311638"/>
            <a:ext cx="215342" cy="0"/>
          </a:xfrm>
          <a:prstGeom prst="straightConnector1">
            <a:avLst/>
          </a:prstGeom>
          <a:ln>
            <a:tailEnd type="non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FA123A7F-362B-C703-8E21-CD70C77C7CEA}"/>
              </a:ext>
            </a:extLst>
          </p:cNvPr>
          <p:cNvCxnSpPr>
            <a:cxnSpLocks/>
          </p:cNvCxnSpPr>
          <p:nvPr/>
        </p:nvCxnSpPr>
        <p:spPr>
          <a:xfrm>
            <a:off x="6113092" y="2088439"/>
            <a:ext cx="215342" cy="0"/>
          </a:xfrm>
          <a:prstGeom prst="straightConnector1">
            <a:avLst/>
          </a:prstGeom>
          <a:ln>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679338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59449"/>
            <a:ext cx="7924800" cy="435268"/>
          </a:xfrm>
        </p:spPr>
        <p:txBody>
          <a:bodyPr/>
          <a:lstStyle/>
          <a:p>
            <a:r>
              <a:rPr lang="en-US" sz="2200" b="1" dirty="0">
                <a:solidFill>
                  <a:schemeClr val="accent1"/>
                </a:solidFill>
              </a:rPr>
              <a:t>2024 Release Targets – Approved NPRRs / SCRs / xGRRs </a:t>
            </a:r>
          </a:p>
        </p:txBody>
      </p:sp>
      <p:sp>
        <p:nvSpPr>
          <p:cNvPr id="6"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29" name="TextBox 15"/>
          <p:cNvSpPr txBox="1">
            <a:spLocks noChangeArrowheads="1"/>
          </p:cNvSpPr>
          <p:nvPr/>
        </p:nvSpPr>
        <p:spPr bwMode="auto">
          <a:xfrm>
            <a:off x="160280" y="5435500"/>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5847139"/>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rial" charset="0"/>
                <a:ea typeface="+mn-ea"/>
                <a:cs typeface="+mn-cs"/>
              </a:rPr>
              <a:t>Release targets are subject to change</a:t>
            </a:r>
          </a:p>
        </p:txBody>
      </p:sp>
      <p:sp>
        <p:nvSpPr>
          <p:cNvPr id="32" name="TextBox 23"/>
          <p:cNvSpPr txBox="1">
            <a:spLocks noChangeArrowheads="1"/>
          </p:cNvSpPr>
          <p:nvPr/>
        </p:nvSpPr>
        <p:spPr bwMode="auto">
          <a:xfrm>
            <a:off x="3443195" y="544033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APPENDIX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FF0000"/>
                </a:solidFill>
                <a:effectLst/>
                <a:uLnTx/>
                <a:uFillTx/>
                <a:latin typeface="Arial" charset="0"/>
                <a:ea typeface="+mn-ea"/>
                <a:cs typeface="+mn-cs"/>
              </a:rPr>
              <a:t>Red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New additions and target release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sngStrike" kern="0" cap="none" spc="0" normalizeH="0" baseline="0" noProof="0" dirty="0">
                <a:ln>
                  <a:noFill/>
                </a:ln>
                <a:solidFill>
                  <a:srgbClr val="000000"/>
                </a:solidFill>
                <a:effectLst/>
                <a:uLnTx/>
                <a:uFillTx/>
                <a:latin typeface="Arial" charset="0"/>
                <a:ea typeface="+mn-ea"/>
                <a:cs typeface="+mn-cs"/>
              </a:rPr>
              <a:t>Strike-Through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Previous target release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000000"/>
                </a:solidFill>
                <a:effectLst/>
                <a:uLnTx/>
                <a:uFillTx/>
                <a:latin typeface="Arial" charset="0"/>
                <a:ea typeface="+mn-ea"/>
                <a:cs typeface="+mn-cs"/>
              </a:rPr>
              <a:t>(a), (b), etc.: M</a:t>
            </a:r>
            <a:r>
              <a:rPr kumimoji="0" lang="en-US" sz="700" b="0" i="0" u="none" strike="noStrike" kern="0" cap="none" spc="0" normalizeH="0" baseline="0" noProof="0" dirty="0" err="1">
                <a:ln>
                  <a:noFill/>
                </a:ln>
                <a:solidFill>
                  <a:srgbClr val="000000"/>
                </a:solidFill>
                <a:effectLst/>
                <a:uLnTx/>
                <a:uFillTx/>
                <a:latin typeface="Arial" charset="0"/>
                <a:ea typeface="+mn-ea"/>
                <a:cs typeface="+mn-cs"/>
              </a:rPr>
              <a:t>ultiple</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phase release</a:t>
            </a:r>
          </a:p>
        </p:txBody>
      </p:sp>
      <p:graphicFrame>
        <p:nvGraphicFramePr>
          <p:cNvPr id="33" name="Group 3"/>
          <p:cNvGraphicFramePr>
            <a:graphicFrameLocks/>
          </p:cNvGraphicFramePr>
          <p:nvPr/>
        </p:nvGraphicFramePr>
        <p:xfrm>
          <a:off x="160280" y="917052"/>
          <a:ext cx="8839200" cy="2878417"/>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398312">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rgbClr val="FF0000"/>
                          </a:solidFill>
                          <a:effectLst/>
                          <a:latin typeface="Arial" charset="0"/>
                          <a:ea typeface="+mn-ea"/>
                          <a:cs typeface="+mn-cs"/>
                        </a:rPr>
                        <a:t>Dates TBD</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March</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rgbClr val="FF0000"/>
                          </a:solidFill>
                          <a:effectLst/>
                          <a:latin typeface="Arial" charset="0"/>
                          <a:ea typeface="+mn-ea"/>
                          <a:cs typeface="+mn-cs"/>
                        </a:rPr>
                        <a:t>Dates TBD</a:t>
                      </a:r>
                      <a:endParaRPr kumimoji="0" lang="en-US" sz="1200" b="0" i="1" u="none" strike="noStrike" cap="none" normalizeH="0" baseline="0" dirty="0">
                        <a:ln>
                          <a:noFill/>
                        </a:ln>
                        <a:solidFill>
                          <a:srgbClr val="FF0000"/>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June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rgbClr val="FF0000"/>
                          </a:solidFill>
                          <a:effectLst/>
                          <a:latin typeface="Arial" charset="0"/>
                          <a:ea typeface="+mn-ea"/>
                          <a:cs typeface="+mn-cs"/>
                        </a:rPr>
                        <a:t>Dates TBD</a:t>
                      </a:r>
                      <a:endParaRPr kumimoji="0" lang="en-US" sz="1200" b="0" i="1" u="none" strike="noStrike" cap="none" normalizeH="0" baseline="0" dirty="0">
                        <a:ln>
                          <a:noFill/>
                        </a:ln>
                        <a:solidFill>
                          <a:srgbClr val="FF0000"/>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July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rgbClr val="FF0000"/>
                          </a:solidFill>
                          <a:effectLst/>
                          <a:latin typeface="Arial" charset="0"/>
                          <a:ea typeface="+mn-ea"/>
                          <a:cs typeface="+mn-cs"/>
                        </a:rPr>
                        <a:t>Dates TBD</a:t>
                      </a:r>
                      <a:endParaRPr kumimoji="0" lang="en-US" sz="1200" b="0" i="1" u="none" strike="noStrike" cap="none" normalizeH="0" baseline="0" dirty="0">
                        <a:ln>
                          <a:noFill/>
                        </a:ln>
                        <a:solidFill>
                          <a:srgbClr val="FF0000"/>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rgbClr val="FF0000"/>
                          </a:solidFill>
                          <a:effectLst/>
                          <a:latin typeface="Arial" charset="0"/>
                          <a:ea typeface="+mn-ea"/>
                          <a:cs typeface="+mn-cs"/>
                        </a:rPr>
                        <a:t>Dates TBD</a:t>
                      </a:r>
                      <a:endParaRPr kumimoji="0" lang="en-US" sz="1200" b="0" i="1" u="none" strike="noStrike" cap="none" normalizeH="0" baseline="0" dirty="0">
                        <a:ln>
                          <a:noFill/>
                        </a:ln>
                        <a:solidFill>
                          <a:srgbClr val="FF0000"/>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rgbClr val="FF0000"/>
                          </a:solidFill>
                          <a:effectLst/>
                          <a:latin typeface="Arial" charset="0"/>
                          <a:ea typeface="+mn-ea"/>
                          <a:cs typeface="+mn-cs"/>
                        </a:rPr>
                        <a:t>Dates TBD</a:t>
                      </a:r>
                      <a:endParaRPr kumimoji="0" lang="en-US" sz="1200" b="0" i="1" u="none" strike="noStrike" cap="none" normalizeH="0" baseline="0" dirty="0">
                        <a:ln>
                          <a:noFill/>
                        </a:ln>
                        <a:solidFill>
                          <a:srgbClr val="FF0000"/>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23846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rgbClr val="FF0000"/>
                          </a:solidFill>
                          <a:effectLst/>
                          <a:latin typeface="Courier New" pitchFamily="49" charset="0"/>
                        </a:rPr>
                        <a:t>NPRR1092</a:t>
                      </a:r>
                      <a:r>
                        <a:rPr kumimoji="0" lang="en-US" sz="900" b="0" i="0" u="none" strike="noStrike" cap="none" normalizeH="0" baseline="0" dirty="0">
                          <a:ln>
                            <a:noFill/>
                          </a:ln>
                          <a:solidFill>
                            <a:srgbClr val="FF0000"/>
                          </a:solidFill>
                          <a:effectLst/>
                          <a:latin typeface="Courier New" pitchFamily="49" charset="0"/>
                        </a:rPr>
                        <a:t>(b)</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rgbClr val="FF0000"/>
                          </a:solidFill>
                          <a:effectLst/>
                          <a:latin typeface="Courier New" pitchFamily="49" charset="0"/>
                        </a:rPr>
                        <a:t>SCR822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NPRR1149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NPRR1121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NPRR1090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NPRR962</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TX SET 5.0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NPRR1095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SCR817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SCR823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TextBox 21"/>
          <p:cNvSpPr txBox="1">
            <a:spLocks noChangeArrowheads="1"/>
          </p:cNvSpPr>
          <p:nvPr/>
        </p:nvSpPr>
        <p:spPr bwMode="auto">
          <a:xfrm>
            <a:off x="5194363" y="5440992"/>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sng" strike="noStrike" kern="0" cap="none" spc="0" normalizeH="0" baseline="0" noProof="0" dirty="0">
                <a:ln>
                  <a:noFill/>
                </a:ln>
                <a:solidFill>
                  <a:srgbClr val="000000"/>
                </a:solidFill>
                <a:effectLst/>
                <a:uLnTx/>
                <a:uFillTx/>
                <a:latin typeface="Arial" charset="0"/>
                <a:ea typeface="+mn-ea"/>
                <a:cs typeface="+mn-cs"/>
              </a:rPr>
              <a:t>Project Status Codes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NS = Not Started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I     = Initiation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P    = Planning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E    = Execution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H    = On Hold</a:t>
            </a:r>
          </a:p>
        </p:txBody>
      </p:sp>
      <p:sp>
        <p:nvSpPr>
          <p:cNvPr id="3" name="Flowchart: Alternate Process 2"/>
          <p:cNvSpPr/>
          <p:nvPr/>
        </p:nvSpPr>
        <p:spPr>
          <a:xfrm>
            <a:off x="160867" y="91640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1" name="Flowchart: Alternate Process 50"/>
          <p:cNvSpPr/>
          <p:nvPr/>
        </p:nvSpPr>
        <p:spPr>
          <a:xfrm>
            <a:off x="1600200" y="924641"/>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R2</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2" name="Flowchart: Alternate Process 51"/>
          <p:cNvSpPr/>
          <p:nvPr/>
        </p:nvSpPr>
        <p:spPr>
          <a:xfrm>
            <a:off x="3124200" y="91476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R3</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3" name="Flowchart: Alternate Process 52"/>
          <p:cNvSpPr/>
          <p:nvPr/>
        </p:nvSpPr>
        <p:spPr>
          <a:xfrm>
            <a:off x="4572000" y="92065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R4</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4" name="Flowchart: Alternate Process 53"/>
          <p:cNvSpPr/>
          <p:nvPr/>
        </p:nvSpPr>
        <p:spPr>
          <a:xfrm>
            <a:off x="6021407" y="91604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R5</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5" name="Flowchart: Alternate Process 54"/>
          <p:cNvSpPr/>
          <p:nvPr/>
        </p:nvSpPr>
        <p:spPr>
          <a:xfrm>
            <a:off x="7475046" y="92065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R6</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38" name="TextBox 21">
            <a:extLst>
              <a:ext uri="{FF2B5EF4-FFF2-40B4-BE49-F238E27FC236}">
                <a16:creationId xmlns:a16="http://schemas.microsoft.com/office/drawing/2014/main" id="{1FF61AC0-C7DB-4A25-AADC-B7C5E8C0B22A}"/>
              </a:ext>
            </a:extLst>
          </p:cNvPr>
          <p:cNvSpPr txBox="1">
            <a:spLocks noChangeArrowheads="1"/>
          </p:cNvSpPr>
          <p:nvPr/>
        </p:nvSpPr>
        <p:spPr bwMode="auto">
          <a:xfrm>
            <a:off x="6443191" y="5758693"/>
            <a:ext cx="2505302" cy="215444"/>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NPRR1092(b) – Limit RUC Opt-Out Provision</a:t>
            </a:r>
          </a:p>
        </p:txBody>
      </p:sp>
      <p:sp>
        <p:nvSpPr>
          <p:cNvPr id="60" name="TextBox 59">
            <a:extLst>
              <a:ext uri="{FF2B5EF4-FFF2-40B4-BE49-F238E27FC236}">
                <a16:creationId xmlns:a16="http://schemas.microsoft.com/office/drawing/2014/main" id="{8CBAE244-09AA-489A-8D85-C1603BFB5D1C}"/>
              </a:ext>
            </a:extLst>
          </p:cNvPr>
          <p:cNvSpPr txBox="1"/>
          <p:nvPr/>
        </p:nvSpPr>
        <p:spPr>
          <a:xfrm>
            <a:off x="2806558" y="1487247"/>
            <a:ext cx="370549" cy="138499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67" name="TextBox 66">
            <a:extLst>
              <a:ext uri="{FF2B5EF4-FFF2-40B4-BE49-F238E27FC236}">
                <a16:creationId xmlns:a16="http://schemas.microsoft.com/office/drawing/2014/main" id="{677FB7AA-0425-4ECC-9149-91187034677E}"/>
              </a:ext>
            </a:extLst>
          </p:cNvPr>
          <p:cNvSpPr txBox="1"/>
          <p:nvPr/>
        </p:nvSpPr>
        <p:spPr>
          <a:xfrm>
            <a:off x="4225390" y="1426255"/>
            <a:ext cx="370549" cy="201593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I</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I</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I</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I</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25" name="TextBox 24">
            <a:extLst>
              <a:ext uri="{FF2B5EF4-FFF2-40B4-BE49-F238E27FC236}">
                <a16:creationId xmlns:a16="http://schemas.microsoft.com/office/drawing/2014/main" id="{6694C33D-5A6E-4835-8D60-5683CF0A7FFE}"/>
              </a:ext>
            </a:extLst>
          </p:cNvPr>
          <p:cNvSpPr txBox="1"/>
          <p:nvPr/>
        </p:nvSpPr>
        <p:spPr>
          <a:xfrm>
            <a:off x="8678397" y="1490205"/>
            <a:ext cx="370549" cy="138499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26" name="TextBox 25">
            <a:extLst>
              <a:ext uri="{FF2B5EF4-FFF2-40B4-BE49-F238E27FC236}">
                <a16:creationId xmlns:a16="http://schemas.microsoft.com/office/drawing/2014/main" id="{8479C2DE-7FC2-4409-B720-81664285021C}"/>
              </a:ext>
            </a:extLst>
          </p:cNvPr>
          <p:cNvSpPr txBox="1"/>
          <p:nvPr/>
        </p:nvSpPr>
        <p:spPr>
          <a:xfrm>
            <a:off x="1244994" y="1426255"/>
            <a:ext cx="416949" cy="115416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P</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NS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34" name="TextBox 33">
            <a:extLst>
              <a:ext uri="{FF2B5EF4-FFF2-40B4-BE49-F238E27FC236}">
                <a16:creationId xmlns:a16="http://schemas.microsoft.com/office/drawing/2014/main" id="{6A0ADDBF-EB41-4850-814F-88AF8881525B}"/>
              </a:ext>
            </a:extLst>
          </p:cNvPr>
          <p:cNvSpPr txBox="1"/>
          <p:nvPr/>
        </p:nvSpPr>
        <p:spPr>
          <a:xfrm>
            <a:off x="2799724" y="1418314"/>
            <a:ext cx="370549" cy="96949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49" name="TextBox 48">
            <a:extLst>
              <a:ext uri="{FF2B5EF4-FFF2-40B4-BE49-F238E27FC236}">
                <a16:creationId xmlns:a16="http://schemas.microsoft.com/office/drawing/2014/main" id="{12B2A94E-A5B3-4CF6-AAE2-12971C5EFBF2}"/>
              </a:ext>
            </a:extLst>
          </p:cNvPr>
          <p:cNvSpPr txBox="1"/>
          <p:nvPr/>
        </p:nvSpPr>
        <p:spPr>
          <a:xfrm>
            <a:off x="7159386" y="2953421"/>
            <a:ext cx="370549" cy="69249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p:txBody>
      </p:sp>
      <p:cxnSp>
        <p:nvCxnSpPr>
          <p:cNvPr id="7" name="Straight Arrow Connector 6">
            <a:extLst>
              <a:ext uri="{FF2B5EF4-FFF2-40B4-BE49-F238E27FC236}">
                <a16:creationId xmlns:a16="http://schemas.microsoft.com/office/drawing/2014/main" id="{D72AA0FE-8486-7650-84C2-26C00F0AAF60}"/>
              </a:ext>
            </a:extLst>
          </p:cNvPr>
          <p:cNvCxnSpPr>
            <a:cxnSpLocks/>
          </p:cNvCxnSpPr>
          <p:nvPr/>
        </p:nvCxnSpPr>
        <p:spPr>
          <a:xfrm>
            <a:off x="89000" y="1547069"/>
            <a:ext cx="27490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A84AB871-5250-C0CD-3319-789FF68F0C27}"/>
              </a:ext>
            </a:extLst>
          </p:cNvPr>
          <p:cNvSpPr txBox="1"/>
          <p:nvPr/>
        </p:nvSpPr>
        <p:spPr>
          <a:xfrm>
            <a:off x="2788871" y="4264223"/>
            <a:ext cx="3517310"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0000"/>
                </a:solidFill>
                <a:effectLst/>
                <a:uLnTx/>
                <a:uFillTx/>
                <a:latin typeface="Arial" panose="020B0604020202020204"/>
                <a:ea typeface="+mn-ea"/>
                <a:cs typeface="+mn-cs"/>
              </a:rPr>
              <a:t>2024 release dates are still being finalized</a:t>
            </a:r>
          </a:p>
        </p:txBody>
      </p:sp>
      <p:sp>
        <p:nvSpPr>
          <p:cNvPr id="11" name="TextBox 12">
            <a:extLst>
              <a:ext uri="{FF2B5EF4-FFF2-40B4-BE49-F238E27FC236}">
                <a16:creationId xmlns:a16="http://schemas.microsoft.com/office/drawing/2014/main" id="{9E0CE6FD-CD0D-FA8C-F4EB-626C7639D4EE}"/>
              </a:ext>
            </a:extLst>
          </p:cNvPr>
          <p:cNvSpPr txBox="1">
            <a:spLocks noChangeArrowheads="1"/>
          </p:cNvSpPr>
          <p:nvPr/>
        </p:nvSpPr>
        <p:spPr bwMode="auto">
          <a:xfrm>
            <a:off x="6014773" y="2463630"/>
            <a:ext cx="1437160"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11/10</a:t>
            </a:r>
            <a:endParaRPr kumimoji="0" lang="en-US" sz="1200" b="1" i="0" u="none" strike="noStrike" kern="0" cap="none" spc="0" normalizeH="0" baseline="0" noProof="0" dirty="0">
              <a:ln>
                <a:noFill/>
              </a:ln>
              <a:solidFill>
                <a:srgbClr val="FF0000"/>
              </a:solidFill>
              <a:effectLst/>
              <a:uLnTx/>
              <a:uFillTx/>
              <a:latin typeface="Arial" charset="0"/>
              <a:ea typeface="+mn-ea"/>
              <a:cs typeface="+mn-cs"/>
            </a:endParaRPr>
          </a:p>
        </p:txBody>
      </p:sp>
    </p:spTree>
    <p:extLst>
      <p:ext uri="{BB962C8B-B14F-4D97-AF65-F5344CB8AC3E}">
        <p14:creationId xmlns:p14="http://schemas.microsoft.com/office/powerpoint/2010/main" val="2555911169"/>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Props1.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3AD6A9D-E05D-44AF-B5F9-103C86E8102F}">
  <ds:schemaRefs>
    <ds:schemaRef ds:uri="http://schemas.openxmlformats.org/package/2006/metadata/core-properties"/>
    <ds:schemaRef ds:uri="http://purl.org/dc/dcmitype/"/>
    <ds:schemaRef ds:uri="c34af464-7aa1-4edd-9be4-83dffc1cb926"/>
    <ds:schemaRef ds:uri="http://purl.org/dc/elements/1.1/"/>
    <ds:schemaRef ds:uri="http://schemas.microsoft.com/office/2006/documentManagement/types"/>
    <ds:schemaRef ds:uri="http://purl.org/dc/terms/"/>
    <ds:schemaRef ds:uri="http://schemas.microsoft.com/office/infopath/2007/PartnerControl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9713</TotalTime>
  <Words>1353</Words>
  <Application>Microsoft Office PowerPoint</Application>
  <PresentationFormat>On-screen Show (4:3)</PresentationFormat>
  <Paragraphs>354</Paragraphs>
  <Slides>9</Slides>
  <Notes>8</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9</vt:i4>
      </vt:variant>
    </vt:vector>
  </HeadingPairs>
  <TitlesOfParts>
    <vt:vector size="15" baseType="lpstr">
      <vt:lpstr>Arial</vt:lpstr>
      <vt:lpstr>Calibri</vt:lpstr>
      <vt:lpstr>Courier New</vt:lpstr>
      <vt:lpstr>Wingdings</vt:lpstr>
      <vt:lpstr>Custom Design</vt:lpstr>
      <vt:lpstr>Office Theme</vt:lpstr>
      <vt:lpstr>PowerPoint Presentation</vt:lpstr>
      <vt:lpstr>Summary of PRS Update</vt:lpstr>
      <vt:lpstr>Summary of PRS Update</vt:lpstr>
      <vt:lpstr>Appendix</vt:lpstr>
      <vt:lpstr>NPRR1165, Revisions to Requirements of Providing Audited Financial Statements and Providing Independent Amount [ERCOT]</vt:lpstr>
      <vt:lpstr>NPRR1182, Inclusion of Controllable Load Resources and Energy Storage Resources in the Constraint Competitiveness Test Process [ERCOT]</vt:lpstr>
      <vt:lpstr>NPRR1183, ECEII Definition Clarification and Updates to Posting Rules for Certain Documents without ECEII [ERCOT]</vt:lpstr>
      <vt:lpstr>2023 Release Targets – Approved NPRRs / SCRs / xGRRs </vt:lpstr>
      <vt:lpstr>2024 Release Targets – Approved NPRRs / SCRs / xGRRs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ERCOT Market Rules</cp:lastModifiedBy>
  <cp:revision>594</cp:revision>
  <cp:lastPrinted>2013-01-30T23:16:36Z</cp:lastPrinted>
  <dcterms:created xsi:type="dcterms:W3CDTF">2010-04-12T23:12:02Z</dcterms:created>
  <dcterms:modified xsi:type="dcterms:W3CDTF">2023-07-14T17:21:52Z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y fmtid="{D5CDD505-2E9C-101B-9397-08002B2CF9AE}" pid="3" name="MSIP_Label_7084cbda-52b8-46fb-a7b7-cb5bd465ed85_Enabled">
    <vt:lpwstr>true</vt:lpwstr>
  </property>
  <property fmtid="{D5CDD505-2E9C-101B-9397-08002B2CF9AE}" pid="4" name="MSIP_Label_7084cbda-52b8-46fb-a7b7-cb5bd465ed85_SetDate">
    <vt:lpwstr>2023-07-14T17:21:52Z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d8e5c145-1c97-4dfa-ac29-6cd666e16cb8</vt:lpwstr>
  </property>
  <property fmtid="{D5CDD505-2E9C-101B-9397-08002B2CF9AE}" pid="9" name="MSIP_Label_7084cbda-52b8-46fb-a7b7-cb5bd465ed85_ContentBits">
    <vt:lpwstr>0</vt:lpwstr>
  </property>
</Properties>
</file>