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16"/>
  </p:notesMasterIdLst>
  <p:handoutMasterIdLst>
    <p:handoutMasterId r:id="rId17"/>
  </p:handoutMasterIdLst>
  <p:sldIdLst>
    <p:sldId id="268" r:id="rId6"/>
    <p:sldId id="397" r:id="rId7"/>
    <p:sldId id="493" r:id="rId8"/>
    <p:sldId id="494" r:id="rId9"/>
    <p:sldId id="500" r:id="rId10"/>
    <p:sldId id="499" r:id="rId11"/>
    <p:sldId id="482" r:id="rId12"/>
    <p:sldId id="496" r:id="rId13"/>
    <p:sldId id="501" r:id="rId14"/>
    <p:sldId id="502" r:id="rId15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62FE15F-B24D-923F-93DA-036D91E4413F}" name="Ahmed, Tanzila" initials="AT" userId="S::Tanzila.Ahmed@ercot.com::ea06b024-ef11-47eb-8d9d-0be56109653e" providerId="AD"/>
  <p188:author id="{2DE3ACE0-512C-E763-A179-CB464EA16886}" name="Holland, Caleb" initials="HC" userId="S::Caleb.Holland2@ercot.com::e6ba0c94-39b1-46e8-bff2-a2436d4cb865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5B6770"/>
    <a:srgbClr val="59656E"/>
    <a:srgbClr val="969DA3"/>
    <a:srgbClr val="5A666F"/>
    <a:srgbClr val="FFD000"/>
    <a:srgbClr val="FBB56F"/>
    <a:srgbClr val="01B8F5"/>
    <a:srgbClr val="EFF0F0"/>
    <a:srgbClr val="B395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0ABE609-E4D8-4A90-B211-BC6ACF052A56}" v="1" dt="2023-07-18T23:18:34.51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0" autoAdjust="0"/>
    <p:restoredTop sz="93420" autoAdjust="0"/>
  </p:normalViewPr>
  <p:slideViewPr>
    <p:cSldViewPr snapToGrid="0" showGuides="1">
      <p:cViewPr varScale="1">
        <p:scale>
          <a:sx n="70" d="100"/>
          <a:sy n="70" d="100"/>
        </p:scale>
        <p:origin x="1613" y="43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howGuides="1">
      <p:cViewPr varScale="1">
        <p:scale>
          <a:sx n="95" d="100"/>
          <a:sy n="95" d="100"/>
        </p:scale>
        <p:origin x="3534" y="6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microsoft.com/office/2018/10/relationships/authors" Target="author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microsoft.com/office/2015/10/relationships/revisionInfo" Target="revisionInfo.xml"/><Relationship Id="rId10" Type="http://schemas.openxmlformats.org/officeDocument/2006/relationships/slide" Target="slides/slide5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nanam, Prabhu" userId="d03f8348-7b6f-4b0c-9d33-21c06bcfa775" providerId="ADAL" clId="{D0ABE609-E4D8-4A90-B211-BC6ACF052A56}"/>
    <pc:docChg chg="custSel modSld">
      <pc:chgData name="Gnanam, Prabhu" userId="d03f8348-7b6f-4b0c-9d33-21c06bcfa775" providerId="ADAL" clId="{D0ABE609-E4D8-4A90-B211-BC6ACF052A56}" dt="2023-07-18T23:19:05.475" v="13" actId="478"/>
      <pc:docMkLst>
        <pc:docMk/>
      </pc:docMkLst>
      <pc:sldChg chg="delSp mod">
        <pc:chgData name="Gnanam, Prabhu" userId="d03f8348-7b6f-4b0c-9d33-21c06bcfa775" providerId="ADAL" clId="{D0ABE609-E4D8-4A90-B211-BC6ACF052A56}" dt="2023-07-18T22:56:00.477" v="0" actId="478"/>
        <pc:sldMkLst>
          <pc:docMk/>
          <pc:sldMk cId="3297589112" sldId="268"/>
        </pc:sldMkLst>
        <pc:spChg chg="del">
          <ac:chgData name="Gnanam, Prabhu" userId="d03f8348-7b6f-4b0c-9d33-21c06bcfa775" providerId="ADAL" clId="{D0ABE609-E4D8-4A90-B211-BC6ACF052A56}" dt="2023-07-18T22:56:00.477" v="0" actId="478"/>
          <ac:spMkLst>
            <pc:docMk/>
            <pc:sldMk cId="3297589112" sldId="268"/>
            <ac:spMk id="3" creationId="{5E9B79B7-BFAF-A773-2E5C-8FB63CDA1A0E}"/>
          </ac:spMkLst>
        </pc:spChg>
      </pc:sldChg>
      <pc:sldChg chg="delSp modSp mod">
        <pc:chgData name="Gnanam, Prabhu" userId="d03f8348-7b6f-4b0c-9d33-21c06bcfa775" providerId="ADAL" clId="{D0ABE609-E4D8-4A90-B211-BC6ACF052A56}" dt="2023-07-18T23:03:23.709" v="5" actId="478"/>
        <pc:sldMkLst>
          <pc:docMk/>
          <pc:sldMk cId="165500078" sldId="397"/>
        </pc:sldMkLst>
        <pc:spChg chg="mod">
          <ac:chgData name="Gnanam, Prabhu" userId="d03f8348-7b6f-4b0c-9d33-21c06bcfa775" providerId="ADAL" clId="{D0ABE609-E4D8-4A90-B211-BC6ACF052A56}" dt="2023-07-18T22:56:28.093" v="1" actId="6549"/>
          <ac:spMkLst>
            <pc:docMk/>
            <pc:sldMk cId="165500078" sldId="397"/>
            <ac:spMk id="3" creationId="{072D6BD9-9C48-4261-A402-A03B2784FA69}"/>
          </ac:spMkLst>
        </pc:spChg>
        <pc:spChg chg="del">
          <ac:chgData name="Gnanam, Prabhu" userId="d03f8348-7b6f-4b0c-9d33-21c06bcfa775" providerId="ADAL" clId="{D0ABE609-E4D8-4A90-B211-BC6ACF052A56}" dt="2023-07-18T23:03:23.709" v="5" actId="478"/>
          <ac:spMkLst>
            <pc:docMk/>
            <pc:sldMk cId="165500078" sldId="397"/>
            <ac:spMk id="6" creationId="{0A5DC859-019B-9946-D709-D7EF24D0A8F4}"/>
          </ac:spMkLst>
        </pc:spChg>
      </pc:sldChg>
      <pc:sldChg chg="delSp mod">
        <pc:chgData name="Gnanam, Prabhu" userId="d03f8348-7b6f-4b0c-9d33-21c06bcfa775" providerId="ADAL" clId="{D0ABE609-E4D8-4A90-B211-BC6ACF052A56}" dt="2023-07-18T23:12:38.946" v="9" actId="478"/>
        <pc:sldMkLst>
          <pc:docMk/>
          <pc:sldMk cId="2380821227" sldId="482"/>
        </pc:sldMkLst>
        <pc:spChg chg="del">
          <ac:chgData name="Gnanam, Prabhu" userId="d03f8348-7b6f-4b0c-9d33-21c06bcfa775" providerId="ADAL" clId="{D0ABE609-E4D8-4A90-B211-BC6ACF052A56}" dt="2023-07-18T23:12:38.946" v="9" actId="478"/>
          <ac:spMkLst>
            <pc:docMk/>
            <pc:sldMk cId="2380821227" sldId="482"/>
            <ac:spMk id="6" creationId="{156C46D0-E957-44C0-DD50-0597369FD131}"/>
          </ac:spMkLst>
        </pc:spChg>
      </pc:sldChg>
      <pc:sldChg chg="delSp mod">
        <pc:chgData name="Gnanam, Prabhu" userId="d03f8348-7b6f-4b0c-9d33-21c06bcfa775" providerId="ADAL" clId="{D0ABE609-E4D8-4A90-B211-BC6ACF052A56}" dt="2023-07-18T23:03:28.174" v="6" actId="478"/>
        <pc:sldMkLst>
          <pc:docMk/>
          <pc:sldMk cId="699634845" sldId="493"/>
        </pc:sldMkLst>
        <pc:spChg chg="del">
          <ac:chgData name="Gnanam, Prabhu" userId="d03f8348-7b6f-4b0c-9d33-21c06bcfa775" providerId="ADAL" clId="{D0ABE609-E4D8-4A90-B211-BC6ACF052A56}" dt="2023-07-18T23:03:28.174" v="6" actId="478"/>
          <ac:spMkLst>
            <pc:docMk/>
            <pc:sldMk cId="699634845" sldId="493"/>
            <ac:spMk id="6" creationId="{7B9A9E5C-AA91-DF37-8A62-3BE6EE275ADF}"/>
          </ac:spMkLst>
        </pc:spChg>
      </pc:sldChg>
      <pc:sldChg chg="delSp mod">
        <pc:chgData name="Gnanam, Prabhu" userId="d03f8348-7b6f-4b0c-9d33-21c06bcfa775" providerId="ADAL" clId="{D0ABE609-E4D8-4A90-B211-BC6ACF052A56}" dt="2023-07-18T23:03:35.494" v="7" actId="478"/>
        <pc:sldMkLst>
          <pc:docMk/>
          <pc:sldMk cId="4184308154" sldId="494"/>
        </pc:sldMkLst>
        <pc:spChg chg="del">
          <ac:chgData name="Gnanam, Prabhu" userId="d03f8348-7b6f-4b0c-9d33-21c06bcfa775" providerId="ADAL" clId="{D0ABE609-E4D8-4A90-B211-BC6ACF052A56}" dt="2023-07-18T23:03:35.494" v="7" actId="478"/>
          <ac:spMkLst>
            <pc:docMk/>
            <pc:sldMk cId="4184308154" sldId="494"/>
            <ac:spMk id="8" creationId="{80619022-73F8-E127-2E21-F58AB834D26A}"/>
          </ac:spMkLst>
        </pc:spChg>
      </pc:sldChg>
      <pc:sldChg chg="delSp mod">
        <pc:chgData name="Gnanam, Prabhu" userId="d03f8348-7b6f-4b0c-9d33-21c06bcfa775" providerId="ADAL" clId="{D0ABE609-E4D8-4A90-B211-BC6ACF052A56}" dt="2023-07-18T23:19:05.475" v="13" actId="478"/>
        <pc:sldMkLst>
          <pc:docMk/>
          <pc:sldMk cId="2098974054" sldId="496"/>
        </pc:sldMkLst>
        <pc:spChg chg="del">
          <ac:chgData name="Gnanam, Prabhu" userId="d03f8348-7b6f-4b0c-9d33-21c06bcfa775" providerId="ADAL" clId="{D0ABE609-E4D8-4A90-B211-BC6ACF052A56}" dt="2023-07-18T23:19:05.475" v="13" actId="478"/>
          <ac:spMkLst>
            <pc:docMk/>
            <pc:sldMk cId="2098974054" sldId="496"/>
            <ac:spMk id="6" creationId="{EF3D428A-5376-3701-0A8D-C66A4B00A92A}"/>
          </ac:spMkLst>
        </pc:spChg>
      </pc:sldChg>
      <pc:sldChg chg="delSp mod">
        <pc:chgData name="Gnanam, Prabhu" userId="d03f8348-7b6f-4b0c-9d33-21c06bcfa775" providerId="ADAL" clId="{D0ABE609-E4D8-4A90-B211-BC6ACF052A56}" dt="2023-07-18T23:03:42.008" v="8" actId="478"/>
        <pc:sldMkLst>
          <pc:docMk/>
          <pc:sldMk cId="628574469" sldId="499"/>
        </pc:sldMkLst>
        <pc:spChg chg="del">
          <ac:chgData name="Gnanam, Prabhu" userId="d03f8348-7b6f-4b0c-9d33-21c06bcfa775" providerId="ADAL" clId="{D0ABE609-E4D8-4A90-B211-BC6ACF052A56}" dt="2023-07-18T23:03:42.008" v="8" actId="478"/>
          <ac:spMkLst>
            <pc:docMk/>
            <pc:sldMk cId="628574469" sldId="499"/>
            <ac:spMk id="25" creationId="{ED14B2F5-790E-D146-B4D3-45B7F8B159FD}"/>
          </ac:spMkLst>
        </pc:spChg>
      </pc:sldChg>
      <pc:sldChg chg="delSp modSp mod">
        <pc:chgData name="Gnanam, Prabhu" userId="d03f8348-7b6f-4b0c-9d33-21c06bcfa775" providerId="ADAL" clId="{D0ABE609-E4D8-4A90-B211-BC6ACF052A56}" dt="2023-07-18T23:03:16.015" v="4" actId="478"/>
        <pc:sldMkLst>
          <pc:docMk/>
          <pc:sldMk cId="3096661568" sldId="500"/>
        </pc:sldMkLst>
        <pc:spChg chg="del mod">
          <ac:chgData name="Gnanam, Prabhu" userId="d03f8348-7b6f-4b0c-9d33-21c06bcfa775" providerId="ADAL" clId="{D0ABE609-E4D8-4A90-B211-BC6ACF052A56}" dt="2023-07-18T23:03:16.015" v="4" actId="478"/>
          <ac:spMkLst>
            <pc:docMk/>
            <pc:sldMk cId="3096661568" sldId="500"/>
            <ac:spMk id="6" creationId="{DD33D08A-3BE1-8DED-4288-34E23F8926C2}"/>
          </ac:spMkLst>
        </pc:spChg>
      </pc:sldChg>
      <pc:sldChg chg="delSp mod">
        <pc:chgData name="Gnanam, Prabhu" userId="d03f8348-7b6f-4b0c-9d33-21c06bcfa775" providerId="ADAL" clId="{D0ABE609-E4D8-4A90-B211-BC6ACF052A56}" dt="2023-07-18T23:17:24.102" v="10" actId="478"/>
        <pc:sldMkLst>
          <pc:docMk/>
          <pc:sldMk cId="1094280767" sldId="501"/>
        </pc:sldMkLst>
        <pc:spChg chg="del">
          <ac:chgData name="Gnanam, Prabhu" userId="d03f8348-7b6f-4b0c-9d33-21c06bcfa775" providerId="ADAL" clId="{D0ABE609-E4D8-4A90-B211-BC6ACF052A56}" dt="2023-07-18T23:17:24.102" v="10" actId="478"/>
          <ac:spMkLst>
            <pc:docMk/>
            <pc:sldMk cId="1094280767" sldId="501"/>
            <ac:spMk id="6" creationId="{EF3D428A-5376-3701-0A8D-C66A4B00A92A}"/>
          </ac:spMkLst>
        </pc:spChg>
      </pc:sldChg>
      <pc:sldChg chg="delSp modSp mod">
        <pc:chgData name="Gnanam, Prabhu" userId="d03f8348-7b6f-4b0c-9d33-21c06bcfa775" providerId="ADAL" clId="{D0ABE609-E4D8-4A90-B211-BC6ACF052A56}" dt="2023-07-18T23:17:33.871" v="12" actId="478"/>
        <pc:sldMkLst>
          <pc:docMk/>
          <pc:sldMk cId="4067886215" sldId="502"/>
        </pc:sldMkLst>
        <pc:spChg chg="del mod">
          <ac:chgData name="Gnanam, Prabhu" userId="d03f8348-7b6f-4b0c-9d33-21c06bcfa775" providerId="ADAL" clId="{D0ABE609-E4D8-4A90-B211-BC6ACF052A56}" dt="2023-07-18T23:17:33.871" v="12" actId="478"/>
          <ac:spMkLst>
            <pc:docMk/>
            <pc:sldMk cId="4067886215" sldId="502"/>
            <ac:spMk id="6" creationId="{EF3D428A-5376-3701-0A8D-C66A4B00A92A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7/18/2023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7/18/2023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257800"/>
          </a:xfrm>
          <a:prstGeom prst="rect">
            <a:avLst/>
          </a:prstGeom>
        </p:spPr>
        <p:txBody>
          <a:bodyPr/>
          <a:lstStyle>
            <a:lvl1pPr algn="just">
              <a:spcBef>
                <a:spcPts val="1200"/>
              </a:spcBef>
              <a:defRPr sz="2200">
                <a:solidFill>
                  <a:schemeClr val="tx2"/>
                </a:solidFill>
              </a:defRPr>
            </a:lvl1pPr>
            <a:lvl2pPr algn="just">
              <a:spcBef>
                <a:spcPts val="600"/>
              </a:spcBef>
              <a:defRPr sz="1800">
                <a:solidFill>
                  <a:schemeClr val="tx2"/>
                </a:solidFill>
              </a:defRPr>
            </a:lvl2pPr>
            <a:lvl3pPr marL="1143000" indent="-228600" algn="just">
              <a:spcBef>
                <a:spcPts val="600"/>
              </a:spcBef>
              <a:buFont typeface="Courier New" panose="02070309020205020404" pitchFamily="49" charset="0"/>
              <a:buChar char="o"/>
              <a:defRPr sz="1600">
                <a:solidFill>
                  <a:schemeClr val="tx2"/>
                </a:solidFill>
              </a:defRPr>
            </a:lvl3pPr>
            <a:lvl4pPr marL="1600200" indent="-228600" algn="just">
              <a:spcBef>
                <a:spcPts val="600"/>
              </a:spcBef>
              <a:buFont typeface="Wingdings" panose="05000000000000000000" pitchFamily="2" charset="2"/>
              <a:buChar char="§"/>
              <a:defRPr sz="1400">
                <a:solidFill>
                  <a:schemeClr val="tx2"/>
                </a:solidFill>
              </a:defRPr>
            </a:lvl4pPr>
            <a:lvl5pPr algn="just">
              <a:spcBef>
                <a:spcPts val="600"/>
              </a:spcBef>
              <a:defRPr sz="1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7918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257800"/>
          </a:xfrm>
          <a:prstGeom prst="rect">
            <a:avLst/>
          </a:prstGeom>
        </p:spPr>
        <p:txBody>
          <a:bodyPr/>
          <a:lstStyle>
            <a:lvl1pPr algn="just">
              <a:spcBef>
                <a:spcPts val="1200"/>
              </a:spcBef>
              <a:defRPr sz="2200">
                <a:solidFill>
                  <a:schemeClr val="tx2"/>
                </a:solidFill>
              </a:defRPr>
            </a:lvl1pPr>
            <a:lvl2pPr algn="just">
              <a:spcBef>
                <a:spcPts val="600"/>
              </a:spcBef>
              <a:defRPr sz="1800">
                <a:solidFill>
                  <a:schemeClr val="tx2"/>
                </a:solidFill>
              </a:defRPr>
            </a:lvl2pPr>
            <a:lvl3pPr marL="1143000" indent="-228600" algn="just">
              <a:spcBef>
                <a:spcPts val="600"/>
              </a:spcBef>
              <a:buFont typeface="Courier New" panose="02070309020205020404" pitchFamily="49" charset="0"/>
              <a:buChar char="o"/>
              <a:defRPr sz="1600">
                <a:solidFill>
                  <a:schemeClr val="tx2"/>
                </a:solidFill>
              </a:defRPr>
            </a:lvl3pPr>
            <a:lvl4pPr marL="1600200" indent="-228600" algn="just">
              <a:spcBef>
                <a:spcPts val="600"/>
              </a:spcBef>
              <a:buFont typeface="Wingdings" panose="05000000000000000000" pitchFamily="2" charset="2"/>
              <a:buChar char="§"/>
              <a:defRPr sz="1400">
                <a:solidFill>
                  <a:schemeClr val="tx2"/>
                </a:solidFill>
              </a:defRPr>
            </a:lvl4pPr>
            <a:lvl5pPr algn="just">
              <a:spcBef>
                <a:spcPts val="600"/>
              </a:spcBef>
              <a:defRPr sz="1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Footer text goes here.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0"/>
            <a:ext cx="3886200" cy="5257799"/>
          </a:xfrm>
          <a:prstGeom prst="rect">
            <a:avLst/>
          </a:prstGeom>
        </p:spPr>
        <p:txBody>
          <a:bodyPr/>
          <a:lstStyle>
            <a:lvl1pPr algn="just"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5257798"/>
          </a:xfrm>
          <a:prstGeom prst="rect">
            <a:avLst/>
          </a:prstGeom>
        </p:spPr>
        <p:txBody>
          <a:bodyPr/>
          <a:lstStyle>
            <a:lvl1pPr algn="just"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22A4159-E376-4688-8253-2AA58237E61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Footer text goes here.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A1BC46-C9FA-433A-9D79-A5565213A22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9251A15-5BA5-48ED-87D0-D9B820C6915D}"/>
              </a:ext>
            </a:extLst>
          </p:cNvPr>
          <p:cNvSpPr txBox="1"/>
          <p:nvPr userDrawn="1"/>
        </p:nvSpPr>
        <p:spPr>
          <a:xfrm>
            <a:off x="628650" y="4777707"/>
            <a:ext cx="78867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rgbClr val="5B6770"/>
                </a:solidFill>
                <a:latin typeface="+mn-lt"/>
              </a:rPr>
              <a:t>Stakeholder comments also welcomed through: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46F32AE-6F67-412B-9CCB-8ED8AF43B1FC}"/>
              </a:ext>
            </a:extLst>
          </p:cNvPr>
          <p:cNvGrpSpPr/>
          <p:nvPr userDrawn="1"/>
        </p:nvGrpSpPr>
        <p:grpSpPr>
          <a:xfrm>
            <a:off x="626442" y="1855546"/>
            <a:ext cx="7888908" cy="2541741"/>
            <a:chOff x="626442" y="1855546"/>
            <a:chExt cx="7888908" cy="2541741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3B5088DD-F857-4F49-B345-0680DE5B5722}"/>
                </a:ext>
              </a:extLst>
            </p:cNvPr>
            <p:cNvGrpSpPr/>
            <p:nvPr userDrawn="1"/>
          </p:nvGrpSpPr>
          <p:grpSpPr>
            <a:xfrm>
              <a:off x="1979518" y="3256708"/>
              <a:ext cx="5001144" cy="1140579"/>
              <a:chOff x="1891295" y="3324718"/>
              <a:chExt cx="5001144" cy="1140579"/>
            </a:xfrm>
          </p:grpSpPr>
          <p:sp>
            <p:nvSpPr>
              <p:cNvPr id="28" name="Thought Bubble: Cloud 27">
                <a:extLst>
                  <a:ext uri="{FF2B5EF4-FFF2-40B4-BE49-F238E27FC236}">
                    <a16:creationId xmlns:a16="http://schemas.microsoft.com/office/drawing/2014/main" id="{782F9F89-298D-47E1-9392-8D84FA4F98A5}"/>
                  </a:ext>
                </a:extLst>
              </p:cNvPr>
              <p:cNvSpPr/>
              <p:nvPr userDrawn="1"/>
            </p:nvSpPr>
            <p:spPr>
              <a:xfrm rot="21250229">
                <a:off x="2818145" y="3440636"/>
                <a:ext cx="1371600" cy="731520"/>
              </a:xfrm>
              <a:prstGeom prst="cloudCallout">
                <a:avLst>
                  <a:gd name="adj1" fmla="val 16924"/>
                  <a:gd name="adj2" fmla="val 119691"/>
                </a:avLst>
              </a:prstGeom>
              <a:solidFill>
                <a:srgbClr val="FFD100">
                  <a:alpha val="70000"/>
                </a:srgbClr>
              </a:solidFill>
              <a:ln>
                <a:solidFill>
                  <a:srgbClr val="5B677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9" name="Lightning Bolt 28">
                <a:extLst>
                  <a:ext uri="{FF2B5EF4-FFF2-40B4-BE49-F238E27FC236}">
                    <a16:creationId xmlns:a16="http://schemas.microsoft.com/office/drawing/2014/main" id="{2871367C-126A-45DC-851B-90FFFC60DE7B}"/>
                  </a:ext>
                </a:extLst>
              </p:cNvPr>
              <p:cNvSpPr/>
              <p:nvPr userDrawn="1"/>
            </p:nvSpPr>
            <p:spPr>
              <a:xfrm rot="20447634" flipH="1">
                <a:off x="4730908" y="3418524"/>
                <a:ext cx="1361529" cy="1046773"/>
              </a:xfrm>
              <a:prstGeom prst="lightningBolt">
                <a:avLst/>
              </a:prstGeom>
              <a:solidFill>
                <a:srgbClr val="FF8200">
                  <a:alpha val="70000"/>
                </a:srgbClr>
              </a:solidFill>
              <a:ln>
                <a:solidFill>
                  <a:srgbClr val="5B677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0" name="Speech Bubble: Rectangle 29">
                <a:extLst>
                  <a:ext uri="{FF2B5EF4-FFF2-40B4-BE49-F238E27FC236}">
                    <a16:creationId xmlns:a16="http://schemas.microsoft.com/office/drawing/2014/main" id="{09F1641C-EA21-48F2-9AAB-0C876F6C8753}"/>
                  </a:ext>
                </a:extLst>
              </p:cNvPr>
              <p:cNvSpPr/>
              <p:nvPr userDrawn="1"/>
            </p:nvSpPr>
            <p:spPr>
              <a:xfrm rot="20856788">
                <a:off x="1891295" y="3580983"/>
                <a:ext cx="1371600" cy="731520"/>
              </a:xfrm>
              <a:prstGeom prst="wedgeRectCallout">
                <a:avLst>
                  <a:gd name="adj1" fmla="val -4730"/>
                  <a:gd name="adj2" fmla="val 107736"/>
                </a:avLst>
              </a:prstGeom>
              <a:solidFill>
                <a:srgbClr val="00AEC7">
                  <a:alpha val="70000"/>
                </a:srgbClr>
              </a:solidFill>
              <a:ln>
                <a:solidFill>
                  <a:srgbClr val="5B677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b="0" dirty="0">
                    <a:solidFill>
                      <a:schemeClr val="bg1"/>
                    </a:solidFill>
                  </a:rPr>
                  <a:t>Question?</a:t>
                </a:r>
              </a:p>
            </p:txBody>
          </p:sp>
          <p:sp>
            <p:nvSpPr>
              <p:cNvPr id="31" name="Speech Bubble: Oval 30">
                <a:extLst>
                  <a:ext uri="{FF2B5EF4-FFF2-40B4-BE49-F238E27FC236}">
                    <a16:creationId xmlns:a16="http://schemas.microsoft.com/office/drawing/2014/main" id="{E635AB9F-CB94-48E8-8131-459B38672ED9}"/>
                  </a:ext>
                </a:extLst>
              </p:cNvPr>
              <p:cNvSpPr/>
              <p:nvPr userDrawn="1"/>
            </p:nvSpPr>
            <p:spPr>
              <a:xfrm>
                <a:off x="3818992" y="3324718"/>
                <a:ext cx="1438808" cy="731520"/>
              </a:xfrm>
              <a:prstGeom prst="wedgeEllipseCallout">
                <a:avLst>
                  <a:gd name="adj1" fmla="val -4855"/>
                  <a:gd name="adj2" fmla="val 131714"/>
                </a:avLst>
              </a:prstGeom>
              <a:solidFill>
                <a:srgbClr val="890C58">
                  <a:alpha val="70000"/>
                </a:srgbClr>
              </a:solidFill>
              <a:ln>
                <a:solidFill>
                  <a:srgbClr val="5B677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/>
                  <a:t>Comments?</a:t>
                </a:r>
              </a:p>
            </p:txBody>
          </p:sp>
          <p:sp>
            <p:nvSpPr>
              <p:cNvPr id="32" name="Speech Bubble: Rectangle with Corners Rounded 31">
                <a:extLst>
                  <a:ext uri="{FF2B5EF4-FFF2-40B4-BE49-F238E27FC236}">
                    <a16:creationId xmlns:a16="http://schemas.microsoft.com/office/drawing/2014/main" id="{DCC9CE1B-A89D-4D9B-824F-E4A414A2EECC}"/>
                  </a:ext>
                </a:extLst>
              </p:cNvPr>
              <p:cNvSpPr/>
              <p:nvPr userDrawn="1"/>
            </p:nvSpPr>
            <p:spPr>
              <a:xfrm rot="722962" flipH="1">
                <a:off x="5520839" y="3532991"/>
                <a:ext cx="1371600" cy="731520"/>
              </a:xfrm>
              <a:prstGeom prst="wedgeRoundRectCallout">
                <a:avLst>
                  <a:gd name="adj1" fmla="val -722"/>
                  <a:gd name="adj2" fmla="val 115255"/>
                  <a:gd name="adj3" fmla="val 16667"/>
                </a:avLst>
              </a:prstGeom>
              <a:solidFill>
                <a:srgbClr val="5B6770">
                  <a:alpha val="70000"/>
                </a:srgbClr>
              </a:solidFill>
              <a:ln>
                <a:solidFill>
                  <a:srgbClr val="5B677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/>
                  <a:t>Suggestions?</a:t>
                </a:r>
              </a:p>
            </p:txBody>
          </p:sp>
        </p:grpSp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5A102F17-0673-4747-862E-5482A7CF613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626442" y="1855546"/>
              <a:ext cx="7888908" cy="1603387"/>
            </a:xfrm>
            <a:prstGeom prst="rect">
              <a:avLst/>
            </a:prstGeom>
          </p:spPr>
        </p:pic>
      </p:grp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1051DB1A-7068-4152-9C37-764D6283B5B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522544" y="5172570"/>
            <a:ext cx="6324600" cy="88822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>
                <a:solidFill>
                  <a:srgbClr val="5B6770"/>
                </a:solidFill>
              </a:defRPr>
            </a:lvl1pPr>
          </a:lstStyle>
          <a:p>
            <a:pPr lvl="0"/>
            <a:r>
              <a:rPr lang="en-US" dirty="0"/>
              <a:t>Firstname.Lastname@ercot.com</a:t>
            </a:r>
          </a:p>
        </p:txBody>
      </p:sp>
    </p:spTree>
    <p:extLst>
      <p:ext uri="{BB962C8B-B14F-4D97-AF65-F5344CB8AC3E}">
        <p14:creationId xmlns:p14="http://schemas.microsoft.com/office/powerpoint/2010/main" val="18190347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3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Footer text goes here.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  <p:sldLayoutId id="2147483662" r:id="rId4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81400" y="2105561"/>
            <a:ext cx="5486400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</a:rPr>
              <a:t>San Antonio South Reliability </a:t>
            </a:r>
            <a:r>
              <a:rPr lang="en-US" altLang="en-US" sz="2000" b="1" dirty="0">
                <a:solidFill>
                  <a:schemeClr val="tx2"/>
                </a:solidFill>
              </a:rPr>
              <a:t>Regional Planning Group Project</a:t>
            </a:r>
            <a:endParaRPr lang="en-US" sz="2000" b="1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i="1" dirty="0">
                <a:solidFill>
                  <a:schemeClr val="tx2"/>
                </a:solidFill>
              </a:rPr>
              <a:t>Prabhu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i="1" dirty="0">
                <a:solidFill>
                  <a:schemeClr val="tx2"/>
                </a:solidFill>
              </a:rPr>
              <a:t>Gnanam</a:t>
            </a:r>
          </a:p>
          <a:p>
            <a:r>
              <a:rPr lang="en-US" dirty="0">
                <a:solidFill>
                  <a:schemeClr val="tx2"/>
                </a:solidFill>
              </a:rPr>
              <a:t>Director, Grid Planning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</a:rPr>
              <a:t>Technical Advisory Committee Meeting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</a:rPr>
              <a:t>ERCOT Public</a:t>
            </a:r>
          </a:p>
          <a:p>
            <a:r>
              <a:rPr lang="en-US" dirty="0">
                <a:solidFill>
                  <a:schemeClr val="tx2"/>
                </a:solidFill>
              </a:rPr>
              <a:t>July 25, 2023</a:t>
            </a:r>
          </a:p>
        </p:txBody>
      </p:sp>
    </p:spTree>
    <p:extLst>
      <p:ext uri="{BB962C8B-B14F-4D97-AF65-F5344CB8AC3E}">
        <p14:creationId xmlns:p14="http://schemas.microsoft.com/office/powerpoint/2010/main" val="32975891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138624-A7D8-B671-8E25-F4C6E9499C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Option 5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049E43-7156-91FE-153D-2C00A3C26C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2F64DF3-97D5-C9FE-F990-7AAC60D101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5045" y="700939"/>
            <a:ext cx="4630109" cy="572441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678862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B5E4CC-F183-4455-9F1C-C587CFE3D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2D6BD9-9C48-4261-A402-A03B2784FA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CPS Energy submitted the San Antonio South Reliability Project for Regional Planning Group (RPG) review in December 2022</a:t>
            </a:r>
            <a:endParaRPr lang="en-US" sz="2400" strike="sngStrike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6AC72D-2C8E-4DDE-9426-718409736A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9502A76-8A41-6F81-D22C-02D6B3C985D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6360" y="2156460"/>
            <a:ext cx="3309758" cy="4091940"/>
          </a:xfrm>
          <a:prstGeom prst="rect">
            <a:avLst/>
          </a:prstGeom>
          <a:noFill/>
        </p:spPr>
      </p:pic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91201FB5-9897-77E0-6AD3-CFAD71676591}"/>
              </a:ext>
            </a:extLst>
          </p:cNvPr>
          <p:cNvSpPr txBox="1">
            <a:spLocks/>
          </p:cNvSpPr>
          <p:nvPr/>
        </p:nvSpPr>
        <p:spPr bwMode="auto">
          <a:xfrm>
            <a:off x="304800" y="2438400"/>
            <a:ext cx="4498478" cy="2354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lvl="1">
              <a:spcBef>
                <a:spcPts val="0"/>
              </a:spcBef>
              <a:spcAft>
                <a:spcPts val="1800"/>
              </a:spcAft>
            </a:pPr>
            <a:r>
              <a:rPr lang="en-US" b="0" dirty="0">
                <a:solidFill>
                  <a:schemeClr val="tx2"/>
                </a:solidFill>
              </a:rPr>
              <a:t>This is a Tier 1 project </a:t>
            </a:r>
            <a:r>
              <a:rPr lang="en-US" dirty="0">
                <a:solidFill>
                  <a:schemeClr val="tx2"/>
                </a:solidFill>
              </a:rPr>
              <a:t>that was estimated to cost $281.0 million</a:t>
            </a:r>
          </a:p>
          <a:p>
            <a:pPr lvl="1">
              <a:spcBef>
                <a:spcPts val="0"/>
              </a:spcBef>
              <a:spcAft>
                <a:spcPts val="1800"/>
              </a:spcAft>
            </a:pPr>
            <a:r>
              <a:rPr lang="en-US" sz="2000" dirty="0">
                <a:solidFill>
                  <a:schemeClr val="tx2"/>
                </a:solidFill>
              </a:rPr>
              <a:t>Addresses the reliability need </a:t>
            </a:r>
            <a:r>
              <a:rPr lang="en-US" dirty="0">
                <a:solidFill>
                  <a:schemeClr val="tx2"/>
                </a:solidFill>
              </a:rPr>
              <a:t>in the San Antonio area </a:t>
            </a:r>
          </a:p>
        </p:txBody>
      </p:sp>
    </p:spTree>
    <p:extLst>
      <p:ext uri="{BB962C8B-B14F-4D97-AF65-F5344CB8AC3E}">
        <p14:creationId xmlns:p14="http://schemas.microsoft.com/office/powerpoint/2010/main" val="1655000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D5CE0A-AA0E-6DDE-A5DC-6EA28B7B25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Tier 1 Project Requirement</a:t>
            </a: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B75429-06D9-E24B-4BF1-C161A3CCF5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>
                <a:solidFill>
                  <a:schemeClr val="tx2"/>
                </a:solidFill>
              </a:rPr>
              <a:t>Pursuant to Protocol Section 3.11.4.7 (Tier 1)</a:t>
            </a: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Projects with an estimated capital cost of $100 Million or greater are Tier 1 projects</a:t>
            </a: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Tier 1 projects require ERCOT Board endorsement</a:t>
            </a:r>
          </a:p>
          <a:p>
            <a:pPr marL="457200" lvl="1" indent="0">
              <a:buNone/>
            </a:pPr>
            <a:endParaRPr lang="en-US" sz="2400" dirty="0">
              <a:solidFill>
                <a:schemeClr val="tx2"/>
              </a:solidFill>
            </a:endParaRPr>
          </a:p>
          <a:p>
            <a:r>
              <a:rPr lang="en-US" sz="2400" dirty="0">
                <a:solidFill>
                  <a:schemeClr val="tx2"/>
                </a:solidFill>
              </a:rPr>
              <a:t>Pursuant to Protocol Section 3.11.4.9</a:t>
            </a: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ERCOT shall present the Tier 1 project to the Technical Advisory Committee (TAC) for review and comment</a:t>
            </a: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Comments from TAC shall be included in the presentation to the ERCOT Board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53B431-B8AB-B283-9145-560B160D02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96348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A07DDA-2635-FC83-21DF-CFEFA9B0F9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Project Need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D10C76-E3C8-6248-4E22-FD8A2C5858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317072"/>
            <a:ext cx="8534400" cy="4931328"/>
          </a:xfrm>
        </p:spPr>
        <p:txBody>
          <a:bodyPr/>
          <a:lstStyle/>
          <a:p>
            <a:r>
              <a:rPr lang="en-US" sz="2400" dirty="0">
                <a:solidFill>
                  <a:schemeClr val="tx2"/>
                </a:solidFill>
              </a:rPr>
              <a:t>ERCOT’s independent review indicated reliability planning criteria violations</a:t>
            </a:r>
          </a:p>
          <a:p>
            <a:pPr lvl="1"/>
            <a:endParaRPr lang="en-US" sz="2000" dirty="0">
              <a:solidFill>
                <a:schemeClr val="tx2"/>
              </a:solidFill>
            </a:endParaRPr>
          </a:p>
          <a:p>
            <a:r>
              <a:rPr lang="en-US" sz="2400" dirty="0">
                <a:solidFill>
                  <a:schemeClr val="tx2"/>
                </a:solidFill>
              </a:rPr>
              <a:t>System improvement is needed to meet reliability planning criteria</a:t>
            </a:r>
          </a:p>
          <a:p>
            <a:endParaRPr lang="en-US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D29705-0FE4-CC41-2D35-E83D464D22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6FD6E57D-E21B-AD9E-3E27-B7B6FD027DF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1201316"/>
              </p:ext>
            </p:extLst>
          </p:nvPr>
        </p:nvGraphicFramePr>
        <p:xfrm>
          <a:off x="1698650" y="3569376"/>
          <a:ext cx="5822899" cy="74560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603238">
                  <a:extLst>
                    <a:ext uri="{9D8B030D-6E8A-4147-A177-3AD203B41FA5}">
                      <a16:colId xmlns:a16="http://schemas.microsoft.com/office/drawing/2014/main" val="2739927133"/>
                    </a:ext>
                  </a:extLst>
                </a:gridCol>
                <a:gridCol w="4219661">
                  <a:extLst>
                    <a:ext uri="{9D8B030D-6E8A-4147-A177-3AD203B41FA5}">
                      <a16:colId xmlns:a16="http://schemas.microsoft.com/office/drawing/2014/main" val="4203627566"/>
                    </a:ext>
                  </a:extLst>
                </a:gridCol>
              </a:tblGrid>
              <a:tr h="41588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solidFill>
                          <a:srgbClr val="5B677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Thermal Overloads 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8489184"/>
                  </a:ext>
                </a:extLst>
              </a:tr>
              <a:tr h="3297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Total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sz="16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26.9 miles of 138-kV transmission lines 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687622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843081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A07DDA-2635-FC83-21DF-CFEFA9B0F9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534400" cy="518318"/>
          </a:xfrm>
        </p:spPr>
        <p:txBody>
          <a:bodyPr/>
          <a:lstStyle/>
          <a:p>
            <a:r>
              <a:rPr lang="en-US" dirty="0"/>
              <a:t>Comparison of Project Options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D10C76-E3C8-6248-4E22-FD8A2C5858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2"/>
                </a:solidFill>
              </a:rPr>
              <a:t>ERCOT analyzed five options and short-listed three options</a:t>
            </a:r>
          </a:p>
          <a:p>
            <a:r>
              <a:rPr lang="en-US" dirty="0">
                <a:solidFill>
                  <a:schemeClr val="tx2"/>
                </a:solidFill>
              </a:rPr>
              <a:t>Among the short-listed three options, Option 5 </a:t>
            </a:r>
            <a:r>
              <a:rPr lang="en-US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improves </a:t>
            </a:r>
            <a:r>
              <a:rPr lang="en-US" dirty="0">
                <a:solidFill>
                  <a:srgbClr val="5B677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long-term load serving </a:t>
            </a:r>
            <a:r>
              <a:rPr lang="en-US" dirty="0">
                <a:solidFill>
                  <a:srgbClr val="5B6770"/>
                </a:solidFill>
                <a:cs typeface="Times New Roman" panose="02020603050405020304" pitchFamily="18" charset="0"/>
              </a:rPr>
              <a:t>capability, operational flexibility, provides an additional transfer path from Southern Texas into the San Antonio area, and is significantly </a:t>
            </a:r>
            <a:r>
              <a:rPr lang="en-US" dirty="0">
                <a:solidFill>
                  <a:srgbClr val="5B677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less expensive than Option 3</a:t>
            </a:r>
          </a:p>
          <a:p>
            <a:r>
              <a:rPr lang="en-US" dirty="0">
                <a:solidFill>
                  <a:schemeClr val="tx2"/>
                </a:solidFill>
              </a:rPr>
              <a:t>Option </a:t>
            </a:r>
            <a:r>
              <a:rPr lang="en-US" dirty="0"/>
              <a:t>5</a:t>
            </a:r>
            <a:r>
              <a:rPr lang="en-US" dirty="0">
                <a:solidFill>
                  <a:schemeClr val="tx2"/>
                </a:solidFill>
              </a:rPr>
              <a:t> is the preferred option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D29705-0FE4-CC41-2D35-E83D464D22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2A27DFBB-DEE8-B2C8-18A8-958FD0E11D5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5069837"/>
              </p:ext>
            </p:extLst>
          </p:nvPr>
        </p:nvGraphicFramePr>
        <p:xfrm>
          <a:off x="738230" y="3519641"/>
          <a:ext cx="7796170" cy="237407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4742917">
                  <a:extLst>
                    <a:ext uri="{9D8B030D-6E8A-4147-A177-3AD203B41FA5}">
                      <a16:colId xmlns:a16="http://schemas.microsoft.com/office/drawing/2014/main" val="451995271"/>
                    </a:ext>
                  </a:extLst>
                </a:gridCol>
                <a:gridCol w="1017751">
                  <a:extLst>
                    <a:ext uri="{9D8B030D-6E8A-4147-A177-3AD203B41FA5}">
                      <a16:colId xmlns:a16="http://schemas.microsoft.com/office/drawing/2014/main" val="325583319"/>
                    </a:ext>
                  </a:extLst>
                </a:gridCol>
                <a:gridCol w="1017751">
                  <a:extLst>
                    <a:ext uri="{9D8B030D-6E8A-4147-A177-3AD203B41FA5}">
                      <a16:colId xmlns:a16="http://schemas.microsoft.com/office/drawing/2014/main" val="1069162171"/>
                    </a:ext>
                  </a:extLst>
                </a:gridCol>
                <a:gridCol w="1017751">
                  <a:extLst>
                    <a:ext uri="{9D8B030D-6E8A-4147-A177-3AD203B41FA5}">
                      <a16:colId xmlns:a16="http://schemas.microsoft.com/office/drawing/2014/main" val="2317036644"/>
                    </a:ext>
                  </a:extLst>
                </a:gridCol>
              </a:tblGrid>
              <a:tr h="289560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100" dirty="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Option 3</a:t>
                      </a:r>
                      <a:endParaRPr lang="en-US" sz="1100" dirty="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Option 4</a:t>
                      </a:r>
                      <a:endParaRPr lang="en-US" sz="1100" dirty="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Option 5</a:t>
                      </a:r>
                      <a:endParaRPr lang="en-US" sz="1100" dirty="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327473469"/>
                  </a:ext>
                </a:extLst>
              </a:tr>
              <a:tr h="260564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tx2"/>
                          </a:solidFill>
                          <a:effectLst/>
                        </a:rPr>
                        <a:t>Meets ERCOT and NERC Reliability Criteria</a:t>
                      </a:r>
                      <a:endParaRPr lang="en-US" sz="1100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tx2"/>
                          </a:solidFill>
                          <a:effectLst/>
                        </a:rPr>
                        <a:t>Yes</a:t>
                      </a:r>
                      <a:endParaRPr lang="en-US" sz="1100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tx2"/>
                          </a:solidFill>
                          <a:effectLst/>
                        </a:rPr>
                        <a:t>Yes</a:t>
                      </a:r>
                      <a:endParaRPr lang="en-US" sz="1100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tx2"/>
                          </a:solidFill>
                          <a:effectLst/>
                        </a:rPr>
                        <a:t>Yes</a:t>
                      </a:r>
                      <a:endParaRPr lang="en-US" sz="1100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96858789"/>
                  </a:ext>
                </a:extLst>
              </a:tr>
              <a:tr h="260564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tx2"/>
                          </a:solidFill>
                          <a:effectLst/>
                        </a:rPr>
                        <a:t>Improves Long-Term Load Serving Capability</a:t>
                      </a:r>
                      <a:endParaRPr lang="en-US" sz="1100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tx2"/>
                          </a:solidFill>
                          <a:effectLst/>
                        </a:rPr>
                        <a:t>Yes (Better)</a:t>
                      </a:r>
                      <a:endParaRPr lang="en-US" sz="1100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tx2"/>
                          </a:solidFill>
                          <a:effectLst/>
                        </a:rPr>
                        <a:t>Marginally</a:t>
                      </a:r>
                      <a:endParaRPr lang="en-US" sz="1100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tx2"/>
                          </a:solidFill>
                          <a:effectLst/>
                        </a:rPr>
                        <a:t>Yes</a:t>
                      </a:r>
                      <a:endParaRPr lang="en-US" sz="1100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69499275"/>
                  </a:ext>
                </a:extLst>
              </a:tr>
              <a:tr h="260564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tx2"/>
                          </a:solidFill>
                          <a:effectLst/>
                        </a:rPr>
                        <a:t>Improves Performance in Summer Peak Operations Case Sensitivity</a:t>
                      </a:r>
                      <a:endParaRPr lang="en-US" sz="1100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tx2"/>
                          </a:solidFill>
                          <a:effectLst/>
                        </a:rPr>
                        <a:t>Yes</a:t>
                      </a:r>
                      <a:endParaRPr lang="en-US" sz="1100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tx2"/>
                          </a:solidFill>
                          <a:effectLst/>
                        </a:rPr>
                        <a:t>No</a:t>
                      </a:r>
                      <a:endParaRPr lang="en-US" sz="1100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tx2"/>
                          </a:solidFill>
                          <a:effectLst/>
                        </a:rPr>
                        <a:t>Yes</a:t>
                      </a:r>
                      <a:endParaRPr lang="en-US" sz="1100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803025216"/>
                  </a:ext>
                </a:extLst>
              </a:tr>
              <a:tr h="260564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tx2"/>
                          </a:solidFill>
                          <a:effectLst/>
                        </a:rPr>
                        <a:t>Improves Operational Flexibility</a:t>
                      </a:r>
                      <a:endParaRPr lang="en-US" sz="1100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tx2"/>
                          </a:solidFill>
                          <a:effectLst/>
                        </a:rPr>
                        <a:t>No</a:t>
                      </a:r>
                      <a:endParaRPr lang="en-US" sz="1100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tx2"/>
                          </a:solidFill>
                          <a:effectLst/>
                        </a:rPr>
                        <a:t>No</a:t>
                      </a:r>
                      <a:endParaRPr lang="en-US" sz="1100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tx2"/>
                          </a:solidFill>
                          <a:effectLst/>
                        </a:rPr>
                        <a:t>Yes</a:t>
                      </a:r>
                      <a:endParaRPr lang="en-US" sz="1100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86812203"/>
                  </a:ext>
                </a:extLst>
              </a:tr>
              <a:tr h="260564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tx2"/>
                          </a:solidFill>
                          <a:effectLst/>
                        </a:rPr>
                        <a:t>Provides an additional transfer path from South</a:t>
                      </a:r>
                      <a:endParaRPr lang="en-US" sz="1100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tx2"/>
                          </a:solidFill>
                          <a:effectLst/>
                        </a:rPr>
                        <a:t>No</a:t>
                      </a:r>
                      <a:endParaRPr lang="en-US" sz="1100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tx2"/>
                          </a:solidFill>
                          <a:effectLst/>
                        </a:rPr>
                        <a:t>No</a:t>
                      </a:r>
                      <a:endParaRPr lang="en-US" sz="1100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tx2"/>
                          </a:solidFill>
                          <a:effectLst/>
                        </a:rPr>
                        <a:t>Yes</a:t>
                      </a:r>
                      <a:endParaRPr lang="en-US" sz="1100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324526346"/>
                  </a:ext>
                </a:extLst>
              </a:tr>
              <a:tr h="260564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tx2"/>
                          </a:solidFill>
                          <a:effectLst/>
                        </a:rPr>
                        <a:t>Requires CCN (Miles)</a:t>
                      </a:r>
                      <a:endParaRPr lang="en-US" sz="1100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tx2"/>
                          </a:solidFill>
                          <a:effectLst/>
                        </a:rPr>
                        <a:t>No</a:t>
                      </a:r>
                      <a:endParaRPr lang="en-US" sz="1100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tx2"/>
                          </a:solidFill>
                          <a:effectLst/>
                        </a:rPr>
                        <a:t>Yes (1.7)</a:t>
                      </a:r>
                      <a:endParaRPr lang="en-US" sz="1100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tx2"/>
                          </a:solidFill>
                          <a:effectLst/>
                        </a:rPr>
                        <a:t>Yes (51.7)</a:t>
                      </a:r>
                      <a:endParaRPr lang="en-US" sz="1100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21976831"/>
                  </a:ext>
                </a:extLst>
              </a:tr>
              <a:tr h="260564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tx2"/>
                          </a:solidFill>
                          <a:effectLst/>
                        </a:rPr>
                        <a:t>Construction Feasible (Based on TSP assessment)</a:t>
                      </a:r>
                      <a:endParaRPr lang="en-US" sz="1100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2"/>
                          </a:solidFill>
                          <a:effectLst/>
                        </a:rPr>
                        <a:t>Yes</a:t>
                      </a:r>
                      <a:endParaRPr lang="en-US" sz="1100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2"/>
                          </a:solidFill>
                          <a:effectLst/>
                        </a:rPr>
                        <a:t>No</a:t>
                      </a:r>
                      <a:endParaRPr lang="en-US" sz="1100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2"/>
                          </a:solidFill>
                          <a:effectLst/>
                        </a:rPr>
                        <a:t>Yes</a:t>
                      </a:r>
                      <a:endParaRPr lang="en-US" sz="1100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62088166"/>
                  </a:ext>
                </a:extLst>
              </a:tr>
              <a:tr h="260564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tx2"/>
                          </a:solidFill>
                          <a:effectLst/>
                        </a:rPr>
                        <a:t>Cost Estimate ($M)</a:t>
                      </a:r>
                      <a:endParaRPr lang="en-US" sz="1100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2"/>
                          </a:solidFill>
                          <a:effectLst/>
                        </a:rPr>
                        <a:t>505.6*</a:t>
                      </a:r>
                      <a:endParaRPr lang="en-US" sz="1100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2"/>
                          </a:solidFill>
                          <a:effectLst/>
                        </a:rPr>
                        <a:t>N/A</a:t>
                      </a:r>
                      <a:endParaRPr lang="en-US" sz="1100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2"/>
                          </a:solidFill>
                          <a:effectLst/>
                        </a:rPr>
                        <a:t>329.1</a:t>
                      </a:r>
                      <a:endParaRPr lang="en-US" sz="1100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66875205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044ED17F-ECFE-A0D3-B496-8B1AE709EB4D}"/>
              </a:ext>
            </a:extLst>
          </p:cNvPr>
          <p:cNvSpPr txBox="1"/>
          <p:nvPr/>
        </p:nvSpPr>
        <p:spPr>
          <a:xfrm>
            <a:off x="2542494" y="6122313"/>
            <a:ext cx="421140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rgbClr val="5B677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* Updated cost estimate from the original estimate in the RPG submittal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0966615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580166-C1A3-4C33-8B28-2FEBDBDF864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53FF19E-8225-4319-B435-8B80DE6ECC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Sub-synchronous Resonance Assessment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2D27FE8-902C-A997-BF63-3E585BDCDFA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990600"/>
            <a:ext cx="8037178" cy="5257799"/>
          </a:xfrm>
        </p:spPr>
        <p:txBody>
          <a:bodyPr/>
          <a:lstStyle/>
          <a:p>
            <a:r>
              <a:rPr lang="en-US" sz="2400" dirty="0">
                <a:solidFill>
                  <a:schemeClr val="tx2"/>
                </a:solidFill>
              </a:rPr>
              <a:t>Pursuant to Protocol Section 3.22.1.3</a:t>
            </a:r>
            <a:endParaRPr lang="en-US" sz="2000" dirty="0">
              <a:solidFill>
                <a:schemeClr val="tx2"/>
              </a:solidFill>
            </a:endParaRP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ERCOT conducted a SSR screening for Option 5 and found no adverse SSR impacts to the existing and planned generation resources at the time of this study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85744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F56209-15E7-4DD2-A77A-C2CD94B339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Congestion Analysis and Sensitivity Analysis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FCFC05-70EA-4F62-81FC-D0054E53B8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B1AF156-425B-124B-39F6-19F458C628C7}"/>
              </a:ext>
            </a:extLst>
          </p:cNvPr>
          <p:cNvSpPr txBox="1">
            <a:spLocks/>
          </p:cNvSpPr>
          <p:nvPr/>
        </p:nvSpPr>
        <p:spPr>
          <a:xfrm>
            <a:off x="304800" y="906632"/>
            <a:ext cx="8534400" cy="5357008"/>
          </a:xfrm>
          <a:prstGeom prst="rect">
            <a:avLst/>
          </a:prstGeom>
        </p:spPr>
        <p:txBody>
          <a:bodyPr/>
          <a:lstStyle>
            <a:lvl1pPr marL="342900" indent="-342900" algn="just" defTabSz="914400" rtl="0" eaLnBrk="1" latinLnBrk="0" hangingPunct="1">
              <a:spcBef>
                <a:spcPts val="12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just" defTabSz="914400" rtl="0" eaLnBrk="1" latinLnBrk="0" hangingPunct="1">
              <a:spcBef>
                <a:spcPts val="6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just" defTabSz="914400" rtl="0" eaLnBrk="1" latinLnBrk="0" hangingPunct="1">
              <a:spcBef>
                <a:spcPts val="600"/>
              </a:spcBef>
              <a:buFont typeface="Courier New" panose="02070309020205020404" pitchFamily="49" charset="0"/>
              <a:buChar char="o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just" defTabSz="914400" rtl="0" eaLnBrk="1" latinLnBrk="0" hangingPunct="1"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just" defTabSz="914400" rtl="0" eaLnBrk="1" latinLnBrk="0" hangingPunct="1">
              <a:spcBef>
                <a:spcPts val="600"/>
              </a:spcBef>
              <a:buFont typeface="Arial" panose="020B0604020202020204" pitchFamily="34" charset="0"/>
              <a:buChar char="»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Pursuant to Planning Guide 3.1.3 </a:t>
            </a:r>
          </a:p>
          <a:p>
            <a:pPr lvl="1"/>
            <a:r>
              <a:rPr lang="en-US" sz="2000" dirty="0"/>
              <a:t>ERCOT shall evaluate if the recommended project will have an impact on system congestion.</a:t>
            </a:r>
          </a:p>
          <a:p>
            <a:pPr lvl="1"/>
            <a:r>
              <a:rPr lang="en-US" sz="2000" dirty="0"/>
              <a:t>ERCOT shall perform a generation sensitivity analysis and evaluate impacts related to the load scaling used in the study on any constraints resulting in project recommendations</a:t>
            </a:r>
          </a:p>
          <a:p>
            <a:pPr lvl="1"/>
            <a:endParaRPr lang="en-US" sz="2400" dirty="0"/>
          </a:p>
          <a:p>
            <a:r>
              <a:rPr lang="en-US" sz="2400" dirty="0"/>
              <a:t>ERCOT concluded that </a:t>
            </a:r>
          </a:p>
          <a:p>
            <a:pPr lvl="1"/>
            <a:r>
              <a:rPr lang="en-US" sz="2000" dirty="0"/>
              <a:t>Option 5 did cause one new congestion</a:t>
            </a:r>
          </a:p>
          <a:p>
            <a:pPr lvl="2"/>
            <a:r>
              <a:rPr lang="en-US" sz="1800" dirty="0"/>
              <a:t>Upgrade of new congested line did not yield any economic benefit and therefore will not be recommended for upgrade as part of this project</a:t>
            </a:r>
            <a:endParaRPr lang="en-US" sz="1800" dirty="0">
              <a:highlight>
                <a:srgbClr val="FFFF00"/>
              </a:highlight>
            </a:endParaRPr>
          </a:p>
          <a:p>
            <a:pPr lvl="1"/>
            <a:r>
              <a:rPr lang="en-US" sz="2000" dirty="0"/>
              <a:t>No potential future generation studied impacts the preferred option</a:t>
            </a:r>
          </a:p>
          <a:p>
            <a:pPr lvl="1"/>
            <a:r>
              <a:rPr lang="en-US" sz="2000" dirty="0"/>
              <a:t>The load scaling did not have a material impact on the project need</a:t>
            </a:r>
          </a:p>
        </p:txBody>
      </p:sp>
    </p:spTree>
    <p:extLst>
      <p:ext uri="{BB962C8B-B14F-4D97-AF65-F5344CB8AC3E}">
        <p14:creationId xmlns:p14="http://schemas.microsoft.com/office/powerpoint/2010/main" val="23808212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138624-A7D8-B671-8E25-F4C6E9499C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ERCOT Recommendation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E76452-B387-4D7A-AF41-D6FB9E0637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>
                <a:solidFill>
                  <a:schemeClr val="tx2"/>
                </a:solidFill>
              </a:rPr>
              <a:t>Based on the review, ERCOT will recommend the Board endorse Option 5 to address the reliability need in the San Antonio area</a:t>
            </a:r>
          </a:p>
          <a:p>
            <a:pPr lvl="1"/>
            <a:endParaRPr lang="en-US" sz="2000" dirty="0">
              <a:solidFill>
                <a:schemeClr val="tx2"/>
              </a:solidFill>
            </a:endParaRPr>
          </a:p>
          <a:p>
            <a:r>
              <a:rPr lang="en-US" sz="2400" dirty="0">
                <a:solidFill>
                  <a:schemeClr val="tx2"/>
                </a:solidFill>
              </a:rPr>
              <a:t>TSP </a:t>
            </a:r>
            <a:r>
              <a:rPr lang="en-US" sz="2400" dirty="0"/>
              <a:t>expects to </a:t>
            </a:r>
            <a:r>
              <a:rPr lang="en-US" sz="2400" dirty="0">
                <a:solidFill>
                  <a:schemeClr val="tx2"/>
                </a:solidFill>
              </a:rPr>
              <a:t>implement the upgrades by June 2027</a:t>
            </a:r>
          </a:p>
          <a:p>
            <a:pPr lvl="1"/>
            <a:endParaRPr lang="en-US" sz="2000" dirty="0">
              <a:solidFill>
                <a:schemeClr val="tx2"/>
              </a:solidFill>
            </a:endParaRPr>
          </a:p>
          <a:p>
            <a:r>
              <a:rPr lang="en-US" sz="2400" dirty="0">
                <a:solidFill>
                  <a:schemeClr val="tx2"/>
                </a:solidFill>
              </a:rPr>
              <a:t>Estimated Capital Cost: $329.1 Million</a:t>
            </a:r>
          </a:p>
          <a:p>
            <a:pPr lvl="1"/>
            <a:endParaRPr lang="en-US" sz="2000" dirty="0">
              <a:solidFill>
                <a:schemeClr val="tx2"/>
              </a:solidFill>
            </a:endParaRPr>
          </a:p>
          <a:p>
            <a:r>
              <a:rPr lang="en-US" sz="2400" dirty="0">
                <a:solidFill>
                  <a:schemeClr val="tx2"/>
                </a:solidFill>
              </a:rPr>
              <a:t>ERCOT will recommend that the ERCOT Board designate Option 5 as critical to the reliability of the ERCOT System pursuant to PUCT Substantive Rule 25.101(b)(3)(D)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049E43-7156-91FE-153D-2C00A3C26C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89740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138624-A7D8-B671-8E25-F4C6E9499C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ERCOT Recommendation: Option 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E76452-B387-4D7A-AF41-D6FB9E0637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>
                <a:solidFill>
                  <a:srgbClr val="5B677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Construct a new 50-mile Howard Road to San Miguel 345-kV double circuit transmission line with a normal and emergency rating of at least 1982 MVA per circuit, will require 50 miles of new ROW</a:t>
            </a:r>
          </a:p>
          <a:p>
            <a:r>
              <a:rPr lang="en-US" sz="2000" dirty="0">
                <a:solidFill>
                  <a:srgbClr val="5B677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Rebuild the existing 14.9-mile Cagnon to Howard Road 345-kV double circuit transmission line with a normal and emergency rating of at least 1746 MVA per circuit</a:t>
            </a:r>
            <a:endParaRPr lang="en-US" sz="2000" dirty="0">
              <a:solidFill>
                <a:srgbClr val="5B6770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2000" dirty="0">
                <a:solidFill>
                  <a:srgbClr val="5B677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Rebuild the existing 4.9-mile Howard Road to Leon Creek 138-kV transmission line with a normal and emergency rating of at least 698 MVA, will require 1.7 miles of new ROW</a:t>
            </a:r>
          </a:p>
          <a:p>
            <a:r>
              <a:rPr lang="en-US" sz="2000" dirty="0">
                <a:solidFill>
                  <a:srgbClr val="5B677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Add a third 600-MVA 345/138-kV autotransformer at Howard Road substatio</a:t>
            </a:r>
            <a:r>
              <a:rPr lang="en-US" sz="2000" dirty="0">
                <a:solidFill>
                  <a:srgbClr val="5B677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</a:t>
            </a:r>
          </a:p>
          <a:p>
            <a:r>
              <a:rPr lang="en-US" sz="2000" dirty="0">
                <a:solidFill>
                  <a:srgbClr val="5B677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Rebuild the existing 2.9-mile Leon Creek to Southsan 138-kV transmission line with a normal and emergency rating of at least 478 MVA</a:t>
            </a: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049E43-7156-91FE-153D-2C00A3C26C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4280767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2" ma:contentTypeDescription="Create a new document." ma:contentTypeScope="" ma:versionID="63b4750df494f1e899998ba0dd64b59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26b17897b0dee42c4ef932dfddf4050e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0E9AA12-8AF9-4AA6-90FE-24669859CDF3}">
  <ds:schemaRefs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purl.org/dc/terms/"/>
    <ds:schemaRef ds:uri="http://schemas.openxmlformats.org/package/2006/metadata/core-properties"/>
    <ds:schemaRef ds:uri="http://purl.org/dc/dcmitype/"/>
    <ds:schemaRef ds:uri="http://www.w3.org/XML/1998/namespace"/>
    <ds:schemaRef ds:uri="http://schemas.microsoft.com/office/infopath/2007/PartnerControls"/>
    <ds:schemaRef ds:uri="c34af464-7aa1-4edd-9be4-83dffc1cb926"/>
  </ds:schemaRefs>
</ds:datastoreItem>
</file>

<file path=customXml/itemProps2.xml><?xml version="1.0" encoding="utf-8"?>
<ds:datastoreItem xmlns:ds="http://schemas.openxmlformats.org/officeDocument/2006/customXml" ds:itemID="{843EB0A4-50A9-4E33-98AC-BC2B61C8A1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23747</TotalTime>
  <Words>683</Words>
  <Application>Microsoft Office PowerPoint</Application>
  <PresentationFormat>On-screen Show (4:3)</PresentationFormat>
  <Paragraphs>107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Courier New</vt:lpstr>
      <vt:lpstr>Wingdings</vt:lpstr>
      <vt:lpstr>1_Custom Design</vt:lpstr>
      <vt:lpstr>Office Theme</vt:lpstr>
      <vt:lpstr>PowerPoint Presentation</vt:lpstr>
      <vt:lpstr>Overview</vt:lpstr>
      <vt:lpstr>Tier 1 Project Requirement</vt:lpstr>
      <vt:lpstr>Project Need</vt:lpstr>
      <vt:lpstr>Comparison of Project Options</vt:lpstr>
      <vt:lpstr>Sub-synchronous Resonance Assessment</vt:lpstr>
      <vt:lpstr>Congestion Analysis and Sensitivity Analysis</vt:lpstr>
      <vt:lpstr>ERCOT Recommendation</vt:lpstr>
      <vt:lpstr>ERCOT Recommendation: Option 5</vt:lpstr>
      <vt:lpstr>Option 5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Gnanam, Prabhu</cp:lastModifiedBy>
  <cp:revision>373</cp:revision>
  <cp:lastPrinted>2016-01-21T20:53:15Z</cp:lastPrinted>
  <dcterms:created xsi:type="dcterms:W3CDTF">2016-01-21T15:20:31Z</dcterms:created>
  <dcterms:modified xsi:type="dcterms:W3CDTF">2023-07-18T23:19:14Z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2023-07-18T22:55:24Z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00ccbe7d-c02a-4a66-beb5-910f7a89fa07</vt:lpwstr>
  </property>
  <property fmtid="{D5CDD505-2E9C-101B-9397-08002B2CF9AE}" pid="9" name="MSIP_Label_7084cbda-52b8-46fb-a7b7-cb5bd465ed85_ContentBits">
    <vt:lpwstr>0</vt:lpwstr>
  </property>
</Properties>
</file>