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2"/>
  </p:notesMasterIdLst>
  <p:handoutMasterIdLst>
    <p:handoutMasterId r:id="rId13"/>
  </p:handoutMasterIdLst>
  <p:sldIdLst>
    <p:sldId id="542" r:id="rId6"/>
    <p:sldId id="322" r:id="rId7"/>
    <p:sldId id="558" r:id="rId8"/>
    <p:sldId id="555" r:id="rId9"/>
    <p:sldId id="366" r:id="rId10"/>
    <p:sldId id="36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6460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Real-Time Co-optimization (RTC)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July 25, 2023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D77DD-F268-CDCC-4307-3EC73750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001000" cy="4343400"/>
          </a:xfrm>
        </p:spPr>
        <p:txBody>
          <a:bodyPr/>
          <a:lstStyle/>
          <a:p>
            <a:r>
              <a:rPr lang="en-US" sz="1800" dirty="0"/>
              <a:t>ERCOT has re-started the Program and sub-projects needed to implement Real-Time Co-optimization (RTC)</a:t>
            </a:r>
          </a:p>
          <a:p>
            <a:endParaRPr lang="en-US" sz="1100" u="sng" dirty="0"/>
          </a:p>
          <a:p>
            <a:r>
              <a:rPr lang="en-US" sz="1800" u="sng" dirty="0"/>
              <a:t>The scope the Program is:</a:t>
            </a:r>
          </a:p>
          <a:p>
            <a:pPr lvl="1"/>
            <a:r>
              <a:rPr lang="en-US" sz="1600" dirty="0"/>
              <a:t>RTC (NPRR1007-1013)</a:t>
            </a:r>
          </a:p>
          <a:p>
            <a:pPr lvl="1"/>
            <a:r>
              <a:rPr lang="en-US" sz="1600" dirty="0"/>
              <a:t>Single Model Batteries (NPRR1014)</a:t>
            </a:r>
          </a:p>
          <a:p>
            <a:pPr lvl="1"/>
            <a:r>
              <a:rPr lang="en-US" sz="1600" dirty="0"/>
              <a:t>RTC State of Charge modeling in SCED and RUC (NPRR forthcoming)</a:t>
            </a:r>
          </a:p>
          <a:p>
            <a:endParaRPr lang="en-US" sz="1050" dirty="0"/>
          </a:p>
          <a:p>
            <a:r>
              <a:rPr lang="en-US" sz="2000" dirty="0"/>
              <a:t>Internally ERCOT refers to the program as RTC+B (batteries included with RTC)</a:t>
            </a:r>
          </a:p>
          <a:p>
            <a:endParaRPr lang="en-US" sz="1050" dirty="0"/>
          </a:p>
          <a:p>
            <a:r>
              <a:rPr lang="en-US" sz="2000" dirty="0"/>
              <a:t>Current estimated cost and timeline is $50M with target delivery in 2026</a:t>
            </a:r>
          </a:p>
          <a:p>
            <a:endParaRPr lang="en-US" sz="1050" dirty="0"/>
          </a:p>
          <a:p>
            <a:r>
              <a:rPr lang="en-US" sz="2000" dirty="0"/>
              <a:t>ERCOT also recognizes the potential challenges and constraints with other efforts, but is committed to continuing forward progress on the RTC+B program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Trajectory of RTC Program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21336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93917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D77DD-F268-CDCC-4307-3EC73750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5181600"/>
          </a:xfrm>
        </p:spPr>
        <p:txBody>
          <a:bodyPr/>
          <a:lstStyle/>
          <a:p>
            <a:r>
              <a:rPr lang="en-US" sz="1800" dirty="0"/>
              <a:t>ERCOT believes now is the time to re-constitute a dedicated Working Group to support the implementation of RTC+B requirements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ERCOT is willing to lead/chair a Working Group to address the following (note this is not an exhaustive list):</a:t>
            </a:r>
          </a:p>
          <a:p>
            <a:pPr lvl="1"/>
            <a:r>
              <a:rPr lang="en-US" sz="1400" dirty="0"/>
              <a:t>Review RTC Battery State of Charge concept/NPRR</a:t>
            </a:r>
          </a:p>
          <a:p>
            <a:pPr lvl="1"/>
            <a:r>
              <a:rPr lang="en-US" sz="1400" dirty="0"/>
              <a:t>Review other clarifying NPRRs as Business Requirements are developed</a:t>
            </a:r>
          </a:p>
          <a:p>
            <a:pPr lvl="1"/>
            <a:r>
              <a:rPr lang="en-US" sz="1400" dirty="0"/>
              <a:t>Consider roadmap for the timeline and sequence of “RTCTF Open Items” and other items</a:t>
            </a:r>
          </a:p>
          <a:p>
            <a:pPr lvl="2"/>
            <a:r>
              <a:rPr lang="en-US" sz="1200" dirty="0"/>
              <a:t>Open Policy issues (</a:t>
            </a:r>
            <a:r>
              <a:rPr lang="en-US" sz="1200" dirty="0" err="1"/>
              <a:t>eg</a:t>
            </a:r>
            <a:r>
              <a:rPr lang="en-US" sz="1200" dirty="0"/>
              <a:t>, parameters for AS proxy curves)</a:t>
            </a:r>
          </a:p>
          <a:p>
            <a:pPr lvl="2"/>
            <a:r>
              <a:rPr lang="en-US" sz="1200" dirty="0"/>
              <a:t>Supporting details (</a:t>
            </a:r>
            <a:r>
              <a:rPr lang="en-US" sz="1200" dirty="0" err="1"/>
              <a:t>eg</a:t>
            </a:r>
            <a:r>
              <a:rPr lang="en-US" sz="1200" dirty="0"/>
              <a:t>, details in Operating Procedures)</a:t>
            </a:r>
          </a:p>
          <a:p>
            <a:pPr lvl="2"/>
            <a:r>
              <a:rPr lang="en-US" sz="1200" dirty="0"/>
              <a:t>Market Participant needs (</a:t>
            </a:r>
            <a:r>
              <a:rPr lang="en-US" sz="1200" dirty="0" err="1"/>
              <a:t>eg</a:t>
            </a:r>
            <a:r>
              <a:rPr lang="en-US" sz="1200" dirty="0"/>
              <a:t>, timing of interface specifications for MPs)</a:t>
            </a:r>
          </a:p>
          <a:p>
            <a:pPr lvl="2"/>
            <a:r>
              <a:rPr lang="en-US" sz="1200" dirty="0"/>
              <a:t>Open Analysis issues (</a:t>
            </a:r>
            <a:r>
              <a:rPr lang="en-US" sz="1200" dirty="0" err="1"/>
              <a:t>eg</a:t>
            </a:r>
            <a:r>
              <a:rPr lang="en-US" sz="1200" dirty="0"/>
              <a:t>, comparing current ORDC with RTC results)</a:t>
            </a:r>
          </a:p>
          <a:p>
            <a:pPr lvl="2"/>
            <a:endParaRPr lang="en-US" sz="1200" dirty="0"/>
          </a:p>
          <a:p>
            <a:r>
              <a:rPr lang="en-US" sz="2000" dirty="0"/>
              <a:t>ERCOT proposes drafting an RTC+B Working Group Charter for August TAC consideration, and potentially have its first meeting in September.  Please be considering a Vice Chair to support </a:t>
            </a:r>
            <a:r>
              <a:rPr lang="en-US" sz="2000"/>
              <a:t>the group.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Questions?</a:t>
            </a:r>
          </a:p>
          <a:p>
            <a:endParaRPr lang="en-US" sz="2000" dirty="0"/>
          </a:p>
          <a:p>
            <a:pPr lvl="1"/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 of TAC and Final Questions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21336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87886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RTCTF Items for Future Consideration (2 - slides)</a:t>
            </a:r>
          </a:p>
          <a:p>
            <a:pPr lvl="1"/>
            <a:r>
              <a:rPr lang="en-US" sz="1600" dirty="0"/>
              <a:t>“To-do” items created by RTCTF prior to concluding RTCTF activities</a:t>
            </a:r>
          </a:p>
        </p:txBody>
      </p:sp>
    </p:spTree>
    <p:extLst>
      <p:ext uri="{BB962C8B-B14F-4D97-AF65-F5344CB8AC3E}">
        <p14:creationId xmlns:p14="http://schemas.microsoft.com/office/powerpoint/2010/main" val="2578746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RTCTF Items for Future Consideration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671221"/>
          </a:xfrm>
        </p:spPr>
        <p:txBody>
          <a:bodyPr/>
          <a:lstStyle/>
          <a:p>
            <a:r>
              <a:rPr lang="en-US" sz="2000" dirty="0"/>
              <a:t>POLICY - Open policy discussion items:</a:t>
            </a:r>
          </a:p>
          <a:p>
            <a:pPr lvl="1"/>
            <a:r>
              <a:rPr lang="en-US" sz="1800" dirty="0"/>
              <a:t>Parameters for Ancillary Service proxy offers</a:t>
            </a:r>
          </a:p>
          <a:p>
            <a:pPr lvl="1"/>
            <a:r>
              <a:rPr lang="en-US" sz="1800" dirty="0"/>
              <a:t>Ancillary Service Demand Curves (ASDCs) for use in Reliability Unit Commitment (RUC) studies</a:t>
            </a:r>
          </a:p>
          <a:p>
            <a:pPr lvl="1"/>
            <a:r>
              <a:rPr lang="en-US" sz="1800" dirty="0"/>
              <a:t>Any needed discussion on triggers for initiating off-cycle Security-Constrained Economic Dispatch (SCED) executions</a:t>
            </a:r>
          </a:p>
          <a:p>
            <a:pPr lvl="2"/>
            <a:r>
              <a:rPr lang="en-US" sz="1600" dirty="0"/>
              <a:t>Largely driven by ERCOT Operator desk procedures and discretion today</a:t>
            </a:r>
          </a:p>
          <a:p>
            <a:pPr lvl="1"/>
            <a:r>
              <a:rPr lang="en-US" sz="1800" dirty="0"/>
              <a:t>Consideration of NPRR for allowing real-time updates to offers in current Real-Time Market and future with RTC.</a:t>
            </a:r>
          </a:p>
          <a:p>
            <a:pPr lvl="1"/>
            <a:endParaRPr lang="en-US" sz="1800" dirty="0"/>
          </a:p>
          <a:p>
            <a:r>
              <a:rPr lang="en-US" sz="2000" dirty="0"/>
              <a:t>ANALYSIS -  Requested analysis going forward:</a:t>
            </a:r>
          </a:p>
          <a:p>
            <a:pPr lvl="1"/>
            <a:r>
              <a:rPr lang="en-US" sz="1800" dirty="0"/>
              <a:t>Framework for periodic analysis comparing RTC and the current Operating Reserve Demand Curve (ORDC) design – Key Principle 1.1(8)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09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18318"/>
          </a:xfrm>
        </p:spPr>
        <p:txBody>
          <a:bodyPr/>
          <a:lstStyle/>
          <a:p>
            <a:r>
              <a:rPr lang="en-US" sz="2400" dirty="0"/>
              <a:t>RTCTF Items for Future Consideration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052221"/>
          </a:xfrm>
        </p:spPr>
        <p:txBody>
          <a:bodyPr/>
          <a:lstStyle/>
          <a:p>
            <a:r>
              <a:rPr lang="en-US" sz="2000" dirty="0"/>
              <a:t>SUPPORTING DETAILS - Other documentation that may need review:</a:t>
            </a:r>
          </a:p>
          <a:p>
            <a:pPr lvl="1"/>
            <a:r>
              <a:rPr lang="en-US" sz="1800" dirty="0"/>
              <a:t>Verifiable Cost Manual (Change for on-line hydro Resources per Key Principle 1.3(3))</a:t>
            </a:r>
          </a:p>
          <a:p>
            <a:pPr lvl="1"/>
            <a:r>
              <a:rPr lang="en-US" sz="1800" dirty="0"/>
              <a:t>Additional review of transmission constraint max. shadow price values</a:t>
            </a:r>
          </a:p>
          <a:p>
            <a:pPr lvl="1"/>
            <a:r>
              <a:rPr lang="en-US" sz="1800" dirty="0"/>
              <a:t>Operation Procedures (e.g., removing SASM and HASL/LASL)</a:t>
            </a:r>
          </a:p>
          <a:p>
            <a:pPr lvl="1"/>
            <a:r>
              <a:rPr lang="en-US" sz="1800" dirty="0"/>
              <a:t>Business Practice Manuals (e.g., changes to COP and telemetry)</a:t>
            </a:r>
          </a:p>
          <a:p>
            <a:pPr lvl="1"/>
            <a:endParaRPr lang="en-US" sz="1800" dirty="0"/>
          </a:p>
          <a:p>
            <a:r>
              <a:rPr lang="en-US" sz="2000" dirty="0"/>
              <a:t>MARKET PARTICIPANT NEEDS - Market needs for the transition and implementation:</a:t>
            </a:r>
          </a:p>
          <a:p>
            <a:pPr lvl="1"/>
            <a:r>
              <a:rPr lang="en-US" sz="1800" dirty="0"/>
              <a:t>Mapping of bill determinants to extracts and reporting for developing shadow settlement</a:t>
            </a:r>
          </a:p>
          <a:p>
            <a:pPr lvl="1"/>
            <a:r>
              <a:rPr lang="en-US" sz="1800" dirty="0"/>
              <a:t>Changes to Inter-Control Center Communications Protocol (ICCP) handbook, and documentation for non-ICCP market submissions</a:t>
            </a:r>
          </a:p>
          <a:p>
            <a:pPr lvl="1"/>
            <a:r>
              <a:rPr lang="en-US" sz="1800" dirty="0"/>
              <a:t>Market trials/training/annual seminar engagement</a:t>
            </a:r>
          </a:p>
          <a:p>
            <a:pPr lvl="1"/>
            <a:r>
              <a:rPr lang="en-US" sz="1800" dirty="0"/>
              <a:t>Any details MPs need for designing their control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196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customXml/itemProps3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22113</TotalTime>
  <Words>544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Cover Slide</vt:lpstr>
      <vt:lpstr>Horizontal Theme</vt:lpstr>
      <vt:lpstr>PowerPoint Presentation</vt:lpstr>
      <vt:lpstr>Trajectory of RTC Program</vt:lpstr>
      <vt:lpstr>Request of TAC and Final Questions</vt:lpstr>
      <vt:lpstr>APPENDIX</vt:lpstr>
      <vt:lpstr>RTCTF Items for Future Consideration</vt:lpstr>
      <vt:lpstr>RTCTF Items for Future Consideration (continued)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Brittney Albracht</cp:lastModifiedBy>
  <cp:revision>562</cp:revision>
  <cp:lastPrinted>2017-10-10T21:31:05Z</cp:lastPrinted>
  <dcterms:created xsi:type="dcterms:W3CDTF">2016-01-21T15:20:31Z</dcterms:created>
  <dcterms:modified xsi:type="dcterms:W3CDTF">2023-07-21T21:34:59Z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