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10" r:id="rId4"/>
  </p:sldMasterIdLst>
  <p:notesMasterIdLst>
    <p:notesMasterId r:id="rId11"/>
  </p:notesMasterIdLst>
  <p:sldIdLst>
    <p:sldId id="256" r:id="rId5"/>
    <p:sldId id="257" r:id="rId6"/>
    <p:sldId id="265" r:id="rId7"/>
    <p:sldId id="271" r:id="rId8"/>
    <p:sldId id="267" r:id="rId9"/>
    <p:sldId id="260" r:id="rId10"/>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0" autoAdjust="0"/>
    <p:restoredTop sz="85830" autoAdjust="0"/>
  </p:normalViewPr>
  <p:slideViewPr>
    <p:cSldViewPr snapToGrid="0">
      <p:cViewPr varScale="1">
        <p:scale>
          <a:sx n="75" d="100"/>
          <a:sy n="75" d="100"/>
        </p:scale>
        <p:origin x="792" y="43"/>
      </p:cViewPr>
      <p:guideLst/>
    </p:cSldViewPr>
  </p:slideViewPr>
  <p:notesTextViewPr>
    <p:cViewPr>
      <p:scale>
        <a:sx n="1" d="1"/>
        <a:sy n="1" d="1"/>
      </p:scale>
      <p:origin x="0" y="0"/>
    </p:cViewPr>
  </p:notesTextViewPr>
  <p:notesViewPr>
    <p:cSldViewPr snapToGrid="0">
      <p:cViewPr>
        <p:scale>
          <a:sx n="70" d="100"/>
          <a:sy n="70" d="100"/>
        </p:scale>
        <p:origin x="4200"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akey, Eric" userId="29cc8d84-5a45-4cd1-9434-ff07b65a2be5" providerId="ADAL" clId="{3C915107-A38D-42AC-980F-0F091DDEEC60}"/>
    <pc:docChg chg="modSld">
      <pc:chgData name="Blakey, Eric" userId="29cc8d84-5a45-4cd1-9434-ff07b65a2be5" providerId="ADAL" clId="{3C915107-A38D-42AC-980F-0F091DDEEC60}" dt="2023-07-17T17:50:56.547" v="2" actId="2711"/>
      <pc:docMkLst>
        <pc:docMk/>
      </pc:docMkLst>
      <pc:sldChg chg="modSp mod">
        <pc:chgData name="Blakey, Eric" userId="29cc8d84-5a45-4cd1-9434-ff07b65a2be5" providerId="ADAL" clId="{3C915107-A38D-42AC-980F-0F091DDEEC60}" dt="2023-07-17T17:50:56.547" v="2" actId="2711"/>
        <pc:sldMkLst>
          <pc:docMk/>
          <pc:sldMk cId="964125275" sldId="265"/>
        </pc:sldMkLst>
        <pc:graphicFrameChg chg="modGraphic">
          <ac:chgData name="Blakey, Eric" userId="29cc8d84-5a45-4cd1-9434-ff07b65a2be5" providerId="ADAL" clId="{3C915107-A38D-42AC-980F-0F091DDEEC60}" dt="2023-07-17T17:50:56.547" v="2" actId="2711"/>
          <ac:graphicFrameMkLst>
            <pc:docMk/>
            <pc:sldMk cId="964125275" sldId="265"/>
            <ac:graphicFrameMk id="9" creationId="{9EB68B06-02BF-1134-B5D7-D0A1409066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1"/>
            <a:ext cx="3043343" cy="467072"/>
          </a:xfrm>
          <a:prstGeom prst="rect">
            <a:avLst/>
          </a:prstGeom>
        </p:spPr>
        <p:txBody>
          <a:bodyPr vert="horz" lIns="93324" tIns="46662" rIns="93324" bIns="46662" rtlCol="0"/>
          <a:lstStyle>
            <a:lvl1pPr algn="r">
              <a:defRPr sz="1200"/>
            </a:lvl1pPr>
          </a:lstStyle>
          <a:p>
            <a:fld id="{358642C1-E434-4516-AF1B-D01F509F0640}" type="datetimeFigureOut">
              <a:rPr lang="en-US" smtClean="0"/>
              <a:t>7/17/2023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7071"/>
          </a:xfrm>
          <a:prstGeom prst="rect">
            <a:avLst/>
          </a:prstGeom>
        </p:spPr>
        <p:txBody>
          <a:bodyPr vert="horz" lIns="93324" tIns="46662" rIns="93324" bIns="46662" rtlCol="0" anchor="b"/>
          <a:lstStyle>
            <a:lvl1pPr algn="r">
              <a:defRPr sz="1200"/>
            </a:lvl1pPr>
          </a:lstStyle>
          <a:p>
            <a:fld id="{B98AC153-6618-4A23-95D4-54729088AAF2}" type="slidenum">
              <a:rPr lang="en-US" smtClean="0"/>
              <a:t>‹#›</a:t>
            </a:fld>
            <a:endParaRPr lang="en-US"/>
          </a:p>
        </p:txBody>
      </p:sp>
    </p:spTree>
    <p:extLst>
      <p:ext uri="{BB962C8B-B14F-4D97-AF65-F5344CB8AC3E}">
        <p14:creationId xmlns:p14="http://schemas.microsoft.com/office/powerpoint/2010/main" val="3472222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98AC153-6618-4A23-95D4-54729088AAF2}" type="slidenum">
              <a:rPr lang="en-US" smtClean="0"/>
              <a:t>1</a:t>
            </a:fld>
            <a:endParaRPr lang="en-US"/>
          </a:p>
        </p:txBody>
      </p:sp>
    </p:spTree>
    <p:extLst>
      <p:ext uri="{BB962C8B-B14F-4D97-AF65-F5344CB8AC3E}">
        <p14:creationId xmlns:p14="http://schemas.microsoft.com/office/powerpoint/2010/main" val="70782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50" dirty="0">
              <a:latin typeface="+mn-lt"/>
            </a:endParaRPr>
          </a:p>
        </p:txBody>
      </p:sp>
      <p:sp>
        <p:nvSpPr>
          <p:cNvPr id="4" name="Slide Number Placeholder 3"/>
          <p:cNvSpPr>
            <a:spLocks noGrp="1"/>
          </p:cNvSpPr>
          <p:nvPr>
            <p:ph type="sldNum" sz="quarter" idx="5"/>
          </p:nvPr>
        </p:nvSpPr>
        <p:spPr/>
        <p:txBody>
          <a:bodyPr/>
          <a:lstStyle/>
          <a:p>
            <a:fld id="{B98AC153-6618-4A23-95D4-54729088AAF2}" type="slidenum">
              <a:rPr lang="en-US" smtClean="0"/>
              <a:t>2</a:t>
            </a:fld>
            <a:endParaRPr lang="en-US"/>
          </a:p>
        </p:txBody>
      </p:sp>
    </p:spTree>
    <p:extLst>
      <p:ext uri="{BB962C8B-B14F-4D97-AF65-F5344CB8AC3E}">
        <p14:creationId xmlns:p14="http://schemas.microsoft.com/office/powerpoint/2010/main" val="1527422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solidFill>
                <a:srgbClr val="000000"/>
              </a:solidFill>
              <a:latin typeface="+mn-lt"/>
            </a:endParaRPr>
          </a:p>
        </p:txBody>
      </p:sp>
      <p:sp>
        <p:nvSpPr>
          <p:cNvPr id="4" name="Slide Number Placeholder 3"/>
          <p:cNvSpPr>
            <a:spLocks noGrp="1"/>
          </p:cNvSpPr>
          <p:nvPr>
            <p:ph type="sldNum" sz="quarter" idx="5"/>
          </p:nvPr>
        </p:nvSpPr>
        <p:spPr/>
        <p:txBody>
          <a:bodyPr/>
          <a:lstStyle/>
          <a:p>
            <a:fld id="{B98AC153-6618-4A23-95D4-54729088AAF2}" type="slidenum">
              <a:rPr lang="en-US" smtClean="0"/>
              <a:t>3</a:t>
            </a:fld>
            <a:endParaRPr lang="en-US"/>
          </a:p>
        </p:txBody>
      </p:sp>
    </p:spTree>
    <p:extLst>
      <p:ext uri="{BB962C8B-B14F-4D97-AF65-F5344CB8AC3E}">
        <p14:creationId xmlns:p14="http://schemas.microsoft.com/office/powerpoint/2010/main" val="2523486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dirty="0">
              <a:solidFill>
                <a:srgbClr val="000000"/>
              </a:solidFill>
              <a:latin typeface="+mn-lt"/>
            </a:endParaRPr>
          </a:p>
        </p:txBody>
      </p:sp>
      <p:sp>
        <p:nvSpPr>
          <p:cNvPr id="4" name="Slide Number Placeholder 3"/>
          <p:cNvSpPr>
            <a:spLocks noGrp="1"/>
          </p:cNvSpPr>
          <p:nvPr>
            <p:ph type="sldNum" sz="quarter" idx="5"/>
          </p:nvPr>
        </p:nvSpPr>
        <p:spPr/>
        <p:txBody>
          <a:bodyPr/>
          <a:lstStyle/>
          <a:p>
            <a:fld id="{B98AC153-6618-4A23-95D4-54729088AAF2}" type="slidenum">
              <a:rPr lang="en-US" smtClean="0"/>
              <a:t>4</a:t>
            </a:fld>
            <a:endParaRPr lang="en-US"/>
          </a:p>
        </p:txBody>
      </p:sp>
    </p:spTree>
    <p:extLst>
      <p:ext uri="{BB962C8B-B14F-4D97-AF65-F5344CB8AC3E}">
        <p14:creationId xmlns:p14="http://schemas.microsoft.com/office/powerpoint/2010/main" val="3863294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B98AC153-6618-4A23-95D4-54729088AAF2}" type="slidenum">
              <a:rPr lang="en-US" smtClean="0"/>
              <a:t>5</a:t>
            </a:fld>
            <a:endParaRPr lang="en-US"/>
          </a:p>
        </p:txBody>
      </p:sp>
    </p:spTree>
    <p:extLst>
      <p:ext uri="{BB962C8B-B14F-4D97-AF65-F5344CB8AC3E}">
        <p14:creationId xmlns:p14="http://schemas.microsoft.com/office/powerpoint/2010/main" val="2960374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AC153-6618-4A23-95D4-54729088AAF2}" type="slidenum">
              <a:rPr lang="en-US" smtClean="0"/>
              <a:t>6</a:t>
            </a:fld>
            <a:endParaRPr lang="en-US"/>
          </a:p>
        </p:txBody>
      </p:sp>
    </p:spTree>
    <p:extLst>
      <p:ext uri="{BB962C8B-B14F-4D97-AF65-F5344CB8AC3E}">
        <p14:creationId xmlns:p14="http://schemas.microsoft.com/office/powerpoint/2010/main" val="2749441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25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08079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335388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1767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89093-469E-468C-ABA2-5CF0A6764A5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512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689093-469E-468C-ABA2-5CF0A6764A5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5527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689093-469E-468C-ABA2-5CF0A6764A51}" type="datetimeFigureOut">
              <a:rPr lang="en-US" smtClean="0"/>
              <a:t>7/17/2023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417380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689093-469E-468C-ABA2-5CF0A6764A51}" type="datetimeFigureOut">
              <a:rPr lang="en-US" smtClean="0"/>
              <a:t>7/17/2023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60757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689093-469E-468C-ABA2-5CF0A6764A51}" type="datetimeFigureOut">
              <a:rPr lang="en-US" smtClean="0"/>
              <a:t>7/17/2023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856599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689093-469E-468C-ABA2-5CF0A6764A51}" type="datetimeFigureOut">
              <a:rPr lang="en-US" smtClean="0"/>
              <a:t>7/17/2023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DD09DB-E614-4478-BE4D-547C2F5E64C9}" type="slidenum">
              <a:rPr lang="en-US" smtClean="0"/>
              <a:t>‹#›</a:t>
            </a:fld>
            <a:endParaRPr lang="en-US"/>
          </a:p>
        </p:txBody>
      </p:sp>
    </p:spTree>
    <p:extLst>
      <p:ext uri="{BB962C8B-B14F-4D97-AF65-F5344CB8AC3E}">
        <p14:creationId xmlns:p14="http://schemas.microsoft.com/office/powerpoint/2010/main" val="67268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689093-469E-468C-ABA2-5CF0A6764A5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59636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689093-469E-468C-ABA2-5CF0A6764A51}" type="datetimeFigureOut">
              <a:rPr lang="en-US" smtClean="0"/>
              <a:t>7/17/2023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2DD09DB-E614-4478-BE4D-547C2F5E64C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70134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ercot.com/mktrules/issues/VCMRR033" TargetMode="External"/><Relationship Id="rId3" Type="http://schemas.openxmlformats.org/officeDocument/2006/relationships/hyperlink" Target="https://www.ercot.com/mktrules/issues/NPRR1070" TargetMode="External"/><Relationship Id="rId7" Type="http://schemas.openxmlformats.org/officeDocument/2006/relationships/hyperlink" Target="https://www.ercot.com/mktrules/issues/NOGRR2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ercot.com/mktrules/issues/NPRR1179" TargetMode="External"/><Relationship Id="rId5" Type="http://schemas.openxmlformats.org/officeDocument/2006/relationships/hyperlink" Target="https://www.ercot.com/mktrules/issues/NPRR1172" TargetMode="External"/><Relationship Id="rId10" Type="http://schemas.openxmlformats.org/officeDocument/2006/relationships/hyperlink" Target="https://www.ercot.com/mktrules/issues/VCMRR037" TargetMode="External"/><Relationship Id="rId4" Type="http://schemas.openxmlformats.org/officeDocument/2006/relationships/hyperlink" Target="https://www.ercot.com/mktrules/issues/NPRR1162" TargetMode="External"/><Relationship Id="rId9" Type="http://schemas.openxmlformats.org/officeDocument/2006/relationships/hyperlink" Target="https://www.ercot.com/mktrules/issues/VCMRR03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242A-A689-4DF5-95ED-B6BA05F2E2FF}"/>
              </a:ext>
            </a:extLst>
          </p:cNvPr>
          <p:cNvSpPr>
            <a:spLocks noGrp="1"/>
          </p:cNvSpPr>
          <p:nvPr>
            <p:ph type="ctrTitle"/>
          </p:nvPr>
        </p:nvSpPr>
        <p:spPr>
          <a:xfrm>
            <a:off x="838199" y="1093788"/>
            <a:ext cx="10506455" cy="2967208"/>
          </a:xfrm>
        </p:spPr>
        <p:txBody>
          <a:bodyPr>
            <a:normAutofit/>
          </a:bodyPr>
          <a:lstStyle/>
          <a:p>
            <a:pPr algn="l"/>
            <a:r>
              <a:rPr lang="en-US" sz="8000" dirty="0"/>
              <a:t>WMS Report</a:t>
            </a:r>
          </a:p>
        </p:txBody>
      </p:sp>
      <p:sp>
        <p:nvSpPr>
          <p:cNvPr id="3" name="Subtitle 2">
            <a:extLst>
              <a:ext uri="{FF2B5EF4-FFF2-40B4-BE49-F238E27FC236}">
                <a16:creationId xmlns:a16="http://schemas.microsoft.com/office/drawing/2014/main" id="{DAF09D7D-76C4-4ABA-9706-116A5D45E4BC}"/>
              </a:ext>
            </a:extLst>
          </p:cNvPr>
          <p:cNvSpPr>
            <a:spLocks noGrp="1"/>
          </p:cNvSpPr>
          <p:nvPr>
            <p:ph type="subTitle" idx="1"/>
          </p:nvPr>
        </p:nvSpPr>
        <p:spPr>
          <a:xfrm>
            <a:off x="5921830" y="4619624"/>
            <a:ext cx="5425874" cy="1038225"/>
          </a:xfrm>
        </p:spPr>
        <p:txBody>
          <a:bodyPr>
            <a:normAutofit/>
          </a:bodyPr>
          <a:lstStyle/>
          <a:p>
            <a:pPr algn="r"/>
            <a:r>
              <a:rPr lang="en-US" dirty="0"/>
              <a:t>TAC Meeting – July 25, 2023 </a:t>
            </a:r>
          </a:p>
        </p:txBody>
      </p:sp>
    </p:spTree>
    <p:extLst>
      <p:ext uri="{BB962C8B-B14F-4D97-AF65-F5344CB8AC3E}">
        <p14:creationId xmlns:p14="http://schemas.microsoft.com/office/powerpoint/2010/main" val="187277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492370" y="605896"/>
            <a:ext cx="3084844" cy="5646208"/>
          </a:xfrm>
        </p:spPr>
        <p:txBody>
          <a:bodyPr anchor="ctr">
            <a:normAutofit/>
          </a:bodyPr>
          <a:lstStyle/>
          <a:p>
            <a:r>
              <a:rPr lang="en-US" sz="3600" dirty="0">
                <a:solidFill>
                  <a:srgbClr val="FFFFFF"/>
                </a:solidFill>
              </a:rPr>
              <a:t>Overview</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F68F564F-A32A-47D1-911B-E1EE4EFCF616}"/>
              </a:ext>
            </a:extLst>
          </p:cNvPr>
          <p:cNvSpPr>
            <a:spLocks noGrp="1"/>
          </p:cNvSpPr>
          <p:nvPr>
            <p:ph idx="1"/>
          </p:nvPr>
        </p:nvSpPr>
        <p:spPr>
          <a:xfrm>
            <a:off x="4742016" y="605896"/>
            <a:ext cx="6413663" cy="5646208"/>
          </a:xfrm>
        </p:spPr>
        <p:txBody>
          <a:bodyPr anchor="ctr">
            <a:normAutofit/>
          </a:bodyPr>
          <a:lstStyle/>
          <a:p>
            <a:pPr>
              <a:buFont typeface="Wingdings" panose="05000000000000000000" pitchFamily="2" charset="2"/>
              <a:buChar char="Ø"/>
            </a:pPr>
            <a:r>
              <a:rPr lang="en-US" sz="2400" dirty="0"/>
              <a:t> Previous WMS Meeting – July 12, 2023</a:t>
            </a:r>
          </a:p>
          <a:p>
            <a:pPr>
              <a:buFont typeface="Wingdings" panose="05000000000000000000" pitchFamily="2" charset="2"/>
              <a:buChar char="Ø"/>
            </a:pPr>
            <a:r>
              <a:rPr lang="en-US" sz="2400" dirty="0"/>
              <a:t> Voting Item – VCMRR034</a:t>
            </a:r>
          </a:p>
          <a:p>
            <a:pPr>
              <a:buFont typeface="Wingdings" panose="05000000000000000000" pitchFamily="2" charset="2"/>
              <a:buChar char="Ø"/>
            </a:pPr>
            <a:r>
              <a:rPr lang="en-US" sz="2400" dirty="0"/>
              <a:t> Revision Requests Under WMS Review </a:t>
            </a:r>
          </a:p>
          <a:p>
            <a:pPr>
              <a:buFont typeface="Wingdings" panose="05000000000000000000" pitchFamily="2" charset="2"/>
              <a:buChar char="Ø"/>
            </a:pPr>
            <a:r>
              <a:rPr lang="en-US" sz="2400" dirty="0"/>
              <a:t> Discussion Items</a:t>
            </a:r>
          </a:p>
          <a:p>
            <a:pPr marL="0" indent="0">
              <a:buNone/>
            </a:pPr>
            <a:endParaRPr lang="en-US" sz="2400" dirty="0"/>
          </a:p>
        </p:txBody>
      </p:sp>
    </p:spTree>
    <p:extLst>
      <p:ext uri="{BB962C8B-B14F-4D97-AF65-F5344CB8AC3E}">
        <p14:creationId xmlns:p14="http://schemas.microsoft.com/office/powerpoint/2010/main" val="333387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4">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492370" y="516835"/>
            <a:ext cx="3084844" cy="5772840"/>
          </a:xfrm>
        </p:spPr>
        <p:txBody>
          <a:bodyPr anchor="ctr">
            <a:normAutofit/>
          </a:bodyPr>
          <a:lstStyle/>
          <a:p>
            <a:r>
              <a:rPr lang="en-US" sz="3600" dirty="0">
                <a:solidFill>
                  <a:srgbClr val="FFFFFF"/>
                </a:solidFill>
              </a:rPr>
              <a:t>July 12</a:t>
            </a:r>
            <a:r>
              <a:rPr lang="en-US" sz="3600" baseline="30000" dirty="0">
                <a:solidFill>
                  <a:srgbClr val="FFFFFF"/>
                </a:solidFill>
              </a:rPr>
              <a:t>th</a:t>
            </a:r>
            <a:r>
              <a:rPr lang="en-US" sz="3600" dirty="0">
                <a:solidFill>
                  <a:srgbClr val="FFFFFF"/>
                </a:solidFill>
              </a:rPr>
              <a:t> </a:t>
            </a:r>
            <a:br>
              <a:rPr lang="en-US" sz="3600" dirty="0">
                <a:solidFill>
                  <a:srgbClr val="FFFFFF"/>
                </a:solidFill>
              </a:rPr>
            </a:br>
            <a:r>
              <a:rPr lang="en-US" sz="3600" dirty="0">
                <a:solidFill>
                  <a:srgbClr val="FFFFFF"/>
                </a:solidFill>
              </a:rPr>
              <a:t>Meeting Overview</a:t>
            </a:r>
          </a:p>
        </p:txBody>
      </p:sp>
      <p:sp>
        <p:nvSpPr>
          <p:cNvPr id="39" name="Rectangle 38">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9" name="Content Placeholder 8">
            <a:extLst>
              <a:ext uri="{FF2B5EF4-FFF2-40B4-BE49-F238E27FC236}">
                <a16:creationId xmlns:a16="http://schemas.microsoft.com/office/drawing/2014/main" id="{9EB68B06-02BF-1134-B5D7-D0A14090666B}"/>
              </a:ext>
            </a:extLst>
          </p:cNvPr>
          <p:cNvGraphicFramePr>
            <a:graphicFrameLocks noGrp="1"/>
          </p:cNvGraphicFramePr>
          <p:nvPr>
            <p:ph idx="1"/>
            <p:extLst>
              <p:ext uri="{D42A27DB-BD31-4B8C-83A1-F6EECF244321}">
                <p14:modId xmlns:p14="http://schemas.microsoft.com/office/powerpoint/2010/main" val="3277959755"/>
              </p:ext>
            </p:extLst>
          </p:nvPr>
        </p:nvGraphicFramePr>
        <p:xfrm>
          <a:off x="4305295" y="210546"/>
          <a:ext cx="7517359" cy="7517617"/>
        </p:xfrm>
        <a:graphic>
          <a:graphicData uri="http://schemas.openxmlformats.org/drawingml/2006/table">
            <a:tbl>
              <a:tblPr firstRow="1" firstCol="1" lastRow="1" lastCol="1" bandRow="1" bandCol="1"/>
              <a:tblGrid>
                <a:gridCol w="7517359">
                  <a:extLst>
                    <a:ext uri="{9D8B030D-6E8A-4147-A177-3AD203B41FA5}">
                      <a16:colId xmlns:a16="http://schemas.microsoft.com/office/drawing/2014/main" val="1156528365"/>
                    </a:ext>
                  </a:extLst>
                </a:gridCol>
              </a:tblGrid>
              <a:tr h="4758952">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dirty="0">
                        <a:solidFill>
                          <a:srgbClr val="000000"/>
                        </a:solidFill>
                        <a:effectLst/>
                        <a:latin typeface="+mn-l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Workshops Scheduled:</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2000" b="0" i="0" u="none" strike="noStrike" dirty="0">
                          <a:solidFill>
                            <a:srgbClr val="000000"/>
                          </a:solidFill>
                          <a:effectLst/>
                          <a:latin typeface="+mn-lt"/>
                        </a:rPr>
                        <a:t>Battery State of Charge Awareness (Related to NPRR1186) </a:t>
                      </a:r>
                    </a:p>
                    <a:p>
                      <a:pPr marL="1257300" marR="0" lvl="2"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000" b="0" i="0" u="none" strike="noStrike" dirty="0">
                          <a:solidFill>
                            <a:srgbClr val="000000"/>
                          </a:solidFill>
                          <a:effectLst/>
                          <a:latin typeface="+mn-lt"/>
                        </a:rPr>
                        <a:t>July 19, 2023 1:00pm</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2000" b="0" i="0" u="none" strike="noStrike" dirty="0">
                          <a:solidFill>
                            <a:srgbClr val="000000"/>
                          </a:solidFill>
                          <a:effectLst/>
                          <a:latin typeface="+mn-lt"/>
                        </a:rPr>
                        <a:t>Holistic Review of RUC and Verifiable Fuel Costs (Related to NPRR1172, others)</a:t>
                      </a:r>
                    </a:p>
                    <a:p>
                      <a:pPr marL="1257300" marR="0" lvl="2"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000" b="0" i="0" u="none" strike="noStrike" dirty="0">
                          <a:solidFill>
                            <a:srgbClr val="000000"/>
                          </a:solidFill>
                          <a:effectLst/>
                          <a:latin typeface="+mn-lt"/>
                        </a:rPr>
                        <a:t>August 7, 2023 9:30am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dirty="0">
                        <a:solidFill>
                          <a:srgbClr val="000000"/>
                        </a:solidFill>
                        <a:effectLst/>
                        <a:latin typeface="+mn-l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Update on ERCOT Contingency Reserve Service</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000" b="0" i="0" u="none" strike="noStrike" dirty="0">
                          <a:solidFill>
                            <a:srgbClr val="000000"/>
                          </a:solidFill>
                          <a:effectLst/>
                          <a:latin typeface="+mn-lt"/>
                        </a:rPr>
                        <a:t>IMM requested ERCOT deep-dive analysis of 7/10/23 deployment at August WMWG meeting</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000" b="0" i="0" u="none" strike="noStrike" dirty="0">
                          <a:solidFill>
                            <a:srgbClr val="000000"/>
                          </a:solidFill>
                          <a:effectLst/>
                          <a:latin typeface="+mn-lt"/>
                        </a:rPr>
                        <a:t>Stakeholder request to add line for Batteries under ECRS section on the System Ancillary Service Capacity Monitor page on ERCOT.com </a:t>
                      </a:r>
                    </a:p>
                    <a:p>
                      <a:pPr marL="457200" marR="0" lvl="1"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endParaRPr lang="en-US" sz="2000" b="0" i="0" u="none" strike="noStrike" dirty="0">
                        <a:solidFill>
                          <a:srgbClr val="000000"/>
                        </a:solidFill>
                        <a:effectLst/>
                        <a:latin typeface="+mn-l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IMM State of the Market Report Review -- Scheduled for September 6</a:t>
                      </a:r>
                      <a:r>
                        <a:rPr lang="en-US" sz="2000" b="0" i="0" u="none" strike="noStrike" baseline="30000" dirty="0">
                          <a:solidFill>
                            <a:srgbClr val="000000"/>
                          </a:solidFill>
                          <a:effectLst/>
                          <a:latin typeface="+mn-lt"/>
                        </a:rPr>
                        <a:t>th</a:t>
                      </a:r>
                      <a:r>
                        <a:rPr lang="en-US" sz="2000" b="0" i="0" u="none" strike="noStrike" dirty="0">
                          <a:solidFill>
                            <a:srgbClr val="000000"/>
                          </a:solidFill>
                          <a:effectLst/>
                          <a:latin typeface="+mn-lt"/>
                        </a:rPr>
                        <a:t> WMS Meeting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dirty="0">
                        <a:solidFill>
                          <a:srgbClr val="000000"/>
                        </a:solidFill>
                        <a:effectLst/>
                        <a:latin typeface="+mn-l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WMS approved Scope for Resource Cost Working Group (RCWG)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dirty="0">
                        <a:solidFill>
                          <a:srgbClr val="000000"/>
                        </a:solidFill>
                        <a:effectLst/>
                        <a:latin typeface="+mn-lt"/>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dirty="0">
                        <a:solidFill>
                          <a:srgbClr val="000000"/>
                        </a:solidFill>
                        <a:effectLst/>
                        <a:latin typeface="+mn-lt"/>
                      </a:endParaRPr>
                    </a:p>
                  </a:txBody>
                  <a:tcPr marL="136815" marR="136815" marT="19002" marB="0">
                    <a:lnL>
                      <a:noFill/>
                    </a:lnL>
                    <a:lnR>
                      <a:noFill/>
                    </a:lnR>
                    <a:lnT>
                      <a:noFill/>
                    </a:lnT>
                    <a:lnB>
                      <a:noFill/>
                    </a:lnB>
                  </a:tcPr>
                </a:tc>
                <a:extLst>
                  <a:ext uri="{0D108BD9-81ED-4DB2-BD59-A6C34878D82A}">
                    <a16:rowId xmlns:a16="http://schemas.microsoft.com/office/drawing/2014/main" val="3139632082"/>
                  </a:ext>
                </a:extLst>
              </a:tr>
              <a:tr h="109781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400" b="0" i="0" u="none" strike="noStrike" dirty="0">
                        <a:solidFill>
                          <a:srgbClr val="000000"/>
                        </a:solidFill>
                        <a:effectLst/>
                        <a:latin typeface="+mn-lt"/>
                      </a:endParaRPr>
                    </a:p>
                  </a:txBody>
                  <a:tcPr marL="136815" marR="136815" marT="19002" marB="0">
                    <a:lnL>
                      <a:noFill/>
                    </a:lnL>
                    <a:lnR>
                      <a:noFill/>
                    </a:lnR>
                    <a:lnT>
                      <a:noFill/>
                    </a:lnT>
                    <a:lnB>
                      <a:noFill/>
                    </a:lnB>
                  </a:tcPr>
                </a:tc>
                <a:extLst>
                  <a:ext uri="{0D108BD9-81ED-4DB2-BD59-A6C34878D82A}">
                    <a16:rowId xmlns:a16="http://schemas.microsoft.com/office/drawing/2014/main" val="3663599707"/>
                  </a:ext>
                </a:extLst>
              </a:tr>
            </a:tbl>
          </a:graphicData>
        </a:graphic>
      </p:graphicFrame>
    </p:spTree>
    <p:extLst>
      <p:ext uri="{BB962C8B-B14F-4D97-AF65-F5344CB8AC3E}">
        <p14:creationId xmlns:p14="http://schemas.microsoft.com/office/powerpoint/2010/main" val="964125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4">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492370" y="516835"/>
            <a:ext cx="3084844" cy="5772840"/>
          </a:xfrm>
        </p:spPr>
        <p:txBody>
          <a:bodyPr anchor="ctr">
            <a:normAutofit/>
          </a:bodyPr>
          <a:lstStyle/>
          <a:p>
            <a:r>
              <a:rPr lang="en-US" sz="3600" dirty="0">
                <a:solidFill>
                  <a:srgbClr val="FFFFFF"/>
                </a:solidFill>
              </a:rPr>
              <a:t>Voting Items</a:t>
            </a:r>
          </a:p>
        </p:txBody>
      </p:sp>
      <p:sp>
        <p:nvSpPr>
          <p:cNvPr id="39" name="Rectangle 38">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9" name="Content Placeholder 8">
            <a:extLst>
              <a:ext uri="{FF2B5EF4-FFF2-40B4-BE49-F238E27FC236}">
                <a16:creationId xmlns:a16="http://schemas.microsoft.com/office/drawing/2014/main" id="{9EB68B06-02BF-1134-B5D7-D0A14090666B}"/>
              </a:ext>
            </a:extLst>
          </p:cNvPr>
          <p:cNvGraphicFramePr>
            <a:graphicFrameLocks noGrp="1"/>
          </p:cNvGraphicFramePr>
          <p:nvPr>
            <p:ph idx="1"/>
            <p:extLst>
              <p:ext uri="{D42A27DB-BD31-4B8C-83A1-F6EECF244321}">
                <p14:modId xmlns:p14="http://schemas.microsoft.com/office/powerpoint/2010/main" val="2757361469"/>
              </p:ext>
            </p:extLst>
          </p:nvPr>
        </p:nvGraphicFramePr>
        <p:xfrm>
          <a:off x="4746359" y="1415401"/>
          <a:ext cx="6797675" cy="3676602"/>
        </p:xfrm>
        <a:graphic>
          <a:graphicData uri="http://schemas.openxmlformats.org/drawingml/2006/table">
            <a:tbl>
              <a:tblPr firstRow="1" firstCol="1" lastRow="1" lastCol="1" bandRow="1" bandCol="1"/>
              <a:tblGrid>
                <a:gridCol w="6797675">
                  <a:extLst>
                    <a:ext uri="{9D8B030D-6E8A-4147-A177-3AD203B41FA5}">
                      <a16:colId xmlns:a16="http://schemas.microsoft.com/office/drawing/2014/main" val="1156528365"/>
                    </a:ext>
                  </a:extLst>
                </a:gridCol>
              </a:tblGrid>
              <a:tr h="2619571">
                <a:tc>
                  <a:txBody>
                    <a:bodyPr/>
                    <a:lstStyle/>
                    <a:p>
                      <a:r>
                        <a:rPr lang="en-US" sz="2000" b="1" i="0" kern="1200" dirty="0">
                          <a:solidFill>
                            <a:schemeClr val="tx1"/>
                          </a:solidFill>
                          <a:effectLst/>
                          <a:latin typeface="+mn-lt"/>
                          <a:ea typeface="+mn-ea"/>
                          <a:cs typeface="+mn-cs"/>
                        </a:rPr>
                        <a:t>VCMRR034, Excluding RUC Approved Fuel Costs from Fuel Adders  </a:t>
                      </a:r>
                    </a:p>
                    <a:p>
                      <a:pPr marL="285750" indent="-285750">
                        <a:buFont typeface="Arial" panose="020B0604020202020204" pitchFamily="34" charset="0"/>
                        <a:buChar char="•"/>
                      </a:pPr>
                      <a:r>
                        <a:rPr lang="en-US" sz="2000" b="0" i="0" kern="1200" dirty="0">
                          <a:solidFill>
                            <a:schemeClr val="tx1"/>
                          </a:solidFill>
                          <a:effectLst/>
                          <a:latin typeface="+mn-lt"/>
                          <a:ea typeface="+mn-ea"/>
                          <a:cs typeface="+mn-cs"/>
                        </a:rPr>
                        <a:t>This Verifiable Cost Manual Revision Request (VCMRR) provides that actual fuel purchases that were used to determine the RUC Guarantee shall not also be included when calculating fuel adders.</a:t>
                      </a:r>
                    </a:p>
                    <a:p>
                      <a:pPr marL="285750" indent="-285750">
                        <a:buFont typeface="Arial" panose="020B0604020202020204" pitchFamily="34" charset="0"/>
                        <a:buChar char="•"/>
                      </a:pPr>
                      <a:r>
                        <a:rPr lang="en-US" sz="2000" b="0" i="0" kern="1200" dirty="0">
                          <a:solidFill>
                            <a:schemeClr val="tx1"/>
                          </a:solidFill>
                          <a:effectLst/>
                          <a:latin typeface="+mn-lt"/>
                          <a:ea typeface="+mn-ea"/>
                          <a:cs typeface="+mn-cs"/>
                        </a:rPr>
                        <a:t>On 6/7/23, WMS voted to recommend approval of VCRMM034 as submitted. There was one opposing vote from the Independent Generator (Luminant) Market Segment, and three abstentions from the Independent Generator (Constellation), IPM (NG Renewables), and Investor Owned Utility (AEPSC) Market Segments. </a:t>
                      </a:r>
                    </a:p>
                  </a:txBody>
                  <a:tcPr marL="136815" marR="136815" marT="19002" marB="0">
                    <a:lnL>
                      <a:noFill/>
                    </a:lnL>
                    <a:lnR>
                      <a:noFill/>
                    </a:lnR>
                    <a:lnT>
                      <a:noFill/>
                    </a:lnT>
                    <a:lnB>
                      <a:noFill/>
                    </a:lnB>
                  </a:tcPr>
                </a:tc>
                <a:extLst>
                  <a:ext uri="{0D108BD9-81ED-4DB2-BD59-A6C34878D82A}">
                    <a16:rowId xmlns:a16="http://schemas.microsoft.com/office/drawing/2014/main" val="3139632082"/>
                  </a:ext>
                </a:extLst>
              </a:tr>
            </a:tbl>
          </a:graphicData>
        </a:graphic>
      </p:graphicFrame>
    </p:spTree>
    <p:extLst>
      <p:ext uri="{BB962C8B-B14F-4D97-AF65-F5344CB8AC3E}">
        <p14:creationId xmlns:p14="http://schemas.microsoft.com/office/powerpoint/2010/main" val="4088658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492370" y="605896"/>
            <a:ext cx="3084844" cy="5646208"/>
          </a:xfrm>
        </p:spPr>
        <p:txBody>
          <a:bodyPr anchor="ctr">
            <a:normAutofit/>
          </a:bodyPr>
          <a:lstStyle/>
          <a:p>
            <a:r>
              <a:rPr lang="en-US" sz="3600" dirty="0">
                <a:solidFill>
                  <a:srgbClr val="FFFFFF"/>
                </a:solidFill>
              </a:rPr>
              <a:t>Revision Requests Under WMS Review</a:t>
            </a:r>
          </a:p>
        </p:txBody>
      </p:sp>
      <p:sp>
        <p:nvSpPr>
          <p:cNvPr id="30" name="Rectangle 29">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F68F564F-A32A-47D1-911B-E1EE4EFCF616}"/>
              </a:ext>
            </a:extLst>
          </p:cNvPr>
          <p:cNvSpPr>
            <a:spLocks noGrp="1"/>
          </p:cNvSpPr>
          <p:nvPr>
            <p:ph idx="1"/>
          </p:nvPr>
        </p:nvSpPr>
        <p:spPr>
          <a:xfrm>
            <a:off x="4260028" y="139849"/>
            <a:ext cx="7594899" cy="6486862"/>
          </a:xfrm>
        </p:spPr>
        <p:txBody>
          <a:bodyPr anchor="ctr">
            <a:noAutofit/>
          </a:bodyPr>
          <a:lstStyle/>
          <a:p>
            <a:pPr marL="0">
              <a:buNone/>
            </a:pPr>
            <a:r>
              <a:rPr lang="en-US" i="0" dirty="0">
                <a:effectLst/>
                <a:latin typeface="Roboto" panose="02000000000000000000" pitchFamily="2" charset="0"/>
              </a:rPr>
              <a:t>Revision Requests Tabled at PRS or ROS and Referred to WMS</a:t>
            </a:r>
            <a:endParaRPr lang="en-US" b="1" dirty="0"/>
          </a:p>
          <a:p>
            <a:pPr lvl="1">
              <a:buFont typeface="Wingdings" panose="05000000000000000000" pitchFamily="2" charset="2"/>
              <a:buChar char="Ø"/>
            </a:pPr>
            <a:r>
              <a:rPr lang="en-US" sz="2000" dirty="0">
                <a:hlinkClick r:id="rId3"/>
              </a:rPr>
              <a:t>NPRR1070</a:t>
            </a:r>
            <a:r>
              <a:rPr lang="en-US" sz="2000" dirty="0"/>
              <a:t>, Planning Criteria for GTC Exit Solutions</a:t>
            </a:r>
            <a:endParaRPr lang="en-US" sz="2000" b="1" dirty="0">
              <a:solidFill>
                <a:srgbClr val="FF0000"/>
              </a:solidFill>
            </a:endParaRPr>
          </a:p>
          <a:p>
            <a:pPr lvl="1">
              <a:buFont typeface="Wingdings" panose="05000000000000000000" pitchFamily="2" charset="2"/>
              <a:buChar char="Ø"/>
            </a:pPr>
            <a:r>
              <a:rPr lang="en-US" sz="2000" dirty="0">
                <a:hlinkClick r:id="rId4"/>
              </a:rPr>
              <a:t>NPRR1162</a:t>
            </a:r>
            <a:r>
              <a:rPr lang="en-US" sz="2000" dirty="0"/>
              <a:t>, Single Agent Designation for a QSE and its Sub-QSEs for Voice Communications over the ERCOT WAN (WMWG) </a:t>
            </a:r>
            <a:r>
              <a:rPr lang="en-US" sz="2000" dirty="0">
                <a:solidFill>
                  <a:srgbClr val="FF0000"/>
                </a:solidFill>
              </a:rPr>
              <a:t>Joint Tenaska + ERCOT SCR expected</a:t>
            </a:r>
            <a:endParaRPr lang="en-US" sz="2000" dirty="0"/>
          </a:p>
          <a:p>
            <a:pPr lvl="1">
              <a:buFont typeface="Wingdings" panose="05000000000000000000" pitchFamily="2" charset="2"/>
              <a:buChar char="Ø"/>
            </a:pPr>
            <a:r>
              <a:rPr lang="en-US" sz="2000" dirty="0">
                <a:hlinkClick r:id="rId5"/>
              </a:rPr>
              <a:t>NPRR1172</a:t>
            </a:r>
            <a:r>
              <a:rPr lang="en-US" sz="2000" dirty="0"/>
              <a:t>, Fuel Adder Definition, Mitigated Offer Caps, and RUC </a:t>
            </a:r>
            <a:r>
              <a:rPr lang="en-US" sz="2000" dirty="0" err="1"/>
              <a:t>Clawback</a:t>
            </a:r>
            <a:r>
              <a:rPr lang="en-US" sz="2000" dirty="0"/>
              <a:t> (RCWG) </a:t>
            </a:r>
            <a:r>
              <a:rPr lang="en-US" sz="2000" dirty="0">
                <a:solidFill>
                  <a:srgbClr val="FF0000"/>
                </a:solidFill>
              </a:rPr>
              <a:t>To be discussed @ 8/7 RUC/VC Workshop </a:t>
            </a:r>
          </a:p>
          <a:p>
            <a:pPr lvl="1">
              <a:buFont typeface="Wingdings" panose="05000000000000000000" pitchFamily="2" charset="2"/>
              <a:buChar char="Ø"/>
            </a:pPr>
            <a:r>
              <a:rPr lang="en-US" sz="2000" dirty="0">
                <a:hlinkClick r:id="rId6"/>
              </a:rPr>
              <a:t>NPRR1179</a:t>
            </a:r>
            <a:r>
              <a:rPr lang="en-US" sz="2000" dirty="0"/>
              <a:t>, Fuel Purchase Requirements for Resources Submitting RUC Fuel Costs (RCWG) </a:t>
            </a:r>
            <a:r>
              <a:rPr lang="en-US" sz="2000" dirty="0">
                <a:solidFill>
                  <a:srgbClr val="FF0000"/>
                </a:solidFill>
              </a:rPr>
              <a:t>To be discussed @ 8/7 RUC/VC Workshop </a:t>
            </a:r>
            <a:endParaRPr lang="en-US" sz="2000" dirty="0"/>
          </a:p>
          <a:p>
            <a:pPr lvl="1">
              <a:buFont typeface="Wingdings" panose="05000000000000000000" pitchFamily="2" charset="2"/>
              <a:buChar char="Ø"/>
            </a:pPr>
            <a:r>
              <a:rPr lang="en-US" sz="2000" dirty="0">
                <a:hlinkClick r:id="rId7"/>
              </a:rPr>
              <a:t> NOGRR215</a:t>
            </a:r>
            <a:r>
              <a:rPr lang="en-US" sz="2000" dirty="0"/>
              <a:t>, Limit Use of Remedial Action Schemes</a:t>
            </a:r>
            <a:endParaRPr lang="en-US" sz="2000" dirty="0">
              <a:solidFill>
                <a:srgbClr val="FF0000"/>
              </a:solidFill>
            </a:endParaRPr>
          </a:p>
          <a:p>
            <a:pPr lvl="1">
              <a:buFont typeface="Wingdings" panose="05000000000000000000" pitchFamily="2" charset="2"/>
              <a:buChar char="Ø"/>
            </a:pPr>
            <a:endParaRPr lang="en-US" sz="2000" dirty="0"/>
          </a:p>
          <a:p>
            <a:pPr marL="0" indent="0">
              <a:buNone/>
            </a:pPr>
            <a:r>
              <a:rPr lang="en-US" b="0" i="0" dirty="0">
                <a:effectLst/>
                <a:latin typeface="Roboto" panose="02000000000000000000" pitchFamily="2" charset="0"/>
              </a:rPr>
              <a:t>WMS Revision Requests Tabled at WMS</a:t>
            </a:r>
            <a:endParaRPr lang="en-US" dirty="0"/>
          </a:p>
          <a:p>
            <a:pPr lvl="1">
              <a:buFont typeface="Wingdings" panose="05000000000000000000" pitchFamily="2" charset="2"/>
              <a:buChar char="Ø"/>
            </a:pPr>
            <a:r>
              <a:rPr lang="en-US" sz="2000" dirty="0">
                <a:hlinkClick r:id="rId8"/>
              </a:rPr>
              <a:t>VCMRR033</a:t>
            </a:r>
            <a:r>
              <a:rPr lang="en-US" sz="2000" dirty="0"/>
              <a:t>, Excluding Exceptional Fuel Costs from Fuel Adders (WMWG) </a:t>
            </a:r>
            <a:r>
              <a:rPr lang="en-US" sz="2000" dirty="0">
                <a:solidFill>
                  <a:srgbClr val="FF0000"/>
                </a:solidFill>
              </a:rPr>
              <a:t>ERCOT to withdraw as resolved via NPRR1177</a:t>
            </a:r>
            <a:endParaRPr lang="en-US" sz="2000" dirty="0"/>
          </a:p>
          <a:p>
            <a:pPr lvl="1">
              <a:buFont typeface="Wingdings" panose="05000000000000000000" pitchFamily="2" charset="2"/>
              <a:buChar char="Ø"/>
            </a:pPr>
            <a:r>
              <a:rPr lang="en-US" sz="2000" dirty="0">
                <a:hlinkClick r:id="rId9"/>
              </a:rPr>
              <a:t>VCMRR035</a:t>
            </a:r>
            <a:r>
              <a:rPr lang="en-US" sz="2000" dirty="0"/>
              <a:t>, Allow Verified Contractual Costs in Fuel Adder Calculation (WMWG) </a:t>
            </a:r>
            <a:r>
              <a:rPr lang="en-US" sz="2000" dirty="0">
                <a:solidFill>
                  <a:srgbClr val="FF0000"/>
                </a:solidFill>
              </a:rPr>
              <a:t>Rejected; resolved via NPRR1177</a:t>
            </a:r>
          </a:p>
          <a:p>
            <a:pPr lvl="1">
              <a:buFont typeface="Wingdings" panose="05000000000000000000" pitchFamily="2" charset="2"/>
              <a:buChar char="Ø"/>
            </a:pPr>
            <a:r>
              <a:rPr lang="en-US" sz="2000" u="sng" dirty="0">
                <a:solidFill>
                  <a:srgbClr val="0000FF"/>
                </a:solidFill>
                <a:effectLst/>
                <a:ea typeface="Times New Roman" panose="02020603050405020304" pitchFamily="18" charset="0"/>
                <a:hlinkClick r:id="rId10"/>
              </a:rPr>
              <a:t>VCMRR037</a:t>
            </a:r>
            <a:r>
              <a:rPr lang="en-US" sz="2000" dirty="0">
                <a:effectLst/>
                <a:ea typeface="Times New Roman" panose="02020603050405020304" pitchFamily="18" charset="0"/>
              </a:rPr>
              <a:t>, Related to NPRR1172, Fuel Adder Definition, Mitigated Offer Caps, and RUC </a:t>
            </a:r>
            <a:r>
              <a:rPr lang="en-US" sz="2000" dirty="0" err="1">
                <a:effectLst/>
                <a:ea typeface="Times New Roman" panose="02020603050405020304" pitchFamily="18" charset="0"/>
              </a:rPr>
              <a:t>Clawback</a:t>
            </a:r>
            <a:r>
              <a:rPr lang="en-US" sz="2000" dirty="0">
                <a:effectLst/>
                <a:ea typeface="Times New Roman" panose="02020603050405020304" pitchFamily="18" charset="0"/>
              </a:rPr>
              <a:t> </a:t>
            </a:r>
            <a:r>
              <a:rPr lang="en-US" sz="2000" dirty="0">
                <a:solidFill>
                  <a:srgbClr val="FF0000"/>
                </a:solidFill>
                <a:effectLst/>
                <a:ea typeface="Times New Roman" panose="02020603050405020304" pitchFamily="18" charset="0"/>
              </a:rPr>
              <a:t>Tabled </a:t>
            </a:r>
            <a:r>
              <a:rPr lang="en-US" sz="2000" dirty="0">
                <a:solidFill>
                  <a:srgbClr val="FF0000"/>
                </a:solidFill>
                <a:ea typeface="Times New Roman" panose="02020603050405020304" pitchFamily="18" charset="0"/>
              </a:rPr>
              <a:t>at</a:t>
            </a:r>
            <a:r>
              <a:rPr lang="en-US" sz="2000" dirty="0">
                <a:solidFill>
                  <a:srgbClr val="FF0000"/>
                </a:solidFill>
                <a:effectLst/>
                <a:ea typeface="Times New Roman" panose="02020603050405020304" pitchFamily="18" charset="0"/>
              </a:rPr>
              <a:t> RCWG pending NPRR1172</a:t>
            </a:r>
            <a:endParaRPr lang="en-US" sz="2000" dirty="0">
              <a:solidFill>
                <a:srgbClr val="FF0000"/>
              </a:solidFill>
            </a:endParaRPr>
          </a:p>
        </p:txBody>
      </p:sp>
    </p:spTree>
    <p:extLst>
      <p:ext uri="{BB962C8B-B14F-4D97-AF65-F5344CB8AC3E}">
        <p14:creationId xmlns:p14="http://schemas.microsoft.com/office/powerpoint/2010/main" val="80991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FB55DB-9E0B-4B82-A775-EF031F8A92EE}"/>
              </a:ext>
            </a:extLst>
          </p:cNvPr>
          <p:cNvSpPr>
            <a:spLocks noGrp="1"/>
          </p:cNvSpPr>
          <p:nvPr>
            <p:ph type="title"/>
          </p:nvPr>
        </p:nvSpPr>
        <p:spPr>
          <a:xfrm>
            <a:off x="6730000" y="639097"/>
            <a:ext cx="4813072" cy="3686015"/>
          </a:xfrm>
        </p:spPr>
        <p:txBody>
          <a:bodyPr vert="horz" lIns="91440" tIns="45720" rIns="91440" bIns="45720" rtlCol="0" anchor="b">
            <a:normAutofit fontScale="90000"/>
          </a:bodyPr>
          <a:lstStyle/>
          <a:p>
            <a:r>
              <a:rPr lang="en-US" sz="8000" dirty="0">
                <a:solidFill>
                  <a:schemeClr val="tx1">
                    <a:lumMod val="85000"/>
                    <a:lumOff val="15000"/>
                  </a:schemeClr>
                </a:solidFill>
              </a:rPr>
              <a:t>Next Meeting </a:t>
            </a:r>
            <a:br>
              <a:rPr lang="en-US" sz="8000" dirty="0">
                <a:solidFill>
                  <a:schemeClr val="tx1">
                    <a:lumMod val="85000"/>
                    <a:lumOff val="15000"/>
                  </a:schemeClr>
                </a:solidFill>
              </a:rPr>
            </a:br>
            <a:br>
              <a:rPr lang="en-US" sz="8000" dirty="0">
                <a:solidFill>
                  <a:schemeClr val="tx1">
                    <a:lumMod val="85000"/>
                    <a:lumOff val="15000"/>
                  </a:schemeClr>
                </a:solidFill>
              </a:rPr>
            </a:br>
            <a:r>
              <a:rPr lang="en-US" sz="8000" u="sng" dirty="0">
                <a:solidFill>
                  <a:schemeClr val="tx1">
                    <a:lumMod val="85000"/>
                    <a:lumOff val="15000"/>
                  </a:schemeClr>
                </a:solidFill>
              </a:rPr>
              <a:t>August 2</a:t>
            </a:r>
            <a:r>
              <a:rPr lang="en-US" sz="8000" u="sng" baseline="30000" dirty="0">
                <a:solidFill>
                  <a:schemeClr val="tx1">
                    <a:lumMod val="85000"/>
                    <a:lumOff val="15000"/>
                  </a:schemeClr>
                </a:solidFill>
              </a:rPr>
              <a:t>nd</a:t>
            </a:r>
            <a:r>
              <a:rPr lang="en-US" sz="8000" u="sng" dirty="0">
                <a:solidFill>
                  <a:schemeClr val="tx1">
                    <a:lumMod val="85000"/>
                    <a:lumOff val="15000"/>
                  </a:schemeClr>
                </a:solidFill>
              </a:rPr>
              <a:t> </a:t>
            </a:r>
          </a:p>
        </p:txBody>
      </p:sp>
      <p:pic>
        <p:nvPicPr>
          <p:cNvPr id="4" name="Picture 2">
            <a:extLst>
              <a:ext uri="{FF2B5EF4-FFF2-40B4-BE49-F238E27FC236}">
                <a16:creationId xmlns:a16="http://schemas.microsoft.com/office/drawing/2014/main" id="{DA0FA00F-7190-4737-8CF9-E2FB8EA30856}"/>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2" b="7469"/>
          <a:stretch/>
        </p:blipFill>
        <p:spPr>
          <a:xfrm>
            <a:off x="633999" y="640081"/>
            <a:ext cx="5462001" cy="5054156"/>
          </a:xfrm>
          <a:prstGeom prst="rect">
            <a:avLst/>
          </a:prstGeom>
        </p:spPr>
      </p:pic>
      <p:cxnSp>
        <p:nvCxnSpPr>
          <p:cNvPr id="17" name="Straight Connector 16">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343400"/>
            <a:ext cx="43891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85B92BC-678C-4E14-97E6-3227DEF86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id="{D2644120-A6B9-4D5C-8A60-E2F4CC220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065724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550AB4A1B11D40BA93648E453A38A9" ma:contentTypeVersion="10" ma:contentTypeDescription="Create a new document." ma:contentTypeScope="" ma:versionID="a23f2b49f195ed5706c0043339cf2995">
  <xsd:schema xmlns:xsd="http://www.w3.org/2001/XMLSchema" xmlns:xs="http://www.w3.org/2001/XMLSchema" xmlns:p="http://schemas.microsoft.com/office/2006/metadata/properties" xmlns:ns3="60b3afc9-a72a-4286-a1f6-3c61aad5d6c4" targetNamespace="http://schemas.microsoft.com/office/2006/metadata/properties" ma:root="true" ma:fieldsID="25f05895d88c426d0858f9f4f1a8fcf0" ns3:_="">
    <xsd:import namespace="60b3afc9-a72a-4286-a1f6-3c61aad5d6c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b3afc9-a72a-4286-a1f6-3c61aad5d6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9730CC-A266-4BA8-9C1E-8492A0A26614}">
  <ds:schemaRefs>
    <ds:schemaRef ds:uri="60b3afc9-a72a-4286-a1f6-3c61aad5d6c4"/>
    <ds:schemaRef ds:uri="http://schemas.microsoft.com/office/2006/documentManagement/types"/>
    <ds:schemaRef ds:uri="http://purl.org/dc/terms/"/>
    <ds:schemaRef ds:uri="http://schemas.microsoft.com/office/infopath/2007/PartnerControls"/>
    <ds:schemaRef ds:uri="http://purl.org/dc/elements/1.1/"/>
    <ds:schemaRef ds:uri="http://purl.org/dc/dcmitype/"/>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4A27AB3-3142-443C-B6D1-944B4E605F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b3afc9-a72a-4286-a1f6-3c61aad5d6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08C2B8A-E3D4-4968-B35C-5CC75D34F4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24049</TotalTime>
  <Words>423</Words>
  <Application>Microsoft Office PowerPoint</Application>
  <PresentationFormat>Widescreen</PresentationFormat>
  <Paragraphs>45</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Cambria</vt:lpstr>
      <vt:lpstr>Courier New</vt:lpstr>
      <vt:lpstr>Roboto</vt:lpstr>
      <vt:lpstr>Wingdings</vt:lpstr>
      <vt:lpstr>Retrospect</vt:lpstr>
      <vt:lpstr>WMS Report</vt:lpstr>
      <vt:lpstr>Overview</vt:lpstr>
      <vt:lpstr>July 12th  Meeting Overview</vt:lpstr>
      <vt:lpstr>Voting Items</vt:lpstr>
      <vt:lpstr>Revision Requests Under WMS Review</vt:lpstr>
      <vt:lpstr>Next Meeting   August 2nd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WMS Report</dc:title>
  <dc:creator>Surendran, Resmi SENA-STX/A/7</dc:creator>
  <cp:lastModifiedBy>Eric Blakey</cp:lastModifiedBy>
  <cp:revision>205</cp:revision>
  <cp:lastPrinted>2023-01-18T21:52:04Z</cp:lastPrinted>
  <dcterms:created xsi:type="dcterms:W3CDTF">2021-01-14T19:13:08Z</dcterms:created>
  <dcterms:modified xsi:type="dcterms:W3CDTF">2023-07-17T17:51:05Z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0x0101000E550AB4A1B11D40BA93648E453A38A9</vt:lpwstr>
  </property>
</Properties>
</file>